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6"/>
  </p:notesMasterIdLst>
  <p:handoutMasterIdLst>
    <p:handoutMasterId r:id="rId17"/>
  </p:handoutMasterIdLst>
  <p:sldIdLst>
    <p:sldId id="294" r:id="rId3"/>
    <p:sldId id="286" r:id="rId4"/>
    <p:sldId id="295" r:id="rId5"/>
    <p:sldId id="279" r:id="rId6"/>
    <p:sldId id="293" r:id="rId7"/>
    <p:sldId id="296" r:id="rId8"/>
    <p:sldId id="287" r:id="rId9"/>
    <p:sldId id="288" r:id="rId10"/>
    <p:sldId id="289" r:id="rId11"/>
    <p:sldId id="290" r:id="rId12"/>
    <p:sldId id="291" r:id="rId13"/>
    <p:sldId id="292" r:id="rId14"/>
    <p:sldId id="283" r:id="rId15"/>
  </p:sldIdLst>
  <p:sldSz cx="9906000" cy="6858000" type="A4"/>
  <p:notesSz cx="9928225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460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78889" algn="l" rtl="0" eaLnBrk="0" fontAlgn="base" hangingPunct="0">
      <a:spcBef>
        <a:spcPct val="0"/>
      </a:spcBef>
      <a:spcAft>
        <a:spcPct val="0"/>
      </a:spcAft>
      <a:defRPr sz="460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57777" algn="l" rtl="0" eaLnBrk="0" fontAlgn="base" hangingPunct="0">
      <a:spcBef>
        <a:spcPct val="0"/>
      </a:spcBef>
      <a:spcAft>
        <a:spcPct val="0"/>
      </a:spcAft>
      <a:defRPr sz="460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436666" algn="l" rtl="0" eaLnBrk="0" fontAlgn="base" hangingPunct="0">
      <a:spcBef>
        <a:spcPct val="0"/>
      </a:spcBef>
      <a:spcAft>
        <a:spcPct val="0"/>
      </a:spcAft>
      <a:defRPr sz="460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915555" algn="l" rtl="0" eaLnBrk="0" fontAlgn="base" hangingPunct="0">
      <a:spcBef>
        <a:spcPct val="0"/>
      </a:spcBef>
      <a:spcAft>
        <a:spcPct val="0"/>
      </a:spcAft>
      <a:defRPr sz="460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394442" algn="l" defTabSz="957777" rtl="0" eaLnBrk="1" latinLnBrk="0" hangingPunct="1">
      <a:defRPr sz="460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873331" algn="l" defTabSz="957777" rtl="0" eaLnBrk="1" latinLnBrk="0" hangingPunct="1">
      <a:defRPr sz="460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352219" algn="l" defTabSz="957777" rtl="0" eaLnBrk="1" latinLnBrk="0" hangingPunct="1">
      <a:defRPr sz="460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831108" algn="l" defTabSz="957777" rtl="0" eaLnBrk="1" latinLnBrk="0" hangingPunct="1">
      <a:defRPr sz="460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6CD"/>
    <a:srgbClr val="009482"/>
    <a:srgbClr val="49772B"/>
    <a:srgbClr val="6E8FAD"/>
    <a:srgbClr val="5F87AC"/>
    <a:srgbClr val="3A2A7C"/>
    <a:srgbClr val="38546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8C5BC-05CF-4E31-B843-3B6F72EDBF23}" v="1" dt="2021-03-24T09:27:47.4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8" autoAdjust="0"/>
    <p:restoredTop sz="94668" autoAdjust="0"/>
  </p:normalViewPr>
  <p:slideViewPr>
    <p:cSldViewPr snapToGrid="0">
      <p:cViewPr varScale="1">
        <p:scale>
          <a:sx n="105" d="100"/>
          <a:sy n="105" d="100"/>
        </p:scale>
        <p:origin x="1668" y="114"/>
      </p:cViewPr>
      <p:guideLst>
        <p:guide orient="horz" pos="2160"/>
        <p:guide pos="312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nek Novák" userId="b55238e1e51ee008" providerId="LiveId" clId="{2DA8C5BC-05CF-4E31-B843-3B6F72EDBF23}"/>
    <pc:docChg chg="modMainMaster">
      <pc:chgData name="Hynek Novák" userId="b55238e1e51ee008" providerId="LiveId" clId="{2DA8C5BC-05CF-4E31-B843-3B6F72EDBF23}" dt="2021-03-24T09:31:15.940" v="5" actId="1076"/>
      <pc:docMkLst>
        <pc:docMk/>
      </pc:docMkLst>
      <pc:sldMasterChg chg="modSp mod">
        <pc:chgData name="Hynek Novák" userId="b55238e1e51ee008" providerId="LiveId" clId="{2DA8C5BC-05CF-4E31-B843-3B6F72EDBF23}" dt="2021-03-24T09:31:15.940" v="5" actId="1076"/>
        <pc:sldMasterMkLst>
          <pc:docMk/>
          <pc:sldMasterMk cId="0" sldId="2147483648"/>
        </pc:sldMasterMkLst>
        <pc:spChg chg="mod">
          <ac:chgData name="Hynek Novák" userId="b55238e1e51ee008" providerId="LiveId" clId="{2DA8C5BC-05CF-4E31-B843-3B6F72EDBF23}" dt="2021-03-24T09:28:17.029" v="0" actId="1410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Hynek Novák" userId="b55238e1e51ee008" providerId="LiveId" clId="{2DA8C5BC-05CF-4E31-B843-3B6F72EDBF23}" dt="2021-03-24T09:31:15.940" v="5" actId="1076"/>
          <ac:spMkLst>
            <pc:docMk/>
            <pc:sldMasterMk cId="0" sldId="2147483648"/>
            <ac:spMk id="1027" creationId="{00000000-0000-0000-0000-000000000000}"/>
          </ac:spMkLst>
        </pc:spChg>
        <pc:spChg chg="mod">
          <ac:chgData name="Hynek Novák" userId="b55238e1e51ee008" providerId="LiveId" clId="{2DA8C5BC-05CF-4E31-B843-3B6F72EDBF23}" dt="2021-03-24T09:28:30.780" v="1" actId="1076"/>
          <ac:spMkLst>
            <pc:docMk/>
            <pc:sldMasterMk cId="0" sldId="2147483648"/>
            <ac:spMk id="1029" creationId="{00000000-0000-0000-0000-000000000000}"/>
          </ac:spMkLst>
        </pc:spChg>
        <pc:picChg chg="mod">
          <ac:chgData name="Hynek Novák" userId="b55238e1e51ee008" providerId="LiveId" clId="{2DA8C5BC-05CF-4E31-B843-3B6F72EDBF23}" dt="2021-03-24T09:28:47.389" v="2" actId="14100"/>
          <ac:picMkLst>
            <pc:docMk/>
            <pc:sldMasterMk cId="0" sldId="2147483648"/>
            <ac:picMk id="3" creationId="{00000000-0000-0000-0000-000000000000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C85104-FDF1-4D8A-9095-4EF37AA349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4200" y="509588"/>
            <a:ext cx="36798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3850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79DA9DF-F8DB-401A-907D-FCE07C6B0D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56" kern="1200">
        <a:solidFill>
          <a:schemeClr val="tx1"/>
        </a:solidFill>
        <a:latin typeface="Arial" charset="0"/>
        <a:ea typeface="+mn-ea"/>
        <a:cs typeface="+mn-cs"/>
      </a:defRPr>
    </a:lvl1pPr>
    <a:lvl2pPr marL="478889" algn="l" rtl="0" eaLnBrk="0" fontAlgn="base" hangingPunct="0">
      <a:spcBef>
        <a:spcPct val="30000"/>
      </a:spcBef>
      <a:spcAft>
        <a:spcPct val="0"/>
      </a:spcAft>
      <a:defRPr sz="1256" kern="1200">
        <a:solidFill>
          <a:schemeClr val="tx1"/>
        </a:solidFill>
        <a:latin typeface="Arial" charset="0"/>
        <a:ea typeface="+mn-ea"/>
        <a:cs typeface="+mn-cs"/>
      </a:defRPr>
    </a:lvl2pPr>
    <a:lvl3pPr marL="957777" algn="l" rtl="0" eaLnBrk="0" fontAlgn="base" hangingPunct="0">
      <a:spcBef>
        <a:spcPct val="30000"/>
      </a:spcBef>
      <a:spcAft>
        <a:spcPct val="0"/>
      </a:spcAft>
      <a:defRPr sz="1256" kern="1200">
        <a:solidFill>
          <a:schemeClr val="tx1"/>
        </a:solidFill>
        <a:latin typeface="Arial" charset="0"/>
        <a:ea typeface="+mn-ea"/>
        <a:cs typeface="+mn-cs"/>
      </a:defRPr>
    </a:lvl3pPr>
    <a:lvl4pPr marL="1436666" algn="l" rtl="0" eaLnBrk="0" fontAlgn="base" hangingPunct="0">
      <a:spcBef>
        <a:spcPct val="30000"/>
      </a:spcBef>
      <a:spcAft>
        <a:spcPct val="0"/>
      </a:spcAft>
      <a:defRPr sz="1256" kern="1200">
        <a:solidFill>
          <a:schemeClr val="tx1"/>
        </a:solidFill>
        <a:latin typeface="Arial" charset="0"/>
        <a:ea typeface="+mn-ea"/>
        <a:cs typeface="+mn-cs"/>
      </a:defRPr>
    </a:lvl4pPr>
    <a:lvl5pPr marL="1915555" algn="l" rtl="0" eaLnBrk="0" fontAlgn="base" hangingPunct="0">
      <a:spcBef>
        <a:spcPct val="30000"/>
      </a:spcBef>
      <a:spcAft>
        <a:spcPct val="0"/>
      </a:spcAft>
      <a:defRPr sz="1256" kern="1200">
        <a:solidFill>
          <a:schemeClr val="tx1"/>
        </a:solidFill>
        <a:latin typeface="Arial" charset="0"/>
        <a:ea typeface="+mn-ea"/>
        <a:cs typeface="+mn-cs"/>
      </a:defRPr>
    </a:lvl5pPr>
    <a:lvl6pPr marL="2394442" algn="l" defTabSz="957777" rtl="0" eaLnBrk="1" latinLnBrk="0" hangingPunct="1">
      <a:defRPr sz="1256" kern="1200">
        <a:solidFill>
          <a:schemeClr val="tx1"/>
        </a:solidFill>
        <a:latin typeface="+mn-lt"/>
        <a:ea typeface="+mn-ea"/>
        <a:cs typeface="+mn-cs"/>
      </a:defRPr>
    </a:lvl6pPr>
    <a:lvl7pPr marL="2873331" algn="l" defTabSz="957777" rtl="0" eaLnBrk="1" latinLnBrk="0" hangingPunct="1">
      <a:defRPr sz="1256" kern="1200">
        <a:solidFill>
          <a:schemeClr val="tx1"/>
        </a:solidFill>
        <a:latin typeface="+mn-lt"/>
        <a:ea typeface="+mn-ea"/>
        <a:cs typeface="+mn-cs"/>
      </a:defRPr>
    </a:lvl7pPr>
    <a:lvl8pPr marL="3352219" algn="l" defTabSz="957777" rtl="0" eaLnBrk="1" latinLnBrk="0" hangingPunct="1">
      <a:defRPr sz="1256" kern="1200">
        <a:solidFill>
          <a:schemeClr val="tx1"/>
        </a:solidFill>
        <a:latin typeface="+mn-lt"/>
        <a:ea typeface="+mn-ea"/>
        <a:cs typeface="+mn-cs"/>
      </a:defRPr>
    </a:lvl8pPr>
    <a:lvl9pPr marL="3831108" algn="l" defTabSz="957777" rtl="0" eaLnBrk="1" latinLnBrk="0" hangingPunct="1">
      <a:defRPr sz="12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RMU – radiační mimořádná událost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DA9DF-F8DB-401A-907D-FCE07C6B0D7E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066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RaS</a:t>
            </a:r>
            <a:r>
              <a:rPr lang="cs-CZ" dirty="0" smtClean="0"/>
              <a:t> – Radiační situace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DA9DF-F8DB-401A-907D-FCE07C6B0D7E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8895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E85739-5AEA-47B0-AA8A-48089FE801F1}" type="slidenum">
              <a:rPr lang="cs-CZ" altLang="cs-CZ"/>
              <a:pPr eaLnBrk="1" hangingPunct="1">
                <a:spcBef>
                  <a:spcPct val="0"/>
                </a:spcBef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08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4" y="2130427"/>
            <a:ext cx="8420101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1" y="3886208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7530" indent="0" algn="ctr">
              <a:buNone/>
              <a:defRPr/>
            </a:lvl2pPr>
            <a:lvl3pPr marL="1075061" indent="0" algn="ctr">
              <a:buNone/>
              <a:defRPr/>
            </a:lvl3pPr>
            <a:lvl4pPr marL="1612592" indent="0" algn="ctr">
              <a:buNone/>
              <a:defRPr/>
            </a:lvl4pPr>
            <a:lvl5pPr marL="2150124" indent="0" algn="ctr">
              <a:buNone/>
              <a:defRPr/>
            </a:lvl5pPr>
            <a:lvl6pPr marL="2687654" indent="0" algn="ctr">
              <a:buNone/>
              <a:defRPr/>
            </a:lvl6pPr>
            <a:lvl7pPr marL="3225185" indent="0" algn="ctr">
              <a:buNone/>
              <a:defRPr/>
            </a:lvl7pPr>
            <a:lvl8pPr marL="3762716" indent="0" algn="ctr">
              <a:buNone/>
              <a:defRPr/>
            </a:lvl8pPr>
            <a:lvl9pPr marL="4300249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A75C2-97E9-4CA2-B4D1-CF5914246D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690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50AF4-C750-449A-BDAE-8DA1C64A11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517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00773" y="958852"/>
            <a:ext cx="2242608" cy="543718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69506" y="958852"/>
            <a:ext cx="6566165" cy="543718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3448-411A-4A39-A9E6-504B5EC03D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69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4" y="2130427"/>
            <a:ext cx="8420101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1" y="3886208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7530" indent="0" algn="ctr">
              <a:buNone/>
              <a:defRPr/>
            </a:lvl2pPr>
            <a:lvl3pPr marL="1075061" indent="0" algn="ctr">
              <a:buNone/>
              <a:defRPr/>
            </a:lvl3pPr>
            <a:lvl4pPr marL="1612592" indent="0" algn="ctr">
              <a:buNone/>
              <a:defRPr/>
            </a:lvl4pPr>
            <a:lvl5pPr marL="2150124" indent="0" algn="ctr">
              <a:buNone/>
              <a:defRPr/>
            </a:lvl5pPr>
            <a:lvl6pPr marL="2687654" indent="0" algn="ctr">
              <a:buNone/>
              <a:defRPr/>
            </a:lvl6pPr>
            <a:lvl7pPr marL="3225185" indent="0" algn="ctr">
              <a:buNone/>
              <a:defRPr/>
            </a:lvl7pPr>
            <a:lvl8pPr marL="3762716" indent="0" algn="ctr">
              <a:buNone/>
              <a:defRPr/>
            </a:lvl8pPr>
            <a:lvl9pPr marL="4300249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24F52-514A-4B58-A545-49323B5883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841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C2AD1-EE78-4209-BF7A-011DF481F2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27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10" y="4406902"/>
            <a:ext cx="8420101" cy="1362075"/>
          </a:xfrm>
        </p:spPr>
        <p:txBody>
          <a:bodyPr anchor="t"/>
          <a:lstStyle>
            <a:lvl1pPr algn="l">
              <a:defRPr sz="4702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10" y="2906715"/>
            <a:ext cx="8420101" cy="1500186"/>
          </a:xfrm>
        </p:spPr>
        <p:txBody>
          <a:bodyPr anchor="b"/>
          <a:lstStyle>
            <a:lvl1pPr marL="0" indent="0">
              <a:buNone/>
              <a:defRPr sz="2352"/>
            </a:lvl1pPr>
            <a:lvl2pPr marL="537530" indent="0">
              <a:buNone/>
              <a:defRPr sz="2116"/>
            </a:lvl2pPr>
            <a:lvl3pPr marL="1075061" indent="0">
              <a:buNone/>
              <a:defRPr sz="1881"/>
            </a:lvl3pPr>
            <a:lvl4pPr marL="1612592" indent="0">
              <a:buNone/>
              <a:defRPr sz="1646"/>
            </a:lvl4pPr>
            <a:lvl5pPr marL="2150124" indent="0">
              <a:buNone/>
              <a:defRPr sz="1646"/>
            </a:lvl5pPr>
            <a:lvl6pPr marL="2687654" indent="0">
              <a:buNone/>
              <a:defRPr sz="1646"/>
            </a:lvl6pPr>
            <a:lvl7pPr marL="3225185" indent="0">
              <a:buNone/>
              <a:defRPr sz="1646"/>
            </a:lvl7pPr>
            <a:lvl8pPr marL="3762716" indent="0">
              <a:buNone/>
              <a:defRPr sz="1646"/>
            </a:lvl8pPr>
            <a:lvl9pPr marL="4300249" indent="0">
              <a:buNone/>
              <a:defRPr sz="1646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6C063-4F8C-4800-8E18-6380D25FB0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16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292"/>
            </a:lvl1pPr>
            <a:lvl2pPr>
              <a:defRPr sz="2822"/>
            </a:lvl2pPr>
            <a:lvl3pPr>
              <a:defRPr sz="2352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292"/>
            </a:lvl1pPr>
            <a:lvl2pPr>
              <a:defRPr sz="2822"/>
            </a:lvl2pPr>
            <a:lvl3pPr>
              <a:defRPr sz="2352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1793-6D74-4FE1-85EA-0EE887A798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66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822" b="1"/>
            </a:lvl1pPr>
            <a:lvl2pPr marL="537530" indent="0">
              <a:buNone/>
              <a:defRPr sz="2352" b="1"/>
            </a:lvl2pPr>
            <a:lvl3pPr marL="1075061" indent="0">
              <a:buNone/>
              <a:defRPr sz="2116" b="1"/>
            </a:lvl3pPr>
            <a:lvl4pPr marL="1612592" indent="0">
              <a:buNone/>
              <a:defRPr sz="1881" b="1"/>
            </a:lvl4pPr>
            <a:lvl5pPr marL="2150124" indent="0">
              <a:buNone/>
              <a:defRPr sz="1881" b="1"/>
            </a:lvl5pPr>
            <a:lvl6pPr marL="2687654" indent="0">
              <a:buNone/>
              <a:defRPr sz="1881" b="1"/>
            </a:lvl6pPr>
            <a:lvl7pPr marL="3225185" indent="0">
              <a:buNone/>
              <a:defRPr sz="1881" b="1"/>
            </a:lvl7pPr>
            <a:lvl8pPr marL="3762716" indent="0">
              <a:buNone/>
              <a:defRPr sz="1881" b="1"/>
            </a:lvl8pPr>
            <a:lvl9pPr marL="4300249" indent="0">
              <a:buNone/>
              <a:defRPr sz="1881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22"/>
            </a:lvl1pPr>
            <a:lvl2pPr>
              <a:defRPr sz="2352"/>
            </a:lvl2pPr>
            <a:lvl3pPr>
              <a:defRPr sz="2116"/>
            </a:lvl3pPr>
            <a:lvl4pPr>
              <a:defRPr sz="1881"/>
            </a:lvl4pPr>
            <a:lvl5pPr>
              <a:defRPr sz="1881"/>
            </a:lvl5pPr>
            <a:lvl6pPr>
              <a:defRPr sz="1881"/>
            </a:lvl6pPr>
            <a:lvl7pPr>
              <a:defRPr sz="1881"/>
            </a:lvl7pPr>
            <a:lvl8pPr>
              <a:defRPr sz="1881"/>
            </a:lvl8pPr>
            <a:lvl9pPr>
              <a:defRPr sz="1881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822" b="1"/>
            </a:lvl1pPr>
            <a:lvl2pPr marL="537530" indent="0">
              <a:buNone/>
              <a:defRPr sz="2352" b="1"/>
            </a:lvl2pPr>
            <a:lvl3pPr marL="1075061" indent="0">
              <a:buNone/>
              <a:defRPr sz="2116" b="1"/>
            </a:lvl3pPr>
            <a:lvl4pPr marL="1612592" indent="0">
              <a:buNone/>
              <a:defRPr sz="1881" b="1"/>
            </a:lvl4pPr>
            <a:lvl5pPr marL="2150124" indent="0">
              <a:buNone/>
              <a:defRPr sz="1881" b="1"/>
            </a:lvl5pPr>
            <a:lvl6pPr marL="2687654" indent="0">
              <a:buNone/>
              <a:defRPr sz="1881" b="1"/>
            </a:lvl6pPr>
            <a:lvl7pPr marL="3225185" indent="0">
              <a:buNone/>
              <a:defRPr sz="1881" b="1"/>
            </a:lvl7pPr>
            <a:lvl8pPr marL="3762716" indent="0">
              <a:buNone/>
              <a:defRPr sz="1881" b="1"/>
            </a:lvl8pPr>
            <a:lvl9pPr marL="4300249" indent="0">
              <a:buNone/>
              <a:defRPr sz="1881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22"/>
            </a:lvl1pPr>
            <a:lvl2pPr>
              <a:defRPr sz="2352"/>
            </a:lvl2pPr>
            <a:lvl3pPr>
              <a:defRPr sz="2116"/>
            </a:lvl3pPr>
            <a:lvl4pPr>
              <a:defRPr sz="1881"/>
            </a:lvl4pPr>
            <a:lvl5pPr>
              <a:defRPr sz="1881"/>
            </a:lvl5pPr>
            <a:lvl6pPr>
              <a:defRPr sz="1881"/>
            </a:lvl6pPr>
            <a:lvl7pPr>
              <a:defRPr sz="1881"/>
            </a:lvl7pPr>
            <a:lvl8pPr>
              <a:defRPr sz="1881"/>
            </a:lvl8pPr>
            <a:lvl9pPr>
              <a:defRPr sz="1881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C9312-9760-479E-88D8-2E22ED5FB1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99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B9E21-6438-4B7E-8F57-0F6A6B6027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122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EADE-6EFF-43B4-A963-8267D0EC25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668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49"/>
          </a:xfrm>
        </p:spPr>
        <p:txBody>
          <a:bodyPr anchor="b"/>
          <a:lstStyle>
            <a:lvl1pPr algn="l">
              <a:defRPr sz="2352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30" cy="5853113"/>
          </a:xfrm>
        </p:spPr>
        <p:txBody>
          <a:bodyPr/>
          <a:lstStyle>
            <a:lvl1pPr>
              <a:defRPr sz="3761"/>
            </a:lvl1pPr>
            <a:lvl2pPr>
              <a:defRPr sz="3292"/>
            </a:lvl2pPr>
            <a:lvl3pPr>
              <a:defRPr sz="2822"/>
            </a:lvl3pPr>
            <a:lvl4pPr>
              <a:defRPr sz="2352"/>
            </a:lvl4pPr>
            <a:lvl5pPr>
              <a:defRPr sz="2352"/>
            </a:lvl5pPr>
            <a:lvl6pPr>
              <a:defRPr sz="2352"/>
            </a:lvl6pPr>
            <a:lvl7pPr>
              <a:defRPr sz="2352"/>
            </a:lvl7pPr>
            <a:lvl8pPr>
              <a:defRPr sz="2352"/>
            </a:lvl8pPr>
            <a:lvl9pPr>
              <a:defRPr sz="2352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2" y="1435111"/>
            <a:ext cx="3259006" cy="4691063"/>
          </a:xfrm>
        </p:spPr>
        <p:txBody>
          <a:bodyPr/>
          <a:lstStyle>
            <a:lvl1pPr marL="0" indent="0">
              <a:buNone/>
              <a:defRPr sz="1646"/>
            </a:lvl1pPr>
            <a:lvl2pPr marL="537530" indent="0">
              <a:buNone/>
              <a:defRPr sz="1411"/>
            </a:lvl2pPr>
            <a:lvl3pPr marL="1075061" indent="0">
              <a:buNone/>
              <a:defRPr sz="1176"/>
            </a:lvl3pPr>
            <a:lvl4pPr marL="1612592" indent="0">
              <a:buNone/>
              <a:defRPr sz="1058"/>
            </a:lvl4pPr>
            <a:lvl5pPr marL="2150124" indent="0">
              <a:buNone/>
              <a:defRPr sz="1058"/>
            </a:lvl5pPr>
            <a:lvl6pPr marL="2687654" indent="0">
              <a:buNone/>
              <a:defRPr sz="1058"/>
            </a:lvl6pPr>
            <a:lvl7pPr marL="3225185" indent="0">
              <a:buNone/>
              <a:defRPr sz="1058"/>
            </a:lvl7pPr>
            <a:lvl8pPr marL="3762716" indent="0">
              <a:buNone/>
              <a:defRPr sz="1058"/>
            </a:lvl8pPr>
            <a:lvl9pPr marL="4300249" indent="0">
              <a:buNone/>
              <a:defRPr sz="1058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CAF28-41EE-4A6C-8C13-7D2BD1638E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078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E7E08-4A74-4F19-8EE3-0D3B3CD899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388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352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83"/>
            <a:ext cx="5943600" cy="4114800"/>
          </a:xfrm>
        </p:spPr>
        <p:txBody>
          <a:bodyPr/>
          <a:lstStyle>
            <a:lvl1pPr marL="0" indent="0">
              <a:buNone/>
              <a:defRPr sz="3761"/>
            </a:lvl1pPr>
            <a:lvl2pPr marL="537530" indent="0">
              <a:buNone/>
              <a:defRPr sz="3292"/>
            </a:lvl2pPr>
            <a:lvl3pPr marL="1075061" indent="0">
              <a:buNone/>
              <a:defRPr sz="2822"/>
            </a:lvl3pPr>
            <a:lvl4pPr marL="1612592" indent="0">
              <a:buNone/>
              <a:defRPr sz="2352"/>
            </a:lvl4pPr>
            <a:lvl5pPr marL="2150124" indent="0">
              <a:buNone/>
              <a:defRPr sz="2352"/>
            </a:lvl5pPr>
            <a:lvl6pPr marL="2687654" indent="0">
              <a:buNone/>
              <a:defRPr sz="2352"/>
            </a:lvl6pPr>
            <a:lvl7pPr marL="3225185" indent="0">
              <a:buNone/>
              <a:defRPr sz="2352"/>
            </a:lvl7pPr>
            <a:lvl8pPr marL="3762716" indent="0">
              <a:buNone/>
              <a:defRPr sz="2352"/>
            </a:lvl8pPr>
            <a:lvl9pPr marL="4300249" indent="0">
              <a:buNone/>
              <a:defRPr sz="2352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46"/>
            <a:ext cx="5943600" cy="804862"/>
          </a:xfrm>
        </p:spPr>
        <p:txBody>
          <a:bodyPr/>
          <a:lstStyle>
            <a:lvl1pPr marL="0" indent="0">
              <a:buNone/>
              <a:defRPr sz="1646"/>
            </a:lvl1pPr>
            <a:lvl2pPr marL="537530" indent="0">
              <a:buNone/>
              <a:defRPr sz="1411"/>
            </a:lvl2pPr>
            <a:lvl3pPr marL="1075061" indent="0">
              <a:buNone/>
              <a:defRPr sz="1176"/>
            </a:lvl3pPr>
            <a:lvl4pPr marL="1612592" indent="0">
              <a:buNone/>
              <a:defRPr sz="1058"/>
            </a:lvl4pPr>
            <a:lvl5pPr marL="2150124" indent="0">
              <a:buNone/>
              <a:defRPr sz="1058"/>
            </a:lvl5pPr>
            <a:lvl6pPr marL="2687654" indent="0">
              <a:buNone/>
              <a:defRPr sz="1058"/>
            </a:lvl6pPr>
            <a:lvl7pPr marL="3225185" indent="0">
              <a:buNone/>
              <a:defRPr sz="1058"/>
            </a:lvl7pPr>
            <a:lvl8pPr marL="3762716" indent="0">
              <a:buNone/>
              <a:defRPr sz="1058"/>
            </a:lvl8pPr>
            <a:lvl9pPr marL="4300249" indent="0">
              <a:buNone/>
              <a:defRPr sz="1058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B8E75-E6AE-4101-AA74-61130E4911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299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93DEB-5FD1-425D-93BB-06FA89F96E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368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48"/>
            <a:ext cx="222885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48"/>
            <a:ext cx="652145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E87A8-E496-400C-9EA7-30FA28ECE7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63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10" y="4406902"/>
            <a:ext cx="8420101" cy="1362075"/>
          </a:xfrm>
        </p:spPr>
        <p:txBody>
          <a:bodyPr anchor="t"/>
          <a:lstStyle>
            <a:lvl1pPr algn="l">
              <a:defRPr sz="4702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10" y="2906715"/>
            <a:ext cx="8420101" cy="1500186"/>
          </a:xfrm>
        </p:spPr>
        <p:txBody>
          <a:bodyPr anchor="b"/>
          <a:lstStyle>
            <a:lvl1pPr marL="0" indent="0">
              <a:buNone/>
              <a:defRPr sz="2352"/>
            </a:lvl1pPr>
            <a:lvl2pPr marL="537530" indent="0">
              <a:buNone/>
              <a:defRPr sz="2116"/>
            </a:lvl2pPr>
            <a:lvl3pPr marL="1075061" indent="0">
              <a:buNone/>
              <a:defRPr sz="1881"/>
            </a:lvl3pPr>
            <a:lvl4pPr marL="1612592" indent="0">
              <a:buNone/>
              <a:defRPr sz="1646"/>
            </a:lvl4pPr>
            <a:lvl5pPr marL="2150124" indent="0">
              <a:buNone/>
              <a:defRPr sz="1646"/>
            </a:lvl5pPr>
            <a:lvl6pPr marL="2687654" indent="0">
              <a:buNone/>
              <a:defRPr sz="1646"/>
            </a:lvl6pPr>
            <a:lvl7pPr marL="3225185" indent="0">
              <a:buNone/>
              <a:defRPr sz="1646"/>
            </a:lvl7pPr>
            <a:lvl8pPr marL="3762716" indent="0">
              <a:buNone/>
              <a:defRPr sz="1646"/>
            </a:lvl8pPr>
            <a:lvl9pPr marL="4300249" indent="0">
              <a:buNone/>
              <a:defRPr sz="1646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CC3FF-84E7-4E25-848A-FC4BE10E03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287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9510" y="1847859"/>
            <a:ext cx="4404386" cy="4548187"/>
          </a:xfrm>
        </p:spPr>
        <p:txBody>
          <a:bodyPr/>
          <a:lstStyle>
            <a:lvl1pPr>
              <a:defRPr sz="3292"/>
            </a:lvl1pPr>
            <a:lvl2pPr>
              <a:defRPr sz="2822"/>
            </a:lvl2pPr>
            <a:lvl3pPr>
              <a:defRPr sz="2352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8995" y="1847859"/>
            <a:ext cx="4404386" cy="4548187"/>
          </a:xfrm>
        </p:spPr>
        <p:txBody>
          <a:bodyPr/>
          <a:lstStyle>
            <a:lvl1pPr>
              <a:defRPr sz="3292"/>
            </a:lvl1pPr>
            <a:lvl2pPr>
              <a:defRPr sz="2822"/>
            </a:lvl2pPr>
            <a:lvl3pPr>
              <a:defRPr sz="2352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5DBE8-EE54-4146-B2E3-AECDB8318A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44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4" y="274647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822" b="1"/>
            </a:lvl1pPr>
            <a:lvl2pPr marL="537530" indent="0">
              <a:buNone/>
              <a:defRPr sz="2352" b="1"/>
            </a:lvl2pPr>
            <a:lvl3pPr marL="1075061" indent="0">
              <a:buNone/>
              <a:defRPr sz="2116" b="1"/>
            </a:lvl3pPr>
            <a:lvl4pPr marL="1612592" indent="0">
              <a:buNone/>
              <a:defRPr sz="1881" b="1"/>
            </a:lvl4pPr>
            <a:lvl5pPr marL="2150124" indent="0">
              <a:buNone/>
              <a:defRPr sz="1881" b="1"/>
            </a:lvl5pPr>
            <a:lvl6pPr marL="2687654" indent="0">
              <a:buNone/>
              <a:defRPr sz="1881" b="1"/>
            </a:lvl6pPr>
            <a:lvl7pPr marL="3225185" indent="0">
              <a:buNone/>
              <a:defRPr sz="1881" b="1"/>
            </a:lvl7pPr>
            <a:lvl8pPr marL="3762716" indent="0">
              <a:buNone/>
              <a:defRPr sz="1881" b="1"/>
            </a:lvl8pPr>
            <a:lvl9pPr marL="4300249" indent="0">
              <a:buNone/>
              <a:defRPr sz="1881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22"/>
            </a:lvl1pPr>
            <a:lvl2pPr>
              <a:defRPr sz="2352"/>
            </a:lvl2pPr>
            <a:lvl3pPr>
              <a:defRPr sz="2116"/>
            </a:lvl3pPr>
            <a:lvl4pPr>
              <a:defRPr sz="1881"/>
            </a:lvl4pPr>
            <a:lvl5pPr>
              <a:defRPr sz="1881"/>
            </a:lvl5pPr>
            <a:lvl6pPr>
              <a:defRPr sz="1881"/>
            </a:lvl6pPr>
            <a:lvl7pPr>
              <a:defRPr sz="1881"/>
            </a:lvl7pPr>
            <a:lvl8pPr>
              <a:defRPr sz="1881"/>
            </a:lvl8pPr>
            <a:lvl9pPr>
              <a:defRPr sz="1881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822" b="1"/>
            </a:lvl1pPr>
            <a:lvl2pPr marL="537530" indent="0">
              <a:buNone/>
              <a:defRPr sz="2352" b="1"/>
            </a:lvl2pPr>
            <a:lvl3pPr marL="1075061" indent="0">
              <a:buNone/>
              <a:defRPr sz="2116" b="1"/>
            </a:lvl3pPr>
            <a:lvl4pPr marL="1612592" indent="0">
              <a:buNone/>
              <a:defRPr sz="1881" b="1"/>
            </a:lvl4pPr>
            <a:lvl5pPr marL="2150124" indent="0">
              <a:buNone/>
              <a:defRPr sz="1881" b="1"/>
            </a:lvl5pPr>
            <a:lvl6pPr marL="2687654" indent="0">
              <a:buNone/>
              <a:defRPr sz="1881" b="1"/>
            </a:lvl6pPr>
            <a:lvl7pPr marL="3225185" indent="0">
              <a:buNone/>
              <a:defRPr sz="1881" b="1"/>
            </a:lvl7pPr>
            <a:lvl8pPr marL="3762716" indent="0">
              <a:buNone/>
              <a:defRPr sz="1881" b="1"/>
            </a:lvl8pPr>
            <a:lvl9pPr marL="4300249" indent="0">
              <a:buNone/>
              <a:defRPr sz="1881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22"/>
            </a:lvl1pPr>
            <a:lvl2pPr>
              <a:defRPr sz="2352"/>
            </a:lvl2pPr>
            <a:lvl3pPr>
              <a:defRPr sz="2116"/>
            </a:lvl3pPr>
            <a:lvl4pPr>
              <a:defRPr sz="1881"/>
            </a:lvl4pPr>
            <a:lvl5pPr>
              <a:defRPr sz="1881"/>
            </a:lvl5pPr>
            <a:lvl6pPr>
              <a:defRPr sz="1881"/>
            </a:lvl6pPr>
            <a:lvl7pPr>
              <a:defRPr sz="1881"/>
            </a:lvl7pPr>
            <a:lvl8pPr>
              <a:defRPr sz="1881"/>
            </a:lvl8pPr>
            <a:lvl9pPr>
              <a:defRPr sz="1881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3E387-BEF8-4EB1-AC9E-E8352E11F0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74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9A15-DDC3-4411-9C43-C464D2C5AC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03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DCE4C-B5F3-4858-82BF-6DC3135750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497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49"/>
          </a:xfrm>
        </p:spPr>
        <p:txBody>
          <a:bodyPr anchor="b"/>
          <a:lstStyle>
            <a:lvl1pPr algn="l">
              <a:defRPr sz="2352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30" cy="5853113"/>
          </a:xfrm>
        </p:spPr>
        <p:txBody>
          <a:bodyPr/>
          <a:lstStyle>
            <a:lvl1pPr>
              <a:defRPr sz="3761"/>
            </a:lvl1pPr>
            <a:lvl2pPr>
              <a:defRPr sz="3292"/>
            </a:lvl2pPr>
            <a:lvl3pPr>
              <a:defRPr sz="2822"/>
            </a:lvl3pPr>
            <a:lvl4pPr>
              <a:defRPr sz="2352"/>
            </a:lvl4pPr>
            <a:lvl5pPr>
              <a:defRPr sz="2352"/>
            </a:lvl5pPr>
            <a:lvl6pPr>
              <a:defRPr sz="2352"/>
            </a:lvl6pPr>
            <a:lvl7pPr>
              <a:defRPr sz="2352"/>
            </a:lvl7pPr>
            <a:lvl8pPr>
              <a:defRPr sz="2352"/>
            </a:lvl8pPr>
            <a:lvl9pPr>
              <a:defRPr sz="2352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2" y="1435111"/>
            <a:ext cx="3259006" cy="4691063"/>
          </a:xfrm>
        </p:spPr>
        <p:txBody>
          <a:bodyPr/>
          <a:lstStyle>
            <a:lvl1pPr marL="0" indent="0">
              <a:buNone/>
              <a:defRPr sz="1646"/>
            </a:lvl1pPr>
            <a:lvl2pPr marL="537530" indent="0">
              <a:buNone/>
              <a:defRPr sz="1411"/>
            </a:lvl2pPr>
            <a:lvl3pPr marL="1075061" indent="0">
              <a:buNone/>
              <a:defRPr sz="1176"/>
            </a:lvl3pPr>
            <a:lvl4pPr marL="1612592" indent="0">
              <a:buNone/>
              <a:defRPr sz="1058"/>
            </a:lvl4pPr>
            <a:lvl5pPr marL="2150124" indent="0">
              <a:buNone/>
              <a:defRPr sz="1058"/>
            </a:lvl5pPr>
            <a:lvl6pPr marL="2687654" indent="0">
              <a:buNone/>
              <a:defRPr sz="1058"/>
            </a:lvl6pPr>
            <a:lvl7pPr marL="3225185" indent="0">
              <a:buNone/>
              <a:defRPr sz="1058"/>
            </a:lvl7pPr>
            <a:lvl8pPr marL="3762716" indent="0">
              <a:buNone/>
              <a:defRPr sz="1058"/>
            </a:lvl8pPr>
            <a:lvl9pPr marL="4300249" indent="0">
              <a:buNone/>
              <a:defRPr sz="1058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2634A-6AEE-4249-B6D2-EEEE1C1F07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49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352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83"/>
            <a:ext cx="5943600" cy="4114800"/>
          </a:xfrm>
        </p:spPr>
        <p:txBody>
          <a:bodyPr/>
          <a:lstStyle>
            <a:lvl1pPr marL="0" indent="0">
              <a:buNone/>
              <a:defRPr sz="3761"/>
            </a:lvl1pPr>
            <a:lvl2pPr marL="537530" indent="0">
              <a:buNone/>
              <a:defRPr sz="3292"/>
            </a:lvl2pPr>
            <a:lvl3pPr marL="1075061" indent="0">
              <a:buNone/>
              <a:defRPr sz="2822"/>
            </a:lvl3pPr>
            <a:lvl4pPr marL="1612592" indent="0">
              <a:buNone/>
              <a:defRPr sz="2352"/>
            </a:lvl4pPr>
            <a:lvl5pPr marL="2150124" indent="0">
              <a:buNone/>
              <a:defRPr sz="2352"/>
            </a:lvl5pPr>
            <a:lvl6pPr marL="2687654" indent="0">
              <a:buNone/>
              <a:defRPr sz="2352"/>
            </a:lvl6pPr>
            <a:lvl7pPr marL="3225185" indent="0">
              <a:buNone/>
              <a:defRPr sz="2352"/>
            </a:lvl7pPr>
            <a:lvl8pPr marL="3762716" indent="0">
              <a:buNone/>
              <a:defRPr sz="2352"/>
            </a:lvl8pPr>
            <a:lvl9pPr marL="4300249" indent="0">
              <a:buNone/>
              <a:defRPr sz="2352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46"/>
            <a:ext cx="5943600" cy="804862"/>
          </a:xfrm>
        </p:spPr>
        <p:txBody>
          <a:bodyPr/>
          <a:lstStyle>
            <a:lvl1pPr marL="0" indent="0">
              <a:buNone/>
              <a:defRPr sz="1646"/>
            </a:lvl1pPr>
            <a:lvl2pPr marL="537530" indent="0">
              <a:buNone/>
              <a:defRPr sz="1411"/>
            </a:lvl2pPr>
            <a:lvl3pPr marL="1075061" indent="0">
              <a:buNone/>
              <a:defRPr sz="1176"/>
            </a:lvl3pPr>
            <a:lvl4pPr marL="1612592" indent="0">
              <a:buNone/>
              <a:defRPr sz="1058"/>
            </a:lvl4pPr>
            <a:lvl5pPr marL="2150124" indent="0">
              <a:buNone/>
              <a:defRPr sz="1058"/>
            </a:lvl5pPr>
            <a:lvl6pPr marL="2687654" indent="0">
              <a:buNone/>
              <a:defRPr sz="1058"/>
            </a:lvl6pPr>
            <a:lvl7pPr marL="3225185" indent="0">
              <a:buNone/>
              <a:defRPr sz="1058"/>
            </a:lvl7pPr>
            <a:lvl8pPr marL="3762716" indent="0">
              <a:buNone/>
              <a:defRPr sz="1058"/>
            </a:lvl8pPr>
            <a:lvl9pPr marL="4300249" indent="0">
              <a:buNone/>
              <a:defRPr sz="1058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5C51E-238E-44E6-805C-A6301F359E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68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šipka v kolečku_SUJB2_malá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507194" y="952367"/>
            <a:ext cx="635000" cy="52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4" y="6477031"/>
            <a:ext cx="9906000" cy="380969"/>
          </a:xfrm>
          <a:prstGeom prst="rect">
            <a:avLst/>
          </a:prstGeom>
          <a:gradFill flip="none" rotWithShape="1">
            <a:gsLst>
              <a:gs pos="0">
                <a:srgbClr val="8AC6CD">
                  <a:shade val="30000"/>
                  <a:satMod val="115000"/>
                </a:srgbClr>
              </a:gs>
              <a:gs pos="50000">
                <a:srgbClr val="8AC6CD">
                  <a:shade val="67500"/>
                  <a:satMod val="115000"/>
                </a:srgbClr>
              </a:gs>
              <a:gs pos="100000">
                <a:srgbClr val="8AC6C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5172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3289" y="6564313"/>
            <a:ext cx="1025427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11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CBB989-8CE6-4EEE-8D3D-BF1597367B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4" y="757883"/>
            <a:ext cx="9906000" cy="10794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5172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1377553" y="1042988"/>
            <a:ext cx="833626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600" b="1">
                <a:solidFill>
                  <a:srgbClr val="38546E"/>
                </a:solidFill>
                <a:latin typeface="Arial" charset="0"/>
              </a:defRPr>
            </a:lvl1pPr>
            <a:lvl2pPr algn="ctr">
              <a:defRPr sz="2600" b="1">
                <a:solidFill>
                  <a:srgbClr val="38546E"/>
                </a:solidFill>
                <a:latin typeface="Arial" charset="0"/>
              </a:defRPr>
            </a:lvl2pPr>
            <a:lvl3pPr algn="ctr">
              <a:defRPr sz="2600" b="1">
                <a:solidFill>
                  <a:srgbClr val="38546E"/>
                </a:solidFill>
                <a:latin typeface="Arial" charset="0"/>
              </a:defRPr>
            </a:lvl3pPr>
            <a:lvl4pPr algn="ctr">
              <a:defRPr sz="2600" b="1">
                <a:solidFill>
                  <a:srgbClr val="38546E"/>
                </a:solidFill>
                <a:latin typeface="Arial" charset="0"/>
              </a:defRPr>
            </a:lvl4pPr>
            <a:lvl5pPr algn="ctr">
              <a:defRPr sz="2600" b="1">
                <a:solidFill>
                  <a:srgbClr val="38546E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3057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1569740" y="1258888"/>
            <a:ext cx="833626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600" b="1">
                <a:solidFill>
                  <a:srgbClr val="38546E"/>
                </a:solidFill>
                <a:latin typeface="Arial" charset="0"/>
              </a:defRPr>
            </a:lvl1pPr>
            <a:lvl2pPr algn="ctr">
              <a:defRPr sz="2600" b="1">
                <a:solidFill>
                  <a:srgbClr val="38546E"/>
                </a:solidFill>
                <a:latin typeface="Arial" charset="0"/>
              </a:defRPr>
            </a:lvl2pPr>
            <a:lvl3pPr algn="ctr">
              <a:defRPr sz="2600" b="1">
                <a:solidFill>
                  <a:srgbClr val="38546E"/>
                </a:solidFill>
                <a:latin typeface="Arial" charset="0"/>
              </a:defRPr>
            </a:lvl3pPr>
            <a:lvl4pPr algn="ctr">
              <a:defRPr sz="2600" b="1">
                <a:solidFill>
                  <a:srgbClr val="38546E"/>
                </a:solidFill>
                <a:latin typeface="Arial" charset="0"/>
              </a:defRPr>
            </a:lvl4pPr>
            <a:lvl5pPr algn="ctr">
              <a:defRPr sz="2600" b="1">
                <a:solidFill>
                  <a:srgbClr val="38546E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3057"/>
          </a:p>
        </p:txBody>
      </p:sp>
      <p:sp>
        <p:nvSpPr>
          <p:cNvPr id="103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218907" y="958851"/>
            <a:ext cx="819179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3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504" y="1847859"/>
            <a:ext cx="8973443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2" name="Obdélník 1"/>
          <p:cNvSpPr/>
          <p:nvPr userDrawn="1"/>
        </p:nvSpPr>
        <p:spPr>
          <a:xfrm>
            <a:off x="4" y="-1"/>
            <a:ext cx="9906000" cy="761938"/>
          </a:xfrm>
          <a:prstGeom prst="rect">
            <a:avLst/>
          </a:prstGeom>
          <a:gradFill flip="none" rotWithShape="1">
            <a:gsLst>
              <a:gs pos="0">
                <a:srgbClr val="009482">
                  <a:shade val="30000"/>
                  <a:satMod val="115000"/>
                </a:srgbClr>
              </a:gs>
              <a:gs pos="50000">
                <a:srgbClr val="009482">
                  <a:shade val="67500"/>
                  <a:satMod val="115000"/>
                </a:srgbClr>
              </a:gs>
              <a:gs pos="100000">
                <a:srgbClr val="009482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400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900244" cy="7619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57" b="1">
          <a:solidFill>
            <a:srgbClr val="38546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57" b="1">
          <a:solidFill>
            <a:srgbClr val="38546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57" b="1">
          <a:solidFill>
            <a:srgbClr val="38546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57" b="1">
          <a:solidFill>
            <a:srgbClr val="38546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57" b="1">
          <a:solidFill>
            <a:srgbClr val="38546E"/>
          </a:solidFill>
          <a:latin typeface="Arial" charset="0"/>
        </a:defRPr>
      </a:lvl5pPr>
      <a:lvl6pPr marL="537530" algn="ctr" rtl="0" fontAlgn="base">
        <a:spcBef>
          <a:spcPct val="0"/>
        </a:spcBef>
        <a:spcAft>
          <a:spcPct val="0"/>
        </a:spcAft>
        <a:defRPr sz="3057" b="1">
          <a:solidFill>
            <a:srgbClr val="38546E"/>
          </a:solidFill>
          <a:latin typeface="Arial" charset="0"/>
        </a:defRPr>
      </a:lvl6pPr>
      <a:lvl7pPr marL="1075061" algn="ctr" rtl="0" fontAlgn="base">
        <a:spcBef>
          <a:spcPct val="0"/>
        </a:spcBef>
        <a:spcAft>
          <a:spcPct val="0"/>
        </a:spcAft>
        <a:defRPr sz="3057" b="1">
          <a:solidFill>
            <a:srgbClr val="38546E"/>
          </a:solidFill>
          <a:latin typeface="Arial" charset="0"/>
        </a:defRPr>
      </a:lvl7pPr>
      <a:lvl8pPr marL="1612592" algn="ctr" rtl="0" fontAlgn="base">
        <a:spcBef>
          <a:spcPct val="0"/>
        </a:spcBef>
        <a:spcAft>
          <a:spcPct val="0"/>
        </a:spcAft>
        <a:defRPr sz="3057" b="1">
          <a:solidFill>
            <a:srgbClr val="38546E"/>
          </a:solidFill>
          <a:latin typeface="Arial" charset="0"/>
        </a:defRPr>
      </a:lvl8pPr>
      <a:lvl9pPr marL="2150124" algn="ctr" rtl="0" fontAlgn="base">
        <a:spcBef>
          <a:spcPct val="0"/>
        </a:spcBef>
        <a:spcAft>
          <a:spcPct val="0"/>
        </a:spcAft>
        <a:defRPr sz="3057" b="1">
          <a:solidFill>
            <a:srgbClr val="38546E"/>
          </a:solidFill>
          <a:latin typeface="Arial" charset="0"/>
        </a:defRPr>
      </a:lvl9pPr>
    </p:titleStyle>
    <p:bodyStyle>
      <a:lvl1pPr marL="403148" indent="-403148" algn="l" rtl="0" eaLnBrk="0" fontAlgn="base" hangingPunct="0">
        <a:spcBef>
          <a:spcPct val="20000"/>
        </a:spcBef>
        <a:spcAft>
          <a:spcPct val="0"/>
        </a:spcAft>
        <a:buChar char="•"/>
        <a:defRPr sz="3292">
          <a:solidFill>
            <a:schemeClr val="tx1"/>
          </a:solidFill>
          <a:latin typeface="+mn-lt"/>
          <a:ea typeface="+mn-ea"/>
          <a:cs typeface="+mn-cs"/>
        </a:defRPr>
      </a:lvl1pPr>
      <a:lvl2pPr marL="873489" indent="-335957" algn="l" rtl="0" eaLnBrk="0" fontAlgn="base" hangingPunct="0">
        <a:spcBef>
          <a:spcPct val="20000"/>
        </a:spcBef>
        <a:spcAft>
          <a:spcPct val="0"/>
        </a:spcAft>
        <a:buChar char="–"/>
        <a:defRPr sz="3292">
          <a:solidFill>
            <a:schemeClr val="tx1"/>
          </a:solidFill>
          <a:latin typeface="+mn-lt"/>
        </a:defRPr>
      </a:lvl2pPr>
      <a:lvl3pPr marL="1343827" indent="-268766" algn="l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</a:defRPr>
      </a:lvl3pPr>
      <a:lvl4pPr marL="1881359" indent="-268766" algn="l" rtl="0" eaLnBrk="0" fontAlgn="base" hangingPunct="0">
        <a:spcBef>
          <a:spcPct val="20000"/>
        </a:spcBef>
        <a:spcAft>
          <a:spcPct val="0"/>
        </a:spcAft>
        <a:buChar char="–"/>
        <a:defRPr sz="2352">
          <a:solidFill>
            <a:schemeClr val="tx1"/>
          </a:solidFill>
          <a:latin typeface="+mn-lt"/>
        </a:defRPr>
      </a:lvl4pPr>
      <a:lvl5pPr marL="2418890" indent="-268766" algn="l" rtl="0" eaLnBrk="0" fontAlgn="base" hangingPunct="0">
        <a:spcBef>
          <a:spcPct val="20000"/>
        </a:spcBef>
        <a:spcAft>
          <a:spcPct val="0"/>
        </a:spcAft>
        <a:buChar char="»"/>
        <a:defRPr sz="2352">
          <a:solidFill>
            <a:schemeClr val="tx1"/>
          </a:solidFill>
          <a:latin typeface="+mn-lt"/>
        </a:defRPr>
      </a:lvl5pPr>
      <a:lvl6pPr marL="2956421" indent="-268766" algn="l" rtl="0" fontAlgn="base">
        <a:spcBef>
          <a:spcPct val="20000"/>
        </a:spcBef>
        <a:spcAft>
          <a:spcPct val="0"/>
        </a:spcAft>
        <a:buChar char="»"/>
        <a:defRPr sz="2352">
          <a:solidFill>
            <a:schemeClr val="tx1"/>
          </a:solidFill>
          <a:latin typeface="+mn-lt"/>
        </a:defRPr>
      </a:lvl6pPr>
      <a:lvl7pPr marL="3493951" indent="-268766" algn="l" rtl="0" fontAlgn="base">
        <a:spcBef>
          <a:spcPct val="20000"/>
        </a:spcBef>
        <a:spcAft>
          <a:spcPct val="0"/>
        </a:spcAft>
        <a:buChar char="»"/>
        <a:defRPr sz="2352">
          <a:solidFill>
            <a:schemeClr val="tx1"/>
          </a:solidFill>
          <a:latin typeface="+mn-lt"/>
        </a:defRPr>
      </a:lvl7pPr>
      <a:lvl8pPr marL="4031483" indent="-268766" algn="l" rtl="0" fontAlgn="base">
        <a:spcBef>
          <a:spcPct val="20000"/>
        </a:spcBef>
        <a:spcAft>
          <a:spcPct val="0"/>
        </a:spcAft>
        <a:buChar char="»"/>
        <a:defRPr sz="2352">
          <a:solidFill>
            <a:schemeClr val="tx1"/>
          </a:solidFill>
          <a:latin typeface="+mn-lt"/>
        </a:defRPr>
      </a:lvl8pPr>
      <a:lvl9pPr marL="4569013" indent="-268766" algn="l" rtl="0" fontAlgn="base">
        <a:spcBef>
          <a:spcPct val="20000"/>
        </a:spcBef>
        <a:spcAft>
          <a:spcPct val="0"/>
        </a:spcAft>
        <a:buChar char="»"/>
        <a:defRPr sz="2352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1075061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1pPr>
      <a:lvl2pPr marL="537530" algn="l" defTabSz="1075061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2pPr>
      <a:lvl3pPr marL="1075061" algn="l" defTabSz="1075061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3pPr>
      <a:lvl4pPr marL="1612592" algn="l" defTabSz="1075061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150124" algn="l" defTabSz="1075061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2687654" algn="l" defTabSz="1075061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225185" algn="l" defTabSz="1075061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762716" algn="l" defTabSz="1075061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300249" algn="l" defTabSz="1075061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4" y="274647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4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4" y="6245234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6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1" y="6245234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6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5" y="6245234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6"/>
            </a:lvl1pPr>
          </a:lstStyle>
          <a:p>
            <a:pPr>
              <a:defRPr/>
            </a:pPr>
            <a:fld id="{4AABA4F8-482B-4025-8E7E-8DD74BAAD8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7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7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7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7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72">
          <a:solidFill>
            <a:schemeClr val="tx2"/>
          </a:solidFill>
          <a:latin typeface="Arial" charset="0"/>
        </a:defRPr>
      </a:lvl5pPr>
      <a:lvl6pPr marL="537530" algn="ctr" rtl="0" fontAlgn="base">
        <a:spcBef>
          <a:spcPct val="0"/>
        </a:spcBef>
        <a:spcAft>
          <a:spcPct val="0"/>
        </a:spcAft>
        <a:defRPr sz="5172">
          <a:solidFill>
            <a:schemeClr val="tx2"/>
          </a:solidFill>
          <a:latin typeface="Arial" charset="0"/>
        </a:defRPr>
      </a:lvl6pPr>
      <a:lvl7pPr marL="1075061" algn="ctr" rtl="0" fontAlgn="base">
        <a:spcBef>
          <a:spcPct val="0"/>
        </a:spcBef>
        <a:spcAft>
          <a:spcPct val="0"/>
        </a:spcAft>
        <a:defRPr sz="5172">
          <a:solidFill>
            <a:schemeClr val="tx2"/>
          </a:solidFill>
          <a:latin typeface="Arial" charset="0"/>
        </a:defRPr>
      </a:lvl7pPr>
      <a:lvl8pPr marL="1612592" algn="ctr" rtl="0" fontAlgn="base">
        <a:spcBef>
          <a:spcPct val="0"/>
        </a:spcBef>
        <a:spcAft>
          <a:spcPct val="0"/>
        </a:spcAft>
        <a:defRPr sz="5172">
          <a:solidFill>
            <a:schemeClr val="tx2"/>
          </a:solidFill>
          <a:latin typeface="Arial" charset="0"/>
        </a:defRPr>
      </a:lvl8pPr>
      <a:lvl9pPr marL="2150124" algn="ctr" rtl="0" fontAlgn="base">
        <a:spcBef>
          <a:spcPct val="0"/>
        </a:spcBef>
        <a:spcAft>
          <a:spcPct val="0"/>
        </a:spcAft>
        <a:defRPr sz="5172">
          <a:solidFill>
            <a:schemeClr val="tx2"/>
          </a:solidFill>
          <a:latin typeface="Arial" charset="0"/>
        </a:defRPr>
      </a:lvl9pPr>
    </p:titleStyle>
    <p:bodyStyle>
      <a:lvl1pPr marL="403148" indent="-403148" algn="l" rtl="0" eaLnBrk="0" fontAlgn="base" hangingPunct="0">
        <a:spcBef>
          <a:spcPct val="20000"/>
        </a:spcBef>
        <a:spcAft>
          <a:spcPct val="0"/>
        </a:spcAft>
        <a:buChar char="•"/>
        <a:defRPr sz="3761">
          <a:solidFill>
            <a:schemeClr val="tx1"/>
          </a:solidFill>
          <a:latin typeface="+mn-lt"/>
          <a:ea typeface="+mn-ea"/>
          <a:cs typeface="+mn-cs"/>
        </a:defRPr>
      </a:lvl1pPr>
      <a:lvl2pPr marL="873489" indent="-335957" algn="l" rtl="0" eaLnBrk="0" fontAlgn="base" hangingPunct="0">
        <a:spcBef>
          <a:spcPct val="20000"/>
        </a:spcBef>
        <a:spcAft>
          <a:spcPct val="0"/>
        </a:spcAft>
        <a:buChar char="–"/>
        <a:defRPr sz="3292">
          <a:solidFill>
            <a:schemeClr val="tx1"/>
          </a:solidFill>
          <a:latin typeface="+mn-lt"/>
        </a:defRPr>
      </a:lvl2pPr>
      <a:lvl3pPr marL="1343827" indent="-268766" algn="l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</a:defRPr>
      </a:lvl3pPr>
      <a:lvl4pPr marL="1881359" indent="-268766" algn="l" rtl="0" eaLnBrk="0" fontAlgn="base" hangingPunct="0">
        <a:spcBef>
          <a:spcPct val="20000"/>
        </a:spcBef>
        <a:spcAft>
          <a:spcPct val="0"/>
        </a:spcAft>
        <a:buChar char="–"/>
        <a:defRPr sz="2352">
          <a:solidFill>
            <a:schemeClr val="tx1"/>
          </a:solidFill>
          <a:latin typeface="+mn-lt"/>
        </a:defRPr>
      </a:lvl4pPr>
      <a:lvl5pPr marL="2418890" indent="-268766" algn="l" rtl="0" eaLnBrk="0" fontAlgn="base" hangingPunct="0">
        <a:spcBef>
          <a:spcPct val="20000"/>
        </a:spcBef>
        <a:spcAft>
          <a:spcPct val="0"/>
        </a:spcAft>
        <a:buChar char="»"/>
        <a:defRPr sz="2352">
          <a:solidFill>
            <a:schemeClr val="tx1"/>
          </a:solidFill>
          <a:latin typeface="+mn-lt"/>
        </a:defRPr>
      </a:lvl5pPr>
      <a:lvl6pPr marL="2956421" indent="-268766" algn="l" rtl="0" fontAlgn="base">
        <a:spcBef>
          <a:spcPct val="20000"/>
        </a:spcBef>
        <a:spcAft>
          <a:spcPct val="0"/>
        </a:spcAft>
        <a:buChar char="»"/>
        <a:defRPr sz="2352">
          <a:solidFill>
            <a:schemeClr val="tx1"/>
          </a:solidFill>
          <a:latin typeface="+mn-lt"/>
        </a:defRPr>
      </a:lvl6pPr>
      <a:lvl7pPr marL="3493951" indent="-268766" algn="l" rtl="0" fontAlgn="base">
        <a:spcBef>
          <a:spcPct val="20000"/>
        </a:spcBef>
        <a:spcAft>
          <a:spcPct val="0"/>
        </a:spcAft>
        <a:buChar char="»"/>
        <a:defRPr sz="2352">
          <a:solidFill>
            <a:schemeClr val="tx1"/>
          </a:solidFill>
          <a:latin typeface="+mn-lt"/>
        </a:defRPr>
      </a:lvl7pPr>
      <a:lvl8pPr marL="4031483" indent="-268766" algn="l" rtl="0" fontAlgn="base">
        <a:spcBef>
          <a:spcPct val="20000"/>
        </a:spcBef>
        <a:spcAft>
          <a:spcPct val="0"/>
        </a:spcAft>
        <a:buChar char="»"/>
        <a:defRPr sz="2352">
          <a:solidFill>
            <a:schemeClr val="tx1"/>
          </a:solidFill>
          <a:latin typeface="+mn-lt"/>
        </a:defRPr>
      </a:lvl8pPr>
      <a:lvl9pPr marL="4569013" indent="-268766" algn="l" rtl="0" fontAlgn="base">
        <a:spcBef>
          <a:spcPct val="20000"/>
        </a:spcBef>
        <a:spcAft>
          <a:spcPct val="0"/>
        </a:spcAft>
        <a:buChar char="»"/>
        <a:defRPr sz="2352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1075061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1pPr>
      <a:lvl2pPr marL="537530" algn="l" defTabSz="1075061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2pPr>
      <a:lvl3pPr marL="1075061" algn="l" defTabSz="1075061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3pPr>
      <a:lvl4pPr marL="1612592" algn="l" defTabSz="1075061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150124" algn="l" defTabSz="1075061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2687654" algn="l" defTabSz="1075061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225185" algn="l" defTabSz="1075061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762716" algn="l" defTabSz="1075061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300249" algn="l" defTabSz="1075061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534" y="2334804"/>
            <a:ext cx="8563381" cy="813966"/>
          </a:xfrm>
        </p:spPr>
        <p:txBody>
          <a:bodyPr/>
          <a:lstStyle/>
          <a:p>
            <a:r>
              <a:rPr lang="cs-CZ" sz="4000" dirty="0" smtClean="0"/>
              <a:t>Monitorování radiační situace </a:t>
            </a:r>
            <a:br>
              <a:rPr lang="cs-CZ" sz="4000" dirty="0" smtClean="0"/>
            </a:br>
            <a:r>
              <a:rPr lang="cs-CZ" sz="4000" dirty="0" smtClean="0"/>
              <a:t>x</a:t>
            </a:r>
            <a:br>
              <a:rPr lang="cs-CZ" sz="4000" dirty="0" smtClean="0"/>
            </a:br>
            <a:r>
              <a:rPr lang="cs-CZ" sz="4000" dirty="0" smtClean="0"/>
              <a:t>Národní radiační havarijní plán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864" y="6096001"/>
            <a:ext cx="9570720" cy="474217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Praha, SÚJB, 2021					Mgr. Chochola, Ing. </a:t>
            </a:r>
            <a:r>
              <a:rPr lang="cs-CZ" sz="1800" dirty="0" smtClean="0"/>
              <a:t>Varmuža</a:t>
            </a: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129140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565" y="958850"/>
            <a:ext cx="8563381" cy="813966"/>
          </a:xfrm>
        </p:spPr>
        <p:txBody>
          <a:bodyPr/>
          <a:lstStyle/>
          <a:p>
            <a:r>
              <a:rPr lang="cs-CZ" sz="2600" dirty="0" smtClean="0"/>
              <a:t>Nehodová expoziční situace </a:t>
            </a:r>
            <a:r>
              <a:rPr lang="cs-CZ" sz="2600" dirty="0" smtClean="0"/>
              <a:t>– havarijní </a:t>
            </a:r>
            <a:r>
              <a:rPr lang="cs-CZ" sz="2600" dirty="0" smtClean="0"/>
              <a:t>fáze </a:t>
            </a: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Nutné získání informací pro zavedení neodkladných ochranných opatření pro obyvatelstvo především prostřednictvím</a:t>
            </a:r>
          </a:p>
          <a:p>
            <a:r>
              <a:rPr lang="cs-CZ" sz="2000" dirty="0" smtClean="0"/>
              <a:t>Síť </a:t>
            </a:r>
            <a:r>
              <a:rPr lang="cs-CZ" sz="2000" dirty="0" smtClean="0"/>
              <a:t>včasného zjištění</a:t>
            </a:r>
          </a:p>
          <a:p>
            <a:r>
              <a:rPr lang="cs-CZ" sz="2000" dirty="0" smtClean="0"/>
              <a:t>Mobilních monitorovacích skupin 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844" y="3671797"/>
            <a:ext cx="5149156" cy="27992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" y="3671797"/>
            <a:ext cx="4626929" cy="279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9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565" y="958850"/>
            <a:ext cx="8563381" cy="813966"/>
          </a:xfrm>
        </p:spPr>
        <p:txBody>
          <a:bodyPr/>
          <a:lstStyle/>
          <a:p>
            <a:r>
              <a:rPr lang="cs-CZ" sz="2600" dirty="0" smtClean="0"/>
              <a:t>Nehodová expoziční situace – </a:t>
            </a:r>
            <a:r>
              <a:rPr lang="cs-CZ" sz="2600" dirty="0" err="1"/>
              <a:t>p</a:t>
            </a:r>
            <a:r>
              <a:rPr lang="cs-CZ" sz="2600" dirty="0" err="1" smtClean="0"/>
              <a:t>ohavarijní</a:t>
            </a:r>
            <a:r>
              <a:rPr lang="cs-CZ" sz="2600" dirty="0" smtClean="0"/>
              <a:t> </a:t>
            </a:r>
            <a:r>
              <a:rPr lang="cs-CZ" sz="2600" dirty="0" smtClean="0"/>
              <a:t>fáze RMU</a:t>
            </a: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V tzv. období přechodné fáze činnosti směřují k upřesnění, modifikaci nebo odvolání zavedených neodkladných opatření</a:t>
            </a:r>
          </a:p>
          <a:p>
            <a:r>
              <a:rPr lang="cs-CZ" sz="2000" dirty="0" smtClean="0"/>
              <a:t>Mobilních monitorovacích skupin </a:t>
            </a:r>
          </a:p>
          <a:p>
            <a:r>
              <a:rPr lang="cs-CZ" sz="2000" dirty="0" smtClean="0"/>
              <a:t>Síť </a:t>
            </a:r>
            <a:r>
              <a:rPr lang="cs-CZ" sz="2000" dirty="0"/>
              <a:t>včasného </a:t>
            </a:r>
            <a:r>
              <a:rPr lang="cs-CZ" sz="2000" dirty="0" smtClean="0"/>
              <a:t>zjištění</a:t>
            </a:r>
          </a:p>
          <a:p>
            <a:r>
              <a:rPr lang="cs-CZ" sz="2000" dirty="0" smtClean="0"/>
              <a:t>Odběry vzorků životního prostředí a přírody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2400" dirty="0" smtClean="0"/>
              <a:t>V období přechodu z havarijní fáze do období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nápravy </a:t>
            </a:r>
            <a:r>
              <a:rPr lang="cs-CZ" sz="2400" dirty="0" smtClean="0"/>
              <a:t>stavu po radiační havárii je zásadní detailní zmapovaní radiační situace </a:t>
            </a:r>
            <a:r>
              <a:rPr lang="cs-CZ" sz="2400" dirty="0" smtClean="0"/>
              <a:t>s </a:t>
            </a:r>
            <a:r>
              <a:rPr lang="cs-CZ" sz="2400" dirty="0" smtClean="0"/>
              <a:t>ohledem na nutnost dekontaminace a zavádění následných ochranných opatření</a:t>
            </a:r>
          </a:p>
          <a:p>
            <a:r>
              <a:rPr lang="cs-CZ" sz="2000" dirty="0"/>
              <a:t>Odběry vzorků životního prostředí a </a:t>
            </a:r>
            <a:r>
              <a:rPr lang="cs-CZ" sz="2000" dirty="0" smtClean="0"/>
              <a:t>přírody, monitorování lidského těla</a:t>
            </a:r>
          </a:p>
          <a:p>
            <a:r>
              <a:rPr lang="cs-CZ" sz="2000" dirty="0" smtClean="0"/>
              <a:t>Mobilní monitorovací skupiny 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35" t="9960" r="16115" b="11255"/>
          <a:stretch/>
        </p:blipFill>
        <p:spPr>
          <a:xfrm flipH="1">
            <a:off x="6223639" y="2540098"/>
            <a:ext cx="3618353" cy="173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565" y="958850"/>
            <a:ext cx="8563381" cy="813966"/>
          </a:xfrm>
        </p:spPr>
        <p:txBody>
          <a:bodyPr/>
          <a:lstStyle/>
          <a:p>
            <a:r>
              <a:rPr lang="cs-CZ" sz="2600" dirty="0" smtClean="0"/>
              <a:t>Strategie optimalizované ochrany</a:t>
            </a: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Shromažďování dostupných informací </a:t>
            </a:r>
            <a:r>
              <a:rPr lang="cs-CZ" sz="2400" dirty="0" smtClean="0"/>
              <a:t>o úrovni </a:t>
            </a:r>
            <a:r>
              <a:rPr lang="cs-CZ" sz="2400" dirty="0" smtClean="0"/>
              <a:t>radioaktivní kontaminace (identifikace radionuklidů,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plošných</a:t>
            </a:r>
            <a:r>
              <a:rPr lang="cs-CZ" sz="2400" dirty="0" smtClean="0"/>
              <a:t>, </a:t>
            </a:r>
            <a:r>
              <a:rPr lang="cs-CZ" sz="2400" dirty="0" smtClean="0"/>
              <a:t>objemových </a:t>
            </a:r>
            <a:r>
              <a:rPr lang="cs-CZ" sz="2400" dirty="0" smtClean="0"/>
              <a:t>a hmotnostních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aktivit</a:t>
            </a:r>
            <a:r>
              <a:rPr lang="cs-CZ" sz="2400" dirty="0" smtClean="0"/>
              <a:t>)</a:t>
            </a:r>
          </a:p>
          <a:p>
            <a:r>
              <a:rPr lang="cs-CZ" sz="2000" dirty="0" smtClean="0"/>
              <a:t>Hlavním zdrojem budou měřicí laboratoře</a:t>
            </a:r>
          </a:p>
          <a:p>
            <a:r>
              <a:rPr lang="cs-CZ" sz="2000" dirty="0" smtClean="0"/>
              <a:t>V menší míře mobilní monitorovací skupiny</a:t>
            </a:r>
          </a:p>
          <a:p>
            <a:endParaRPr lang="cs-CZ" sz="1800" dirty="0"/>
          </a:p>
          <a:p>
            <a:pPr marL="0" indent="0">
              <a:buNone/>
            </a:pPr>
            <a:r>
              <a:rPr lang="cs-CZ" sz="2000" dirty="0" smtClean="0"/>
              <a:t>Zhodnocení potenciálních zdravotních dopadů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na reprezentativní </a:t>
            </a:r>
            <a:r>
              <a:rPr lang="cs-CZ" sz="2000" dirty="0" smtClean="0"/>
              <a:t>osobu setrvávající na kontaminovaném území</a:t>
            </a:r>
          </a:p>
          <a:p>
            <a:r>
              <a:rPr lang="cs-CZ" sz="2000" dirty="0" smtClean="0"/>
              <a:t>Výsledky </a:t>
            </a:r>
            <a:r>
              <a:rPr lang="cs-CZ" sz="2000" dirty="0"/>
              <a:t>monitorování radiační situace na zasaženém </a:t>
            </a:r>
            <a:r>
              <a:rPr lang="cs-CZ" sz="2000" dirty="0" smtClean="0"/>
              <a:t>území shromážděné v da</a:t>
            </a:r>
            <a:r>
              <a:rPr lang="cs-CZ" sz="2000" dirty="0" smtClean="0"/>
              <a:t>tabázi </a:t>
            </a:r>
            <a:r>
              <a:rPr lang="cs-CZ" sz="2000" dirty="0" smtClean="0"/>
              <a:t>MonRaS </a:t>
            </a:r>
            <a:endParaRPr lang="cs-CZ" sz="2000" dirty="0" smtClean="0"/>
          </a:p>
          <a:p>
            <a:r>
              <a:rPr lang="cs-CZ" sz="2000" dirty="0" smtClean="0"/>
              <a:t>Expertní </a:t>
            </a:r>
            <a:r>
              <a:rPr lang="cs-CZ" sz="2000" dirty="0" smtClean="0"/>
              <a:t>systém </a:t>
            </a:r>
            <a:r>
              <a:rPr lang="cs-CZ" sz="2000" dirty="0" err="1" smtClean="0"/>
              <a:t>ExPeS</a:t>
            </a:r>
            <a:r>
              <a:rPr lang="cs-CZ" sz="2000" dirty="0" smtClean="0"/>
              <a:t> pro hodnocení nejzávažnějších expozičních cest a výpočet efektivních dávek na reprezentativní osobu</a:t>
            </a:r>
          </a:p>
          <a:p>
            <a:endParaRPr lang="cs-CZ" sz="20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277" y="2395735"/>
            <a:ext cx="3672851" cy="225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Nadpis 1"/>
          <p:cNvSpPr>
            <a:spLocks noGrp="1"/>
          </p:cNvSpPr>
          <p:nvPr>
            <p:ph type="title"/>
          </p:nvPr>
        </p:nvSpPr>
        <p:spPr>
          <a:xfrm>
            <a:off x="1399032" y="4219004"/>
            <a:ext cx="8122921" cy="1422400"/>
          </a:xfrm>
        </p:spPr>
        <p:txBody>
          <a:bodyPr/>
          <a:lstStyle/>
          <a:p>
            <a:pPr algn="r"/>
            <a:r>
              <a:rPr lang="cs-CZ" altLang="cs-CZ" dirty="0" smtClean="0">
                <a:solidFill>
                  <a:schemeClr val="tx1"/>
                </a:solidFill>
              </a:rPr>
              <a:t>DĚKUJI ZA </a:t>
            </a:r>
            <a:br>
              <a:rPr lang="cs-CZ" altLang="cs-CZ" dirty="0" smtClean="0">
                <a:solidFill>
                  <a:schemeClr val="tx1"/>
                </a:solidFill>
              </a:rPr>
            </a:br>
            <a:r>
              <a:rPr lang="cs-CZ" altLang="cs-CZ" dirty="0" smtClean="0">
                <a:solidFill>
                  <a:schemeClr val="tx1"/>
                </a:solidFill>
              </a:rPr>
              <a:t>POZORNOST</a:t>
            </a:r>
            <a:endParaRPr lang="en-US" altLang="cs-CZ" dirty="0" smtClean="0">
              <a:solidFill>
                <a:schemeClr val="tx1"/>
              </a:solidFill>
            </a:endParaRPr>
          </a:p>
        </p:txBody>
      </p:sp>
      <p:pic>
        <p:nvPicPr>
          <p:cNvPr id="7" name="Picture 5" descr="MAPACZ-2011-03-22_08-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2970">
            <a:off x="431370" y="3112473"/>
            <a:ext cx="4299880" cy="32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ww.georadis.com/img/content/img14031687024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t="5455" r="7758" b="6364"/>
          <a:stretch>
            <a:fillRect/>
          </a:stretch>
        </p:blipFill>
        <p:spPr bwMode="auto">
          <a:xfrm>
            <a:off x="1490472" y="1848645"/>
            <a:ext cx="4709484" cy="323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3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565" y="958850"/>
            <a:ext cx="8563381" cy="813966"/>
          </a:xfrm>
        </p:spPr>
        <p:txBody>
          <a:bodyPr/>
          <a:lstStyle/>
          <a:p>
            <a:r>
              <a:rPr lang="cs-CZ" sz="2600" dirty="0" smtClean="0"/>
              <a:t>Monitorování a opatření podle NRHP</a:t>
            </a: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9565" y="1901952"/>
            <a:ext cx="8563382" cy="4494094"/>
          </a:xfrm>
        </p:spPr>
        <p:txBody>
          <a:bodyPr/>
          <a:lstStyle/>
          <a:p>
            <a:r>
              <a:rPr lang="pl-PL" sz="2400" dirty="0"/>
              <a:t>Havárie vzniklá na JE v ČR s dopady za hranice </a:t>
            </a:r>
            <a:r>
              <a:rPr lang="pl-PL" sz="2400" dirty="0" smtClean="0"/>
              <a:t>ZHP</a:t>
            </a:r>
          </a:p>
          <a:p>
            <a:r>
              <a:rPr lang="cs-CZ" sz="2400" dirty="0"/>
              <a:t>Radiační havárie, jiné než radiační havárie </a:t>
            </a:r>
            <a:r>
              <a:rPr lang="cs-CZ" sz="2400" dirty="0" smtClean="0"/>
              <a:t>JE</a:t>
            </a:r>
          </a:p>
          <a:p>
            <a:r>
              <a:rPr lang="cs-CZ" sz="2400" dirty="0"/>
              <a:t>Radiační havárie mimo území </a:t>
            </a:r>
            <a:r>
              <a:rPr lang="cs-CZ" sz="2400" dirty="0" smtClean="0"/>
              <a:t>ČR</a:t>
            </a:r>
          </a:p>
          <a:p>
            <a:r>
              <a:rPr lang="cs-CZ" sz="2400" dirty="0"/>
              <a:t>Zavádění a rušení režimových </a:t>
            </a:r>
            <a:r>
              <a:rPr lang="cs-CZ" sz="2400" dirty="0" smtClean="0"/>
              <a:t>opatření</a:t>
            </a:r>
          </a:p>
          <a:p>
            <a:r>
              <a:rPr lang="cs-CZ" sz="2400" dirty="0"/>
              <a:t>Nehodová expoziční situace </a:t>
            </a:r>
            <a:r>
              <a:rPr lang="cs-CZ" sz="2400" dirty="0" smtClean="0"/>
              <a:t>– havarijní </a:t>
            </a:r>
            <a:r>
              <a:rPr lang="cs-CZ" sz="2400" dirty="0"/>
              <a:t>fáze </a:t>
            </a:r>
            <a:endParaRPr lang="cs-CZ" sz="2400" dirty="0" smtClean="0"/>
          </a:p>
          <a:p>
            <a:r>
              <a:rPr lang="cs-CZ" sz="2400" dirty="0"/>
              <a:t>Nehodová expoziční situace – </a:t>
            </a:r>
            <a:r>
              <a:rPr lang="cs-CZ" sz="2400" dirty="0" err="1" smtClean="0"/>
              <a:t>pohavarijní</a:t>
            </a:r>
            <a:r>
              <a:rPr lang="cs-CZ" sz="2400" dirty="0" smtClean="0"/>
              <a:t> </a:t>
            </a:r>
            <a:r>
              <a:rPr lang="cs-CZ" sz="2400" dirty="0"/>
              <a:t>fáze </a:t>
            </a:r>
            <a:r>
              <a:rPr lang="cs-CZ" sz="2400" dirty="0" smtClean="0"/>
              <a:t>RMU</a:t>
            </a:r>
          </a:p>
          <a:p>
            <a:r>
              <a:rPr lang="cs-CZ" sz="2400" dirty="0"/>
              <a:t>Strategie optimalizované ochrany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1703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565" y="958850"/>
            <a:ext cx="8563381" cy="813966"/>
          </a:xfrm>
        </p:spPr>
        <p:txBody>
          <a:bodyPr/>
          <a:lstStyle/>
          <a:p>
            <a:r>
              <a:rPr lang="cs-CZ" sz="2600" dirty="0" smtClean="0"/>
              <a:t>Havárie vzniklá na JE v ČR s dopady za </a:t>
            </a:r>
            <a:r>
              <a:rPr lang="cs-CZ" sz="2600" dirty="0" smtClean="0"/>
              <a:t>hranice </a:t>
            </a:r>
            <a:r>
              <a:rPr lang="cs-CZ" sz="2600" dirty="0" smtClean="0"/>
              <a:t>ZHP</a:t>
            </a: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Monitorování radiační situace vychází z prognózy dopadů úniku radioaktivních </a:t>
            </a:r>
            <a:r>
              <a:rPr lang="cs-CZ" sz="2400" dirty="0" smtClean="0"/>
              <a:t>látek výpočetní kód ESTE, </a:t>
            </a:r>
            <a:r>
              <a:rPr lang="cs-CZ" sz="2400" dirty="0" err="1" smtClean="0"/>
              <a:t>JRodos</a:t>
            </a:r>
            <a:r>
              <a:rPr lang="cs-CZ" sz="2400" dirty="0" smtClean="0"/>
              <a:t>, aj., viz dále)</a:t>
            </a: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Síť včasného zjištění </a:t>
            </a:r>
            <a:r>
              <a:rPr lang="cs-CZ" sz="2400" dirty="0"/>
              <a:t>(71 míst na území ČR) zajišťuje </a:t>
            </a:r>
            <a:r>
              <a:rPr lang="cs-CZ" sz="2400" dirty="0" smtClean="0"/>
              <a:t>monitorování i za zónami havarijního </a:t>
            </a:r>
            <a:r>
              <a:rPr lang="cs-CZ" sz="2400" dirty="0" smtClean="0"/>
              <a:t>plánování (</a:t>
            </a:r>
            <a:r>
              <a:rPr lang="cs-CZ" sz="2400" dirty="0" smtClean="0"/>
              <a:t>51 míst </a:t>
            </a:r>
            <a:r>
              <a:rPr lang="cs-CZ" sz="2400" dirty="0" smtClean="0"/>
              <a:t>TDS v ZHP EDU a 47 v ZHP ETE)</a:t>
            </a: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Data přenášena každých 10 min do </a:t>
            </a:r>
            <a:r>
              <a:rPr lang="cs-CZ" sz="2400" dirty="0" smtClean="0"/>
              <a:t>databáze </a:t>
            </a:r>
            <a:br>
              <a:rPr lang="cs-CZ" sz="2400" dirty="0" smtClean="0"/>
            </a:br>
            <a:r>
              <a:rPr lang="cs-CZ" sz="2400" dirty="0" smtClean="0"/>
              <a:t>MonRaS </a:t>
            </a:r>
            <a:r>
              <a:rPr lang="cs-CZ" sz="2400" dirty="0" smtClean="0"/>
              <a:t>s možností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automatického </a:t>
            </a:r>
            <a:br>
              <a:rPr lang="cs-CZ" sz="2400" dirty="0" smtClean="0"/>
            </a:br>
            <a:r>
              <a:rPr lang="cs-CZ" sz="2400" dirty="0" smtClean="0"/>
              <a:t>varování (zasílání</a:t>
            </a:r>
            <a:br>
              <a:rPr lang="cs-CZ" sz="2400" dirty="0" smtClean="0"/>
            </a:br>
            <a:r>
              <a:rPr lang="cs-CZ" sz="2400" dirty="0" smtClean="0"/>
              <a:t>SMS a e-mailů</a:t>
            </a:r>
            <a:br>
              <a:rPr lang="cs-CZ" sz="2400" dirty="0" smtClean="0"/>
            </a:br>
            <a:r>
              <a:rPr lang="cs-CZ" sz="2400" dirty="0" smtClean="0"/>
              <a:t>administrátorům </a:t>
            </a:r>
            <a:br>
              <a:rPr lang="cs-CZ" sz="2400" dirty="0" smtClean="0"/>
            </a:br>
            <a:r>
              <a:rPr lang="cs-CZ" sz="2400" dirty="0" smtClean="0"/>
              <a:t>MonRaS)</a:t>
            </a:r>
            <a:endParaRPr lang="cs-CZ" sz="2400" dirty="0" smtClean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08" y="4348171"/>
            <a:ext cx="3343469" cy="20478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772" y="3688898"/>
            <a:ext cx="2014622" cy="270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0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565" y="958850"/>
            <a:ext cx="8563381" cy="813966"/>
          </a:xfrm>
        </p:spPr>
        <p:txBody>
          <a:bodyPr/>
          <a:lstStyle/>
          <a:p>
            <a:r>
              <a:rPr lang="cs-CZ" sz="2600" dirty="0" smtClean="0"/>
              <a:t>Havárie vzniklá na JE v ČR s dopady za hranice ZHP</a:t>
            </a: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9504" y="1863634"/>
            <a:ext cx="9048965" cy="4532412"/>
          </a:xfrm>
        </p:spPr>
        <p:txBody>
          <a:bodyPr/>
          <a:lstStyle/>
          <a:p>
            <a:pPr marL="357188" lvl="1" indent="-357188">
              <a:buFont typeface="Arial" panose="020B0604020202020204" pitchFamily="34" charset="0"/>
              <a:buChar char="•"/>
            </a:pPr>
            <a:r>
              <a:rPr lang="cs-CZ" sz="2000" dirty="0" smtClean="0"/>
              <a:t>Pozemní </a:t>
            </a:r>
            <a:r>
              <a:rPr lang="cs-CZ" sz="2000" dirty="0" smtClean="0"/>
              <a:t>mobilní monitorovací </a:t>
            </a:r>
            <a:r>
              <a:rPr lang="cs-CZ" sz="2000" dirty="0" smtClean="0"/>
              <a:t>skupiny (MS) </a:t>
            </a:r>
            <a:r>
              <a:rPr lang="cs-CZ" sz="2000" dirty="0" smtClean="0"/>
              <a:t>SÚJB, SÚRO, HZS, CS, PČR, </a:t>
            </a:r>
            <a:r>
              <a:rPr lang="cs-CZ" sz="2000" dirty="0" smtClean="0"/>
              <a:t>AČR (v současnosti 25 MS)</a:t>
            </a:r>
            <a:endParaRPr lang="cs-CZ" sz="2000" dirty="0" smtClean="0"/>
          </a:p>
          <a:p>
            <a:pPr marL="896938" lvl="2" indent="-357188">
              <a:buFont typeface="Arial" panose="020B0604020202020204" pitchFamily="34" charset="0"/>
              <a:buChar char="•"/>
            </a:pPr>
            <a:r>
              <a:rPr lang="cs-CZ" sz="1530" dirty="0" smtClean="0"/>
              <a:t>Monitorováním po trase pomocí zařízení </a:t>
            </a:r>
            <a:r>
              <a:rPr lang="cs-CZ" sz="1530" dirty="0" err="1" smtClean="0"/>
              <a:t>MobDOSE</a:t>
            </a:r>
            <a:endParaRPr lang="cs-CZ" sz="1530" dirty="0" smtClean="0"/>
          </a:p>
          <a:p>
            <a:pPr marL="896938" lvl="2" indent="-357188">
              <a:buFont typeface="Arial" panose="020B0604020202020204" pitchFamily="34" charset="0"/>
              <a:buChar char="•"/>
            </a:pPr>
            <a:r>
              <a:rPr lang="cs-CZ" sz="1530" dirty="0" smtClean="0"/>
              <a:t>Operativní odběr aerosolů pomocí mobilního odběrové zařízení </a:t>
            </a:r>
            <a:r>
              <a:rPr lang="cs-CZ" sz="1530" dirty="0" err="1" smtClean="0"/>
              <a:t>Dwarf</a:t>
            </a:r>
            <a:r>
              <a:rPr lang="cs-CZ" sz="1530" dirty="0" smtClean="0"/>
              <a:t> </a:t>
            </a:r>
            <a:r>
              <a:rPr lang="cs-CZ" sz="1530" dirty="0" smtClean="0"/>
              <a:t>(RC </a:t>
            </a:r>
            <a:r>
              <a:rPr lang="cs-CZ" sz="1530" dirty="0" smtClean="0"/>
              <a:t>BM a ČB) </a:t>
            </a:r>
          </a:p>
          <a:p>
            <a:pPr marL="896938" lvl="2" indent="-357188">
              <a:buFont typeface="Arial" panose="020B0604020202020204" pitchFamily="34" charset="0"/>
              <a:buChar char="•"/>
            </a:pPr>
            <a:r>
              <a:rPr lang="cs-CZ" sz="1530" dirty="0" smtClean="0"/>
              <a:t>Odběr vzorků životního prostředí podle pokynů KŠ SÚJB</a:t>
            </a:r>
          </a:p>
          <a:p>
            <a:pPr marL="896938" lvl="2" indent="-357188">
              <a:buFont typeface="Arial" panose="020B0604020202020204" pitchFamily="34" charset="0"/>
              <a:buChar char="•"/>
            </a:pPr>
            <a:r>
              <a:rPr lang="cs-CZ" sz="1530" dirty="0" smtClean="0"/>
              <a:t>Monitorování povrchové kontaminace</a:t>
            </a:r>
          </a:p>
          <a:p>
            <a:pPr marL="896938" lvl="2" indent="-357188">
              <a:buFont typeface="Arial" panose="020B0604020202020204" pitchFamily="34" charset="0"/>
              <a:buChar char="•"/>
            </a:pPr>
            <a:r>
              <a:rPr lang="cs-CZ" sz="1530" dirty="0" smtClean="0"/>
              <a:t>Svoz/rozvoz termoluminiscenčních </a:t>
            </a:r>
            <a:r>
              <a:rPr lang="cs-CZ" sz="1530" dirty="0" smtClean="0"/>
              <a:t>dozimetrů (TLD) </a:t>
            </a:r>
            <a:r>
              <a:rPr lang="cs-CZ" sz="1530" dirty="0" smtClean="0"/>
              <a:t>k hodnocení zevního ozáření </a:t>
            </a:r>
          </a:p>
          <a:p>
            <a:pPr marL="357188" lvl="1" indent="-357188">
              <a:buFont typeface="Arial" panose="020B0604020202020204" pitchFamily="34" charset="0"/>
              <a:buChar char="•"/>
            </a:pPr>
            <a:r>
              <a:rPr lang="cs-CZ" sz="2000" dirty="0" smtClean="0"/>
              <a:t>Letecké mobilní skupiny SÚRO + PČR, SÚRO + AČR</a:t>
            </a:r>
          </a:p>
          <a:p>
            <a:pPr marL="357188" lvl="1" indent="-357188">
              <a:buFont typeface="Arial" panose="020B0604020202020204" pitchFamily="34" charset="0"/>
              <a:buChar char="•"/>
            </a:pPr>
            <a:r>
              <a:rPr lang="cs-CZ" sz="2000" dirty="0" smtClean="0"/>
              <a:t>Odběry vzorků životního prostředí (aerosoly, spady, </a:t>
            </a:r>
            <a:r>
              <a:rPr lang="cs-CZ" sz="2000" dirty="0" smtClean="0"/>
              <a:t>povrchová a pitná voda)</a:t>
            </a:r>
            <a:endParaRPr lang="cs-CZ" sz="20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11" y="5035030"/>
            <a:ext cx="2616298" cy="182296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10" y="4787154"/>
            <a:ext cx="1361390" cy="207084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35030"/>
            <a:ext cx="3013172" cy="182296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708" y="5035030"/>
            <a:ext cx="2964174" cy="182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8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565" y="958850"/>
            <a:ext cx="8563381" cy="813966"/>
          </a:xfrm>
        </p:spPr>
        <p:txBody>
          <a:bodyPr/>
          <a:lstStyle/>
          <a:p>
            <a:r>
              <a:rPr lang="cs-CZ" sz="2600" dirty="0" smtClean="0"/>
              <a:t>Radiační havárie mimo území ČR</a:t>
            </a: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Pro zjištění příchodu kontaminovaných vzdušných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mas </a:t>
            </a:r>
            <a:r>
              <a:rPr lang="cs-CZ" sz="2400" dirty="0" smtClean="0"/>
              <a:t>na území ČR lze využít </a:t>
            </a:r>
          </a:p>
          <a:p>
            <a:r>
              <a:rPr lang="cs-CZ" sz="2000" dirty="0" smtClean="0"/>
              <a:t>velmi </a:t>
            </a:r>
            <a:r>
              <a:rPr lang="cs-CZ" sz="2000" dirty="0" smtClean="0"/>
              <a:t>citlivé laboratorní měření aerosolů </a:t>
            </a:r>
            <a:endParaRPr lang="cs-CZ" sz="2000" dirty="0" smtClean="0"/>
          </a:p>
          <a:p>
            <a:r>
              <a:rPr lang="cs-CZ" sz="2000" dirty="0" smtClean="0"/>
              <a:t>síť </a:t>
            </a:r>
            <a:r>
              <a:rPr lang="cs-CZ" sz="2000" dirty="0" smtClean="0"/>
              <a:t>včasného zjištění na území ČR </a:t>
            </a:r>
          </a:p>
          <a:p>
            <a:r>
              <a:rPr lang="cs-CZ" sz="2000" dirty="0" smtClean="0"/>
              <a:t>data </a:t>
            </a:r>
            <a:r>
              <a:rPr lang="cs-CZ" sz="2000" dirty="0" smtClean="0"/>
              <a:t>ze sítí včasného zjištění Rakouska a Slovenska</a:t>
            </a:r>
          </a:p>
          <a:p>
            <a:r>
              <a:rPr lang="cs-CZ" sz="2000" dirty="0"/>
              <a:t>d</a:t>
            </a:r>
            <a:r>
              <a:rPr lang="cs-CZ" sz="2000" dirty="0" smtClean="0"/>
              <a:t>ata </a:t>
            </a:r>
            <a:r>
              <a:rPr lang="cs-CZ" sz="2000" dirty="0" smtClean="0"/>
              <a:t>ze systému </a:t>
            </a:r>
            <a:r>
              <a:rPr lang="cs-CZ" sz="2000" dirty="0" smtClean="0"/>
              <a:t>EURDEP (EK) a IRMIS (IAEA)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ýpočetní kódy ESTE a </a:t>
            </a:r>
            <a:r>
              <a:rPr lang="cs-CZ" sz="2000" dirty="0" err="1" smtClean="0"/>
              <a:t>JRodos</a:t>
            </a:r>
            <a:endParaRPr lang="cs-CZ" sz="2000" dirty="0" smtClean="0"/>
          </a:p>
          <a:p>
            <a:r>
              <a:rPr lang="cs-CZ" sz="2000" dirty="0" smtClean="0"/>
              <a:t>přijetí informace KŠ SÚJB a </a:t>
            </a:r>
            <a:br>
              <a:rPr lang="cs-CZ" sz="2000" dirty="0" smtClean="0"/>
            </a:br>
            <a:r>
              <a:rPr lang="cs-CZ" sz="2000" dirty="0" smtClean="0"/>
              <a:t>prostřednictvím systémů </a:t>
            </a:r>
            <a:br>
              <a:rPr lang="cs-CZ" sz="2000" dirty="0" smtClean="0"/>
            </a:br>
            <a:r>
              <a:rPr lang="cs-CZ" sz="2000" dirty="0" err="1" smtClean="0"/>
              <a:t>WebEcurie</a:t>
            </a:r>
            <a:r>
              <a:rPr lang="cs-CZ" sz="2000" dirty="0" smtClean="0"/>
              <a:t> a </a:t>
            </a:r>
            <a:br>
              <a:rPr lang="cs-CZ" sz="2000" dirty="0" smtClean="0"/>
            </a:br>
            <a:r>
              <a:rPr lang="cs-CZ" sz="2000" dirty="0"/>
              <a:t>USIE</a:t>
            </a:r>
            <a:endParaRPr lang="cs-CZ" sz="2000" dirty="0" smtClean="0"/>
          </a:p>
          <a:p>
            <a:endParaRPr lang="cs-CZ" sz="2000" dirty="0" smtClean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562" y="1041146"/>
            <a:ext cx="1540764" cy="29285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912" y="4203375"/>
            <a:ext cx="4812792" cy="261643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l="23111" t="23556" r="20889" b="28000"/>
          <a:stretch/>
        </p:blipFill>
        <p:spPr>
          <a:xfrm>
            <a:off x="2827682" y="5157216"/>
            <a:ext cx="1921890" cy="166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3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Využití systémů pro prognózování </a:t>
            </a:r>
            <a:r>
              <a:rPr lang="cs-CZ" sz="2400" dirty="0" err="1" smtClean="0"/>
              <a:t>RaS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9504" y="1625601"/>
            <a:ext cx="9204848" cy="4770445"/>
          </a:xfrm>
        </p:spPr>
        <p:txBody>
          <a:bodyPr/>
          <a:lstStyle/>
          <a:p>
            <a:r>
              <a:rPr lang="cs-CZ" sz="2000" dirty="0" smtClean="0"/>
              <a:t>Dopady RH na JE – ESTE ETE a EDU (příp. </a:t>
            </a:r>
            <a:r>
              <a:rPr lang="cs-CZ" sz="2000" dirty="0" err="1" smtClean="0"/>
              <a:t>JRodos</a:t>
            </a:r>
            <a:r>
              <a:rPr lang="cs-CZ" sz="2000" dirty="0" smtClean="0"/>
              <a:t>)</a:t>
            </a:r>
          </a:p>
          <a:p>
            <a:pPr lvl="1"/>
            <a:r>
              <a:rPr lang="cs-CZ" sz="1800" dirty="0"/>
              <a:t>Automaticky stanovená neodkladná ochranná opatření </a:t>
            </a:r>
            <a:r>
              <a:rPr lang="cs-CZ" sz="1800" dirty="0" smtClean="0"/>
              <a:t>a </a:t>
            </a:r>
            <a:r>
              <a:rPr lang="cs-CZ" sz="1800" dirty="0"/>
              <a:t>sektory v ZHP</a:t>
            </a:r>
          </a:p>
          <a:p>
            <a:pPr lvl="1"/>
            <a:r>
              <a:rPr lang="cs-CZ" sz="1800" dirty="0"/>
              <a:t>Odvrácené dávky za předpokladu aplikace ochranných opatření </a:t>
            </a:r>
          </a:p>
          <a:p>
            <a:pPr lvl="1"/>
            <a:r>
              <a:rPr lang="cs-CZ" sz="1800" dirty="0"/>
              <a:t>Odhad reálného úniku do </a:t>
            </a:r>
            <a:r>
              <a:rPr lang="cs-CZ" sz="1800" dirty="0" smtClean="0"/>
              <a:t>okolí, </a:t>
            </a:r>
            <a:r>
              <a:rPr lang="cs-CZ" sz="1800" dirty="0"/>
              <a:t>jeho časový </a:t>
            </a:r>
            <a:r>
              <a:rPr lang="cs-CZ" sz="1800" dirty="0" smtClean="0"/>
              <a:t>průběh a radiologické </a:t>
            </a:r>
            <a:r>
              <a:rPr lang="cs-CZ" sz="1800" dirty="0"/>
              <a:t>dopady </a:t>
            </a:r>
            <a:r>
              <a:rPr lang="cs-CZ" sz="1800" dirty="0" smtClean="0"/>
              <a:t>úniku </a:t>
            </a:r>
            <a:endParaRPr lang="cs-CZ" sz="2800" dirty="0" smtClean="0"/>
          </a:p>
          <a:p>
            <a:r>
              <a:rPr lang="cs-CZ" sz="2000" dirty="0" smtClean="0"/>
              <a:t>Dopady RH zahraničních JE – ESTE EU (+ </a:t>
            </a:r>
            <a:r>
              <a:rPr lang="cs-CZ" sz="2000" dirty="0" err="1" smtClean="0"/>
              <a:t>JRodos</a:t>
            </a:r>
            <a:r>
              <a:rPr lang="cs-CZ" sz="2000" dirty="0" smtClean="0"/>
              <a:t>)</a:t>
            </a:r>
          </a:p>
          <a:p>
            <a:pPr lvl="1"/>
            <a:r>
              <a:rPr lang="cs-CZ" sz="1800" dirty="0" smtClean="0"/>
              <a:t>Predikce dopadů na základě znalosti iniciační události a </a:t>
            </a:r>
            <a:r>
              <a:rPr lang="cs-CZ" sz="1800" dirty="0" err="1" smtClean="0"/>
              <a:t>meteosituace</a:t>
            </a:r>
            <a:endParaRPr lang="cs-CZ" sz="1800" dirty="0" smtClean="0"/>
          </a:p>
          <a:p>
            <a:pPr lvl="1"/>
            <a:endParaRPr lang="cs-CZ" sz="1800" dirty="0" smtClean="0"/>
          </a:p>
          <a:p>
            <a:endParaRPr lang="cs-CZ" sz="2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E7E08-4A74-4F19-8EE3-0D3B3CD899A1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4" b="39747"/>
          <a:stretch/>
        </p:blipFill>
        <p:spPr>
          <a:xfrm>
            <a:off x="5943600" y="3886200"/>
            <a:ext cx="3962400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995" y="3888656"/>
            <a:ext cx="3699510" cy="2969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86200"/>
            <a:ext cx="3855816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98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565" y="958850"/>
            <a:ext cx="8563381" cy="813966"/>
          </a:xfrm>
        </p:spPr>
        <p:txBody>
          <a:bodyPr/>
          <a:lstStyle/>
          <a:p>
            <a:r>
              <a:rPr lang="cs-CZ" sz="2600" dirty="0" smtClean="0"/>
              <a:t>Radiační havárie, jiné než radiační havárie JE</a:t>
            </a: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9504" y="1947672"/>
            <a:ext cx="8973443" cy="4448374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Havárie při transportu radioaktivních materiálů, exploze špinavé bomby, improvizovaného jaderného zařízení, rozptýlení </a:t>
            </a:r>
            <a:r>
              <a:rPr lang="cs-CZ" sz="2400" dirty="0" err="1" smtClean="0"/>
              <a:t>RaL</a:t>
            </a:r>
            <a:r>
              <a:rPr lang="cs-CZ" sz="2400" dirty="0" smtClean="0"/>
              <a:t> ze ztraceného nebo opuštěného zdroje atd. </a:t>
            </a:r>
          </a:p>
          <a:p>
            <a:pPr marL="0" indent="0">
              <a:buNone/>
            </a:pPr>
            <a:r>
              <a:rPr lang="cs-CZ" sz="2400" dirty="0" smtClean="0"/>
              <a:t>Lze předpokládat relativně malé a lokalizované zasažené území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Pozemní a letecké mobilní monitorovací skupiny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Síť včasného zjištění 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Odběry </a:t>
            </a:r>
            <a:r>
              <a:rPr lang="cs-CZ" sz="2000" dirty="0"/>
              <a:t>vzorků životního prostředí (aerosoly, spady, povrchové a pitné vody</a:t>
            </a:r>
            <a:r>
              <a:rPr lang="cs-CZ" sz="2000" dirty="0" smtClean="0"/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053"/>
            <a:ext cx="2486961" cy="14439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61" y="5423110"/>
            <a:ext cx="2432017" cy="14348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58" y="5396778"/>
            <a:ext cx="2503733" cy="145216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91" y="5414052"/>
            <a:ext cx="2511209" cy="144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5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565" y="958850"/>
            <a:ext cx="8563381" cy="813966"/>
          </a:xfrm>
        </p:spPr>
        <p:txBody>
          <a:bodyPr/>
          <a:lstStyle/>
          <a:p>
            <a:r>
              <a:rPr lang="cs-CZ" sz="2600" dirty="0" smtClean="0"/>
              <a:t>Zavádění a rušení režimových opatření</a:t>
            </a: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Omezení používaní </a:t>
            </a:r>
            <a:r>
              <a:rPr lang="cs-CZ" sz="2400" dirty="0" smtClean="0"/>
              <a:t>radionuklidy kontaminovaných </a:t>
            </a:r>
            <a:r>
              <a:rPr lang="cs-CZ" sz="2400" dirty="0" smtClean="0"/>
              <a:t>potravin, pitné vody, krmiv a jiných zemědělských a průmyslových produktů na zasaženém území bude vyžadovat odběry a vyhodnocení velkého množství vzorků.</a:t>
            </a:r>
          </a:p>
          <a:p>
            <a:pPr marL="0" indent="0">
              <a:buNone/>
            </a:pPr>
            <a:r>
              <a:rPr lang="cs-CZ" sz="2400" dirty="0" smtClean="0"/>
              <a:t>Laboratoře zajišťující měření vzorků životního </a:t>
            </a:r>
            <a:r>
              <a:rPr lang="cs-CZ" sz="2400" dirty="0" smtClean="0"/>
              <a:t>prostředí, potravin a krmiv</a:t>
            </a: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Státní ústav radiační </a:t>
            </a:r>
            <a:r>
              <a:rPr lang="cs-CZ" sz="2000" dirty="0" smtClean="0"/>
              <a:t>ochrany (SÚRO)</a:t>
            </a: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Státní veterinární </a:t>
            </a:r>
            <a:r>
              <a:rPr lang="cs-CZ" sz="2000" dirty="0" smtClean="0"/>
              <a:t>ústav (SVÚ)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Výzkumný </a:t>
            </a:r>
            <a:r>
              <a:rPr lang="cs-CZ" sz="2000" dirty="0"/>
              <a:t>ústav vodohospodářský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T</a:t>
            </a:r>
            <a:r>
              <a:rPr lang="cs-CZ" sz="2000" dirty="0"/>
              <a:t>. G. </a:t>
            </a:r>
            <a:r>
              <a:rPr lang="cs-CZ" sz="2000" dirty="0" smtClean="0"/>
              <a:t>Masaryka (VÚV)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+ další odběratelé vzorků (SZPI, VÚLHM) </a:t>
            </a:r>
            <a:endParaRPr lang="cs-CZ" sz="20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77" y="3919616"/>
            <a:ext cx="3749040" cy="28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565" y="958850"/>
            <a:ext cx="8563381" cy="813966"/>
          </a:xfrm>
        </p:spPr>
        <p:txBody>
          <a:bodyPr/>
          <a:lstStyle/>
          <a:p>
            <a:r>
              <a:rPr lang="cs-CZ" sz="2600" dirty="0" smtClean="0"/>
              <a:t>Zavádění a rušení režimových opatření</a:t>
            </a: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Měřicí laboratoře se periodicky účastní </a:t>
            </a:r>
          </a:p>
          <a:p>
            <a:r>
              <a:rPr lang="cs-CZ" sz="2000" dirty="0" smtClean="0"/>
              <a:t>mezilaboratorních porovnávacích měření organizovaných SÚJB</a:t>
            </a:r>
          </a:p>
          <a:p>
            <a:r>
              <a:rPr lang="cs-CZ" sz="2000" dirty="0" smtClean="0"/>
              <a:t>zátěžových </a:t>
            </a:r>
            <a:r>
              <a:rPr lang="cs-CZ" sz="2000" dirty="0" smtClean="0"/>
              <a:t>kapacitních cvičení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400" dirty="0" smtClean="0"/>
              <a:t>SÚJB periodicky provádí test propustnosti databáze </a:t>
            </a:r>
            <a:r>
              <a:rPr lang="cs-CZ" sz="2400" dirty="0" err="1" smtClean="0"/>
              <a:t>MonRaS</a:t>
            </a:r>
            <a:endParaRPr lang="cs-CZ" sz="2400" dirty="0" smtClean="0"/>
          </a:p>
          <a:p>
            <a:r>
              <a:rPr lang="cs-CZ" sz="2000" dirty="0" smtClean="0"/>
              <a:t>Testování zvládání příjmu a zpracování velkého množství příchozích dat přibližně odpovídající očekávanému množství při radiační havárii na jaderném zařízení v ČR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462" y="4850329"/>
            <a:ext cx="4219008" cy="17579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5" y="5024446"/>
            <a:ext cx="309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6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ÚJB_předloha2">
  <a:themeElements>
    <a:clrScheme name="SÚJB_předloh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ÚJB_předloh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ÚJB_předloh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6072</TotalTime>
  <Words>775</Words>
  <Application>Microsoft Office PowerPoint</Application>
  <PresentationFormat>A4 (210 × 297 mm)</PresentationFormat>
  <Paragraphs>88</Paragraphs>
  <Slides>13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SÚJB_předloha2</vt:lpstr>
      <vt:lpstr>Vlastní návrh</vt:lpstr>
      <vt:lpstr>Monitorování radiační situace  x Národní radiační havarijní plán</vt:lpstr>
      <vt:lpstr>Monitorování a opatření podle NRHP</vt:lpstr>
      <vt:lpstr>Havárie vzniklá na JE v ČR s dopady za hranice ZHP</vt:lpstr>
      <vt:lpstr>Havárie vzniklá na JE v ČR s dopady za hranice ZHP</vt:lpstr>
      <vt:lpstr>Radiační havárie mimo území ČR</vt:lpstr>
      <vt:lpstr>Využití systémů pro prognózování RaS</vt:lpstr>
      <vt:lpstr>Radiační havárie, jiné než radiační havárie JE</vt:lpstr>
      <vt:lpstr>Zavádění a rušení režimových opatření</vt:lpstr>
      <vt:lpstr>Zavádění a rušení režimových opatření</vt:lpstr>
      <vt:lpstr>Nehodová expoziční situace – havarijní fáze </vt:lpstr>
      <vt:lpstr>Nehodová expoziční situace – pohavarijní fáze RMU</vt:lpstr>
      <vt:lpstr>Strategie optimalizované ochrany</vt:lpstr>
      <vt:lpstr>DĚKUJI ZA  POZORNOST</vt:lpstr>
    </vt:vector>
  </TitlesOfParts>
  <Company>SÚJB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milan.malik</dc:creator>
  <cp:lastModifiedBy>Chochola Ondřej</cp:lastModifiedBy>
  <cp:revision>335</cp:revision>
  <cp:lastPrinted>2020-02-20T07:47:41Z</cp:lastPrinted>
  <dcterms:created xsi:type="dcterms:W3CDTF">2012-06-25T10:54:14Z</dcterms:created>
  <dcterms:modified xsi:type="dcterms:W3CDTF">2021-11-02T10:37:42Z</dcterms:modified>
</cp:coreProperties>
</file>