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  <p:sldMasterId id="2147483650" r:id="rId2"/>
  </p:sldMasterIdLst>
  <p:notesMasterIdLst>
    <p:notesMasterId r:id="rId13"/>
  </p:notesMasterIdLst>
  <p:handoutMasterIdLst>
    <p:handoutMasterId r:id="rId14"/>
  </p:handoutMasterIdLst>
  <p:sldIdLst>
    <p:sldId id="360" r:id="rId3"/>
    <p:sldId id="375" r:id="rId4"/>
    <p:sldId id="374" r:id="rId5"/>
    <p:sldId id="378" r:id="rId6"/>
    <p:sldId id="368" r:id="rId7"/>
    <p:sldId id="372" r:id="rId8"/>
    <p:sldId id="373" r:id="rId9"/>
    <p:sldId id="376" r:id="rId10"/>
    <p:sldId id="377" r:id="rId11"/>
    <p:sldId id="371" r:id="rId12"/>
  </p:sldIdLst>
  <p:sldSz cx="12192000" cy="6858000"/>
  <p:notesSz cx="9926638" cy="679767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772B"/>
    <a:srgbClr val="8AC6CD"/>
    <a:srgbClr val="009482"/>
    <a:srgbClr val="6E8FAD"/>
    <a:srgbClr val="5F87AC"/>
    <a:srgbClr val="3A2A7C"/>
    <a:srgbClr val="38546E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668" autoAdjust="0"/>
  </p:normalViewPr>
  <p:slideViewPr>
    <p:cSldViewPr snapToGrid="0">
      <p:cViewPr varScale="1">
        <p:scale>
          <a:sx n="109" d="100"/>
          <a:sy n="109" d="100"/>
        </p:scale>
        <p:origin x="636" y="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30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027" y="1"/>
            <a:ext cx="43030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56364"/>
            <a:ext cx="43030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2027" y="6456364"/>
            <a:ext cx="43030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FC85104-FDF1-4D8A-9095-4EF37AA3492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60960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30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027" y="1"/>
            <a:ext cx="43030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029" y="3228976"/>
            <a:ext cx="7942580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6364"/>
            <a:ext cx="43030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027" y="6456364"/>
            <a:ext cx="43030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79DA9DF-F8DB-401A-907D-FCE07C6B0D7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37009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A75C2-97E9-4CA2-B4D1-CF5914246D6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36901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50AF4-C750-449A-BDAE-8DA1C64A110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5171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62484" y="958850"/>
            <a:ext cx="2760133" cy="54371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77852" y="958850"/>
            <a:ext cx="8081433" cy="543718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83448-411A-4A39-A9E6-504B5EC03DC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6945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24F52-514A-4B58-A545-49323B58831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8417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C2AD1-EE78-4209-BF7A-011DF481F2F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2770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6C063-4F8C-4800-8E18-6380D25FB00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91636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C1793-6D74-4FE1-85EA-0EE887A7989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6637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C9312-9760-479E-88D8-2E22ED5FB1A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9957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B9E21-6438-4B7E-8F57-0F6A6B6027A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6122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9EADE-6EFF-43B4-A963-8267D0EC25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4668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CAF28-41EE-4A6C-8C13-7D2BD1638E4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078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E7E08-4A74-4F19-8EE3-0D3B3CD899A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2388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B8E75-E6AE-4101-AA74-61130E4911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2992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93DEB-5FD1-425D-93BB-06FA89F96E8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43683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E87A8-E496-400C-9EA7-30FA28ECE78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26326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CC3FF-84E7-4E25-848A-FC4BE10E034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1287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77851" y="1847850"/>
            <a:ext cx="5420783" cy="4548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01833" y="1847850"/>
            <a:ext cx="5420784" cy="4548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5DBE8-EE54-4146-B2E3-AECDB8318AC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644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3E387-BEF8-4EB1-AC9E-E8352E11F0F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9741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D9A15-DDC3-4411-9C43-C464D2C5AC8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4037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DCE4C-B5F3-4858-82BF-6DC31357502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34978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2634A-6AEE-4249-B6D2-EEEE1C1F079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4496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5C51E-238E-44E6-805C-A6301F359ED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76873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9" descr="šipka v kolečku_SUJB2_malá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00000">
            <a:off x="697508" y="892236"/>
            <a:ext cx="63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0"/>
          <p:cNvSpPr>
            <a:spLocks noChangeArrowheads="1"/>
          </p:cNvSpPr>
          <p:nvPr/>
        </p:nvSpPr>
        <p:spPr bwMode="auto">
          <a:xfrm>
            <a:off x="0" y="6524625"/>
            <a:ext cx="12192000" cy="333375"/>
          </a:xfrm>
          <a:prstGeom prst="rect">
            <a:avLst/>
          </a:prstGeom>
          <a:gradFill flip="none" rotWithShape="1">
            <a:gsLst>
              <a:gs pos="0">
                <a:srgbClr val="8AC6CD">
                  <a:shade val="30000"/>
                  <a:satMod val="115000"/>
                </a:srgbClr>
              </a:gs>
              <a:gs pos="50000">
                <a:srgbClr val="8AC6CD">
                  <a:shade val="67500"/>
                  <a:satMod val="115000"/>
                </a:srgbClr>
              </a:gs>
              <a:gs pos="100000">
                <a:srgbClr val="8AC6CD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490200" y="6564313"/>
            <a:ext cx="1262063" cy="29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9CBB989-8CE6-4EEE-8D3D-BF1597367B9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29" name="Rectangle 19"/>
          <p:cNvSpPr>
            <a:spLocks noChangeArrowheads="1"/>
          </p:cNvSpPr>
          <p:nvPr/>
        </p:nvSpPr>
        <p:spPr bwMode="auto">
          <a:xfrm>
            <a:off x="0" y="720000"/>
            <a:ext cx="12192000" cy="10795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1695450" y="1042988"/>
            <a:ext cx="102600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2600" b="1">
                <a:solidFill>
                  <a:srgbClr val="38546E"/>
                </a:solidFill>
                <a:latin typeface="Arial" charset="0"/>
              </a:defRPr>
            </a:lvl1pPr>
            <a:lvl2pPr algn="ctr">
              <a:defRPr sz="2600" b="1">
                <a:solidFill>
                  <a:srgbClr val="38546E"/>
                </a:solidFill>
                <a:latin typeface="Arial" charset="0"/>
              </a:defRPr>
            </a:lvl2pPr>
            <a:lvl3pPr algn="ctr">
              <a:defRPr sz="2600" b="1">
                <a:solidFill>
                  <a:srgbClr val="38546E"/>
                </a:solidFill>
                <a:latin typeface="Arial" charset="0"/>
              </a:defRPr>
            </a:lvl3pPr>
            <a:lvl4pPr algn="ctr">
              <a:defRPr sz="2600" b="1">
                <a:solidFill>
                  <a:srgbClr val="38546E"/>
                </a:solidFill>
                <a:latin typeface="Arial" charset="0"/>
              </a:defRPr>
            </a:lvl4pPr>
            <a:lvl5pPr algn="ctr">
              <a:defRPr sz="2600" b="1">
                <a:solidFill>
                  <a:srgbClr val="38546E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 smtClean="0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1931988" y="1258888"/>
            <a:ext cx="102600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2600" b="1">
                <a:solidFill>
                  <a:srgbClr val="38546E"/>
                </a:solidFill>
                <a:latin typeface="Arial" charset="0"/>
              </a:defRPr>
            </a:lvl1pPr>
            <a:lvl2pPr algn="ctr">
              <a:defRPr sz="2600" b="1">
                <a:solidFill>
                  <a:srgbClr val="38546E"/>
                </a:solidFill>
                <a:latin typeface="Arial" charset="0"/>
              </a:defRPr>
            </a:lvl2pPr>
            <a:lvl3pPr algn="ctr">
              <a:defRPr sz="2600" b="1">
                <a:solidFill>
                  <a:srgbClr val="38546E"/>
                </a:solidFill>
                <a:latin typeface="Arial" charset="0"/>
              </a:defRPr>
            </a:lvl3pPr>
            <a:lvl4pPr algn="ctr">
              <a:defRPr sz="2600" b="1">
                <a:solidFill>
                  <a:srgbClr val="38546E"/>
                </a:solidFill>
                <a:latin typeface="Arial" charset="0"/>
              </a:defRPr>
            </a:lvl4pPr>
            <a:lvl5pPr algn="ctr">
              <a:defRPr sz="2600" b="1">
                <a:solidFill>
                  <a:srgbClr val="38546E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 smtClean="0"/>
          </a:p>
        </p:txBody>
      </p:sp>
      <p:sp>
        <p:nvSpPr>
          <p:cNvPr id="103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500188" y="958850"/>
            <a:ext cx="10082212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103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7850" y="1847850"/>
            <a:ext cx="11044238" cy="454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  <a:p>
            <a:pPr lvl="2"/>
            <a:r>
              <a:rPr lang="cs-CZ" altLang="cs-CZ" dirty="0" smtClean="0"/>
              <a:t>Třetí úroveň</a:t>
            </a:r>
          </a:p>
          <a:p>
            <a:pPr lvl="3"/>
            <a:r>
              <a:rPr lang="cs-CZ" altLang="cs-CZ" dirty="0" smtClean="0"/>
              <a:t>Čtvrtá úroveň</a:t>
            </a:r>
          </a:p>
          <a:p>
            <a:pPr lvl="4"/>
            <a:r>
              <a:rPr lang="cs-CZ" altLang="cs-CZ" dirty="0" smtClean="0"/>
              <a:t>Pátá úroveň</a:t>
            </a:r>
          </a:p>
        </p:txBody>
      </p:sp>
      <p:sp>
        <p:nvSpPr>
          <p:cNvPr id="2" name="Obdélník 1"/>
          <p:cNvSpPr/>
          <p:nvPr userDrawn="1"/>
        </p:nvSpPr>
        <p:spPr>
          <a:xfrm>
            <a:off x="0" y="0"/>
            <a:ext cx="12192000" cy="720000"/>
          </a:xfrm>
          <a:prstGeom prst="rect">
            <a:avLst/>
          </a:prstGeom>
          <a:gradFill flip="none" rotWithShape="1">
            <a:gsLst>
              <a:gs pos="0">
                <a:srgbClr val="009482">
                  <a:shade val="30000"/>
                  <a:satMod val="115000"/>
                </a:srgbClr>
              </a:gs>
              <a:gs pos="50000">
                <a:srgbClr val="009482">
                  <a:shade val="67500"/>
                  <a:satMod val="115000"/>
                </a:srgbClr>
              </a:gs>
              <a:gs pos="100000">
                <a:srgbClr val="009482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60000" cy="7037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AABA4F8-482B-4025-8E7E-8DD74BAAD80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hana.podskubkova@sujb.gov.cz" TargetMode="External"/><Relationship Id="rId2" Type="http://schemas.openxmlformats.org/officeDocument/2006/relationships/hyperlink" Target="mailto:andrea.svobodova@sujb.gov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16523" y="1"/>
            <a:ext cx="12508523" cy="800099"/>
          </a:xfrm>
        </p:spPr>
        <p:txBody>
          <a:bodyPr/>
          <a:lstStyle/>
          <a:p>
            <a:r>
              <a:rPr lang="cs-CZ" sz="2000" dirty="0" smtClean="0">
                <a:solidFill>
                  <a:srgbClr val="FFFF00"/>
                </a:solidFill>
              </a:rPr>
              <a:t/>
            </a:r>
            <a:br>
              <a:rPr lang="cs-CZ" sz="2000" dirty="0" smtClean="0">
                <a:solidFill>
                  <a:srgbClr val="FFFF00"/>
                </a:solidFill>
              </a:rPr>
            </a:br>
            <a:endParaRPr lang="cs-CZ" sz="2000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91045"/>
            <a:ext cx="12192000" cy="576695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cs-CZ" sz="1800" dirty="0" smtClean="0"/>
          </a:p>
          <a:p>
            <a:pPr marL="914400" lvl="2" indent="0">
              <a:buNone/>
            </a:pPr>
            <a:r>
              <a:rPr lang="cs-CZ" sz="1600" dirty="0" smtClean="0"/>
              <a:t>Působnost SÚJB</a:t>
            </a:r>
          </a:p>
          <a:p>
            <a:pPr marL="0" indent="0">
              <a:buNone/>
            </a:pPr>
            <a:r>
              <a:rPr lang="cs-CZ" sz="1600" dirty="0" smtClean="0"/>
              <a:t>			</a:t>
            </a:r>
          </a:p>
          <a:p>
            <a:pPr marL="0" indent="0">
              <a:buNone/>
            </a:pPr>
            <a:r>
              <a:rPr lang="cs-CZ" altLang="cs-CZ" sz="1600" dirty="0">
                <a:latin typeface="Tahoma" panose="020B0604030504040204" pitchFamily="34" charset="0"/>
              </a:rPr>
              <a:t>	</a:t>
            </a:r>
            <a:r>
              <a:rPr lang="cs-CZ" altLang="cs-CZ" sz="1600" dirty="0" smtClean="0">
                <a:latin typeface="Tahoma" panose="020B0604030504040204" pitchFamily="34" charset="0"/>
              </a:rPr>
              <a:t>		při </a:t>
            </a:r>
            <a:r>
              <a:rPr lang="cs-CZ" altLang="cs-CZ" sz="1800" dirty="0" smtClean="0">
                <a:latin typeface="Tahoma" panose="020B0604030504040204" pitchFamily="34" charset="0"/>
              </a:rPr>
              <a:t>ověřování </a:t>
            </a:r>
            <a:r>
              <a:rPr lang="cs-CZ" altLang="cs-CZ" sz="1800" dirty="0">
                <a:latin typeface="Tahoma" panose="020B0604030504040204" pitchFamily="34" charset="0"/>
              </a:rPr>
              <a:t>nezavedené </a:t>
            </a:r>
            <a:r>
              <a:rPr lang="cs-CZ" altLang="cs-CZ" sz="1800" dirty="0" smtClean="0">
                <a:latin typeface="Tahoma" panose="020B0604030504040204" pitchFamily="34" charset="0"/>
              </a:rPr>
              <a:t>metody, výzkumu, </a:t>
            </a:r>
            <a:r>
              <a:rPr lang="cs-CZ" altLang="cs-CZ" sz="1800" dirty="0">
                <a:latin typeface="Tahoma" panose="020B0604030504040204" pitchFamily="34" charset="0"/>
              </a:rPr>
              <a:t>studii, </a:t>
            </a:r>
            <a:endParaRPr lang="cs-CZ" altLang="cs-CZ" sz="1800" dirty="0" smtClean="0">
              <a:latin typeface="Tahoma" panose="020B0604030504040204" pitchFamily="34" charset="0"/>
            </a:endParaRPr>
          </a:p>
          <a:p>
            <a:pPr marL="0" indent="0">
              <a:buNone/>
            </a:pPr>
            <a:r>
              <a:rPr lang="cs-CZ" altLang="cs-CZ" sz="1800" dirty="0">
                <a:latin typeface="Tahoma" panose="020B0604030504040204" pitchFamily="34" charset="0"/>
              </a:rPr>
              <a:t>	</a:t>
            </a:r>
            <a:r>
              <a:rPr lang="cs-CZ" altLang="cs-CZ" sz="1800" dirty="0" smtClean="0">
                <a:latin typeface="Tahoma" panose="020B0604030504040204" pitchFamily="34" charset="0"/>
              </a:rPr>
              <a:t>		klinickém </a:t>
            </a:r>
            <a:r>
              <a:rPr lang="cs-CZ" altLang="cs-CZ" sz="1800" dirty="0">
                <a:latin typeface="Tahoma" panose="020B0604030504040204" pitchFamily="34" charset="0"/>
              </a:rPr>
              <a:t>hodnocení </a:t>
            </a:r>
            <a:r>
              <a:rPr lang="cs-CZ" altLang="cs-CZ" sz="1800" dirty="0" smtClean="0">
                <a:latin typeface="Tahoma" panose="020B0604030504040204" pitchFamily="34" charset="0"/>
              </a:rPr>
              <a:t>radiofarmaka</a:t>
            </a:r>
            <a:r>
              <a:rPr lang="cs-CZ" altLang="cs-CZ" sz="1800" dirty="0">
                <a:latin typeface="Tahoma" panose="020B0604030504040204" pitchFamily="34" charset="0"/>
              </a:rPr>
              <a:t>, zdravotnického </a:t>
            </a:r>
            <a:r>
              <a:rPr lang="cs-CZ" altLang="cs-CZ" sz="1800" dirty="0" smtClean="0">
                <a:latin typeface="Tahoma" panose="020B0604030504040204" pitchFamily="34" charset="0"/>
              </a:rPr>
              <a:t>prostředku</a:t>
            </a:r>
            <a:r>
              <a:rPr lang="cs-CZ" altLang="cs-CZ" sz="1800" dirty="0">
                <a:latin typeface="Tahoma" panose="020B0604030504040204" pitchFamily="34" charset="0"/>
              </a:rPr>
              <a:t/>
            </a:r>
            <a:br>
              <a:rPr lang="cs-CZ" altLang="cs-CZ" sz="1800" dirty="0">
                <a:latin typeface="Tahoma" panose="020B0604030504040204" pitchFamily="34" charset="0"/>
              </a:rPr>
            </a:br>
            <a:r>
              <a:rPr lang="cs-CZ" altLang="cs-CZ" sz="1800" dirty="0">
                <a:latin typeface="Tahoma" panose="020B0604030504040204" pitchFamily="34" charset="0"/>
              </a:rPr>
              <a:t/>
            </a:r>
            <a:br>
              <a:rPr lang="cs-CZ" altLang="cs-CZ" sz="1800" dirty="0">
                <a:latin typeface="Tahoma" panose="020B0604030504040204" pitchFamily="34" charset="0"/>
              </a:rPr>
            </a:br>
            <a:r>
              <a:rPr lang="cs-CZ" altLang="cs-CZ" sz="1800" dirty="0" smtClean="0">
                <a:latin typeface="Tahoma" panose="020B0604030504040204" pitchFamily="34" charset="0"/>
              </a:rPr>
              <a:t>			jsou-li osoby </a:t>
            </a:r>
            <a:r>
              <a:rPr lang="cs-CZ" altLang="cs-CZ" sz="1800" dirty="0">
                <a:latin typeface="Tahoma" panose="020B0604030504040204" pitchFamily="34" charset="0"/>
              </a:rPr>
              <a:t>vystaveny lékařskému ozáření </a:t>
            </a:r>
            <a:br>
              <a:rPr lang="cs-CZ" altLang="cs-CZ" sz="1800" dirty="0">
                <a:latin typeface="Tahoma" panose="020B0604030504040204" pitchFamily="34" charset="0"/>
              </a:rPr>
            </a:br>
            <a:r>
              <a:rPr lang="cs-CZ" altLang="cs-CZ" sz="1800" dirty="0">
                <a:latin typeface="Tahoma" panose="020B0604030504040204" pitchFamily="34" charset="0"/>
              </a:rPr>
              <a:t/>
            </a:r>
            <a:br>
              <a:rPr lang="cs-CZ" altLang="cs-CZ" sz="1800" dirty="0">
                <a:latin typeface="Tahoma" panose="020B0604030504040204" pitchFamily="34" charset="0"/>
              </a:rPr>
            </a:br>
            <a:r>
              <a:rPr lang="cs-CZ" altLang="cs-CZ" sz="1800" dirty="0" smtClean="0">
                <a:latin typeface="Tahoma" panose="020B0604030504040204" pitchFamily="34" charset="0"/>
              </a:rPr>
              <a:t>			tuto činnost l</a:t>
            </a:r>
            <a:r>
              <a:rPr lang="cs-CZ" altLang="cs-CZ" sz="1800" dirty="0" smtClean="0">
                <a:latin typeface="Tahoma" panose="020B0604030504040204" pitchFamily="34" charset="0"/>
                <a:cs typeface="Tahoma" panose="020B0604030504040204" pitchFamily="34" charset="0"/>
              </a:rPr>
              <a:t>ze </a:t>
            </a:r>
            <a:r>
              <a:rPr lang="cs-CZ" altLang="cs-CZ" sz="1800" dirty="0">
                <a:latin typeface="Tahoma" panose="020B0604030504040204" pitchFamily="34" charset="0"/>
                <a:cs typeface="Tahoma" panose="020B0604030504040204" pitchFamily="34" charset="0"/>
              </a:rPr>
              <a:t>provádět  s povolením Ministerstva zdravotnictví (MZD), </a:t>
            </a:r>
            <a:br>
              <a:rPr lang="cs-CZ" altLang="cs-CZ" sz="1800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cs-CZ" altLang="cs-CZ" sz="1800" dirty="0" smtClean="0">
                <a:latin typeface="Tahoma" panose="020B0604030504040204" pitchFamily="34" charset="0"/>
                <a:cs typeface="Tahoma" panose="020B0604030504040204" pitchFamily="34" charset="0"/>
              </a:rPr>
              <a:t>			v některých </a:t>
            </a:r>
            <a:r>
              <a:rPr lang="cs-CZ" altLang="cs-CZ" sz="1800" dirty="0">
                <a:latin typeface="Tahoma" panose="020B0604030504040204" pitchFamily="34" charset="0"/>
                <a:cs typeface="Tahoma" panose="020B0604030504040204" pitchFamily="34" charset="0"/>
              </a:rPr>
              <a:t>případech je podmínkou souhlasné stanovisko SÚJB</a:t>
            </a:r>
            <a:br>
              <a:rPr lang="cs-CZ" altLang="cs-CZ" sz="1800" dirty="0">
                <a:latin typeface="Tahoma" panose="020B0604030504040204" pitchFamily="34" charset="0"/>
                <a:cs typeface="Tahoma" panose="020B0604030504040204" pitchFamily="34" charset="0"/>
              </a:rPr>
            </a:br>
            <a:endParaRPr lang="cs-CZ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endParaRPr lang="cs-CZ" sz="1700" dirty="0"/>
          </a:p>
          <a:p>
            <a:pPr marL="0" indent="0">
              <a:buNone/>
            </a:pPr>
            <a:endParaRPr lang="cs-CZ" sz="1700" dirty="0" smtClean="0"/>
          </a:p>
          <a:p>
            <a:pPr marL="1371600" lvl="3" indent="0">
              <a:buNone/>
            </a:pPr>
            <a:endParaRPr lang="cs-CZ" sz="1700" dirty="0" smtClean="0"/>
          </a:p>
          <a:p>
            <a:pPr marL="1371600" lvl="3" indent="0">
              <a:buNone/>
            </a:pPr>
            <a:endParaRPr lang="cs-CZ" sz="1600" dirty="0"/>
          </a:p>
          <a:p>
            <a:pPr marL="1371600" lvl="3" indent="0">
              <a:buNone/>
            </a:pPr>
            <a:endParaRPr lang="cs-CZ" sz="1600" dirty="0" smtClean="0"/>
          </a:p>
          <a:p>
            <a:pPr marL="1371600" lvl="3" indent="0">
              <a:buNone/>
            </a:pPr>
            <a:endParaRPr lang="cs-CZ" sz="1600" dirty="0"/>
          </a:p>
          <a:p>
            <a:pPr marL="1371600" lvl="3" indent="0">
              <a:buNone/>
            </a:pPr>
            <a:endParaRPr lang="cs-CZ" sz="1600" dirty="0" smtClean="0"/>
          </a:p>
          <a:p>
            <a:pPr marL="914400" lvl="2" indent="0">
              <a:buNone/>
            </a:pPr>
            <a:endParaRPr lang="cs-CZ" sz="1600" dirty="0" smtClean="0"/>
          </a:p>
          <a:p>
            <a:pPr marL="457200" lvl="1" indent="0">
              <a:buNone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344053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16523" y="1"/>
            <a:ext cx="12508523" cy="800099"/>
          </a:xfrm>
        </p:spPr>
        <p:txBody>
          <a:bodyPr/>
          <a:lstStyle/>
          <a:p>
            <a:r>
              <a:rPr lang="cs-CZ" sz="2000" dirty="0" smtClean="0">
                <a:solidFill>
                  <a:srgbClr val="FFFF00"/>
                </a:solidFill>
              </a:rPr>
              <a:t/>
            </a:r>
            <a:br>
              <a:rPr lang="cs-CZ" sz="2000" dirty="0" smtClean="0">
                <a:solidFill>
                  <a:srgbClr val="FFFF00"/>
                </a:solidFill>
              </a:rPr>
            </a:br>
            <a:endParaRPr lang="cs-CZ" sz="2000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91045"/>
            <a:ext cx="12192000" cy="576695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cs-CZ" sz="1800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sz="1600" dirty="0" smtClean="0"/>
              <a:t>		</a:t>
            </a:r>
            <a:r>
              <a:rPr lang="cs-CZ" altLang="cs-CZ" sz="1800" dirty="0">
                <a:solidFill>
                  <a:schemeClr val="hlink"/>
                </a:solidFill>
                <a:latin typeface="Tahoma" panose="020B0604030504040204" pitchFamily="34" charset="0"/>
              </a:rPr>
              <a:t>žádost </a:t>
            </a:r>
            <a:r>
              <a:rPr lang="cs-CZ" altLang="cs-CZ" sz="1800" dirty="0" smtClean="0">
                <a:solidFill>
                  <a:schemeClr val="hlink"/>
                </a:solidFill>
                <a:latin typeface="Tahoma" panose="020B0604030504040204" pitchFamily="34" charset="0"/>
              </a:rPr>
              <a:t>adresuji</a:t>
            </a:r>
            <a:r>
              <a:rPr lang="cs-CZ" altLang="cs-CZ" sz="1800" dirty="0" smtClean="0">
                <a:latin typeface="Tahoma" panose="020B0604030504040204" pitchFamily="34" charset="0"/>
              </a:rPr>
              <a:t> </a:t>
            </a:r>
            <a:endParaRPr lang="cs-CZ" altLang="cs-CZ" sz="1800" dirty="0">
              <a:latin typeface="Tahoma" panose="020B060403050404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 b="1" dirty="0">
              <a:latin typeface="Tahoma" panose="020B060403050404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dirty="0">
                <a:latin typeface="Tahoma" panose="020B0604030504040204" pitchFamily="34" charset="0"/>
              </a:rPr>
              <a:t>	v případě otevřených radionuklidů (radiofarmak nebo zdravotnických prostředků obsahující radionuklid):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dirty="0">
                <a:latin typeface="Tahoma" panose="020B0604030504040204" pitchFamily="34" charset="0"/>
              </a:rPr>
              <a:t>	Mgr. Andrea Svobodová, vedoucí Oddělení pro nukleární medicínu a radionuklidové zdroje,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dirty="0">
                <a:latin typeface="Tahoma" panose="020B0604030504040204" pitchFamily="34" charset="0"/>
              </a:rPr>
              <a:t>     </a:t>
            </a:r>
            <a:r>
              <a:rPr lang="cs-CZ" altLang="cs-CZ" sz="1800" dirty="0" smtClean="0">
                <a:latin typeface="Tahoma" panose="020B0604030504040204" pitchFamily="34" charset="0"/>
              </a:rPr>
              <a:t>e-mail</a:t>
            </a:r>
            <a:r>
              <a:rPr lang="cs-CZ" altLang="cs-CZ" sz="1800" dirty="0">
                <a:latin typeface="Tahoma" panose="020B0604030504040204" pitchFamily="34" charset="0"/>
              </a:rPr>
              <a:t>: </a:t>
            </a:r>
            <a:r>
              <a:rPr lang="cs-CZ" altLang="cs-CZ" sz="1800" dirty="0">
                <a:latin typeface="Tahoma" panose="020B0604030504040204" pitchFamily="34" charset="0"/>
                <a:hlinkClick r:id="rId2"/>
              </a:rPr>
              <a:t>andrea.svobodova@sujb.gov.cz</a:t>
            </a:r>
            <a:r>
              <a:rPr lang="cs-CZ" altLang="cs-CZ" sz="1800" dirty="0">
                <a:latin typeface="Tahoma" panose="020B0604030504040204" pitchFamily="34" charset="0"/>
              </a:rPr>
              <a:t>, telefon 378 402 719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 dirty="0">
              <a:latin typeface="Tahoma" panose="020B060403050404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dirty="0">
                <a:latin typeface="Tahoma" panose="020B0604030504040204" pitchFamily="34" charset="0"/>
              </a:rPr>
              <a:t>	v ostatních případech: MUDr. H. Podškubková, SÚJB, Senovážné náměstí 9, 110 00 Praha </a:t>
            </a:r>
            <a:r>
              <a:rPr lang="cs-CZ" altLang="cs-CZ" sz="1800">
                <a:latin typeface="Tahoma" panose="020B0604030504040204" pitchFamily="34" charset="0"/>
              </a:rPr>
              <a:t>1 </a:t>
            </a:r>
            <a:r>
              <a:rPr lang="cs-CZ" altLang="cs-CZ" sz="1800" smtClean="0">
                <a:latin typeface="Tahoma" panose="020B0604030504040204" pitchFamily="34" charset="0"/>
                <a:hlinkClick r:id="rId3"/>
              </a:rPr>
              <a:t>hana.podskubkova@sujb.gov.cz</a:t>
            </a:r>
            <a:r>
              <a:rPr lang="cs-CZ" altLang="cs-CZ" sz="1800" smtClean="0">
                <a:latin typeface="Tahoma" panose="020B0604030504040204" pitchFamily="34" charset="0"/>
              </a:rPr>
              <a:t>, tel</a:t>
            </a:r>
            <a:r>
              <a:rPr lang="cs-CZ" altLang="cs-CZ" sz="1800" dirty="0">
                <a:latin typeface="Tahoma" panose="020B0604030504040204" pitchFamily="34" charset="0"/>
              </a:rPr>
              <a:t>. 221624741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 dirty="0">
              <a:latin typeface="Tahoma" panose="020B060403050404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 b="1" dirty="0">
              <a:solidFill>
                <a:schemeClr val="hlink"/>
              </a:solidFill>
              <a:latin typeface="Tahoma" panose="020B060403050404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b="1" dirty="0" smtClean="0">
                <a:solidFill>
                  <a:srgbClr val="FF0000"/>
                </a:solidFill>
                <a:latin typeface="Tahoma" panose="020B0604030504040204" pitchFamily="34" charset="0"/>
              </a:rPr>
              <a:t>     </a:t>
            </a:r>
            <a:r>
              <a:rPr lang="cs-CZ" altLang="cs-CZ" sz="1800" dirty="0" smtClean="0">
                <a:latin typeface="Tahoma" panose="020B0604030504040204" pitchFamily="34" charset="0"/>
              </a:rPr>
              <a:t>lhůta pro vydání stanoviska:</a:t>
            </a:r>
            <a:endParaRPr lang="cs-CZ" altLang="cs-CZ" sz="1800" b="1" dirty="0">
              <a:solidFill>
                <a:schemeClr val="hlink"/>
              </a:solidFill>
              <a:latin typeface="Tahoma" panose="020B060403050404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	</a:t>
            </a:r>
            <a:r>
              <a:rPr lang="cs-CZ" altLang="cs-CZ" sz="1800" dirty="0">
                <a:latin typeface="Tahoma" panose="020B0604030504040204" pitchFamily="34" charset="0"/>
              </a:rPr>
              <a:t>radiofarmaka: podle § 55 odst. 2 zákona o léčivech do 30 dnů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dirty="0">
                <a:latin typeface="Tahoma" panose="020B0604030504040204" pitchFamily="34" charset="0"/>
              </a:rPr>
              <a:t>	ostatní: podle zákona č. 373/2011 Sb. do 60 dnů  </a:t>
            </a:r>
          </a:p>
          <a:p>
            <a:pPr marL="0" indent="0">
              <a:buNone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86530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16523" y="1"/>
            <a:ext cx="12508523" cy="800099"/>
          </a:xfrm>
        </p:spPr>
        <p:txBody>
          <a:bodyPr/>
          <a:lstStyle/>
          <a:p>
            <a:r>
              <a:rPr lang="cs-CZ" sz="2000" dirty="0" smtClean="0">
                <a:solidFill>
                  <a:srgbClr val="FFFF00"/>
                </a:solidFill>
              </a:rPr>
              <a:t/>
            </a:r>
            <a:br>
              <a:rPr lang="cs-CZ" sz="2000" dirty="0" smtClean="0">
                <a:solidFill>
                  <a:srgbClr val="FFFF00"/>
                </a:solidFill>
              </a:rPr>
            </a:br>
            <a:endParaRPr lang="cs-CZ" sz="2000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91045"/>
            <a:ext cx="12192000" cy="576695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altLang="cs-CZ" sz="1600" dirty="0" smtClean="0">
                <a:latin typeface="Arial" panose="020B0604020202020204" pitchFamily="34" charset="0"/>
              </a:rPr>
              <a:t>				</a:t>
            </a:r>
            <a:r>
              <a:rPr lang="cs-CZ" altLang="cs-CZ" sz="2000" dirty="0" smtClean="0">
                <a:latin typeface="Arial" panose="020B0604020202020204" pitchFamily="34" charset="0"/>
              </a:rPr>
              <a:t>Působnost SÚJB </a:t>
            </a:r>
          </a:p>
          <a:p>
            <a:pPr marL="0" indent="0">
              <a:buNone/>
            </a:pPr>
            <a:endParaRPr lang="cs-CZ" altLang="cs-CZ" sz="2000" dirty="0" smtClean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cs-CZ" altLang="cs-CZ" sz="1600" dirty="0">
                <a:latin typeface="Arial" panose="020B0604020202020204" pitchFamily="34" charset="0"/>
              </a:rPr>
              <a:t>	</a:t>
            </a:r>
            <a:r>
              <a:rPr lang="cs-CZ" altLang="cs-CZ" sz="1600" dirty="0" smtClean="0">
                <a:latin typeface="Arial" panose="020B0604020202020204" pitchFamily="34" charset="0"/>
              </a:rPr>
              <a:t>			jsou-li </a:t>
            </a:r>
            <a:r>
              <a:rPr lang="cs-CZ" altLang="cs-CZ" sz="1600" dirty="0">
                <a:latin typeface="Arial" panose="020B0604020202020204" pitchFamily="34" charset="0"/>
              </a:rPr>
              <a:t>předmětem „výzkumu“ zdroje </a:t>
            </a:r>
            <a:r>
              <a:rPr lang="cs-CZ" altLang="cs-CZ" sz="1600" dirty="0" err="1">
                <a:latin typeface="Arial" panose="020B0604020202020204" pitchFamily="34" charset="0"/>
              </a:rPr>
              <a:t>i.z</a:t>
            </a:r>
            <a:r>
              <a:rPr lang="cs-CZ" altLang="cs-CZ" sz="1600" dirty="0">
                <a:latin typeface="Arial" panose="020B0604020202020204" pitchFamily="34" charset="0"/>
              </a:rPr>
              <a:t>. (ZIZ) </a:t>
            </a:r>
            <a:br>
              <a:rPr lang="cs-CZ" altLang="cs-CZ" sz="1600" dirty="0">
                <a:latin typeface="Arial" panose="020B0604020202020204" pitchFamily="34" charset="0"/>
              </a:rPr>
            </a:br>
            <a:r>
              <a:rPr lang="cs-CZ" altLang="cs-CZ" sz="1600" dirty="0" smtClean="0">
                <a:latin typeface="Arial" panose="020B0604020202020204" pitchFamily="34" charset="0"/>
              </a:rPr>
              <a:t>				nebo </a:t>
            </a:r>
            <a:r>
              <a:rPr lang="cs-CZ" altLang="cs-CZ" sz="1600" dirty="0">
                <a:latin typeface="Arial" panose="020B0604020202020204" pitchFamily="34" charset="0"/>
              </a:rPr>
              <a:t>se k ověřování „něčeho“ používají metody využívající  ZIZ </a:t>
            </a:r>
            <a:br>
              <a:rPr lang="cs-CZ" altLang="cs-CZ" sz="1600" dirty="0">
                <a:latin typeface="Arial" panose="020B0604020202020204" pitchFamily="34" charset="0"/>
              </a:rPr>
            </a:br>
            <a:r>
              <a:rPr lang="cs-CZ" altLang="cs-CZ" sz="1600" dirty="0" smtClean="0">
                <a:latin typeface="Arial" panose="020B0604020202020204" pitchFamily="34" charset="0"/>
              </a:rPr>
              <a:t>					</a:t>
            </a:r>
            <a:r>
              <a:rPr lang="cs-CZ" altLang="cs-CZ" sz="1400" dirty="0" smtClean="0">
                <a:latin typeface="Arial" panose="020B0604020202020204" pitchFamily="34" charset="0"/>
              </a:rPr>
              <a:t>(</a:t>
            </a:r>
            <a:r>
              <a:rPr lang="cs-CZ" altLang="cs-CZ" sz="1400" dirty="0">
                <a:latin typeface="Arial" panose="020B0604020202020204" pitchFamily="34" charset="0"/>
              </a:rPr>
              <a:t>zavedené i nezavedené)</a:t>
            </a:r>
            <a:br>
              <a:rPr lang="cs-CZ" altLang="cs-CZ" sz="1400" dirty="0">
                <a:latin typeface="Arial" panose="020B0604020202020204" pitchFamily="34" charset="0"/>
              </a:rPr>
            </a:br>
            <a:r>
              <a:rPr lang="cs-CZ" altLang="cs-CZ" sz="2400" dirty="0">
                <a:latin typeface="Arial" panose="020B0604020202020204" pitchFamily="34" charset="0"/>
              </a:rPr>
              <a:t/>
            </a:r>
            <a:br>
              <a:rPr lang="cs-CZ" altLang="cs-CZ" sz="2400" dirty="0">
                <a:latin typeface="Arial" panose="020B0604020202020204" pitchFamily="34" charset="0"/>
              </a:rPr>
            </a:b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smtClean="0">
                <a:latin typeface="Arial" panose="020B0604020202020204" pitchFamily="34" charset="0"/>
              </a:rPr>
              <a:t>				pacienti </a:t>
            </a:r>
            <a:r>
              <a:rPr lang="cs-CZ" altLang="cs-CZ" sz="2000" dirty="0">
                <a:latin typeface="Arial" panose="020B0604020202020204" pitchFamily="34" charset="0"/>
              </a:rPr>
              <a:t>nebo zdravé osoby se ozařují</a:t>
            </a:r>
            <a:br>
              <a:rPr lang="cs-CZ" altLang="cs-CZ" sz="2000" dirty="0">
                <a:latin typeface="Arial" panose="020B0604020202020204" pitchFamily="34" charset="0"/>
              </a:rPr>
            </a:br>
            <a:r>
              <a:rPr lang="cs-CZ" altLang="cs-CZ" dirty="0" smtClean="0">
                <a:latin typeface="Arial" panose="020B0604020202020204" pitchFamily="34" charset="0"/>
              </a:rPr>
              <a:t> </a:t>
            </a:r>
            <a:r>
              <a:rPr lang="cs-CZ" altLang="cs-CZ" dirty="0">
                <a:latin typeface="Arial" panose="020B0604020202020204" pitchFamily="34" charset="0"/>
              </a:rPr>
              <a:t/>
            </a:r>
            <a:br>
              <a:rPr lang="cs-CZ" altLang="cs-CZ" dirty="0">
                <a:latin typeface="Arial" panose="020B0604020202020204" pitchFamily="34" charset="0"/>
              </a:rPr>
            </a:br>
            <a:r>
              <a:rPr lang="cs-CZ" altLang="cs-CZ" dirty="0" smtClean="0">
                <a:latin typeface="Arial" panose="020B0604020202020204" pitchFamily="34" charset="0"/>
              </a:rPr>
              <a:t>				</a:t>
            </a:r>
            <a:r>
              <a:rPr lang="cs-CZ" altLang="cs-CZ" sz="2000" dirty="0" smtClean="0">
                <a:latin typeface="Arial" panose="020B0604020202020204" pitchFamily="34" charset="0"/>
              </a:rPr>
              <a:t>jedná </a:t>
            </a:r>
            <a:r>
              <a:rPr lang="cs-CZ" altLang="cs-CZ" sz="2000" dirty="0">
                <a:latin typeface="Arial" panose="020B0604020202020204" pitchFamily="34" charset="0"/>
              </a:rPr>
              <a:t>se o lékařské ozáření (LO)</a:t>
            </a:r>
            <a:br>
              <a:rPr lang="cs-CZ" altLang="cs-CZ" sz="2000" dirty="0">
                <a:latin typeface="Arial" panose="020B0604020202020204" pitchFamily="34" charset="0"/>
              </a:rPr>
            </a:b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↓</a:t>
            </a:r>
            <a:r>
              <a:rPr lang="cs-CZ" altLang="cs-CZ" sz="2400" dirty="0" smtClean="0">
                <a:latin typeface="Arial" panose="020B0604020202020204" pitchFamily="34" charset="0"/>
              </a:rPr>
              <a:t> </a:t>
            </a:r>
            <a:r>
              <a:rPr lang="cs-CZ" altLang="cs-CZ" sz="2400" dirty="0">
                <a:latin typeface="Arial" panose="020B0604020202020204" pitchFamily="34" charset="0"/>
              </a:rPr>
              <a:t/>
            </a:r>
            <a:br>
              <a:rPr lang="cs-CZ" altLang="cs-CZ" sz="2400" dirty="0">
                <a:latin typeface="Arial" panose="020B0604020202020204" pitchFamily="34" charset="0"/>
              </a:rPr>
            </a:br>
            <a:r>
              <a:rPr lang="cs-CZ" altLang="cs-CZ" sz="2400" dirty="0" smtClean="0">
                <a:latin typeface="Arial" panose="020B0604020202020204" pitchFamily="34" charset="0"/>
              </a:rPr>
              <a:t>				</a:t>
            </a:r>
            <a:r>
              <a:rPr lang="cs-CZ" altLang="cs-CZ" sz="2000" dirty="0" smtClean="0">
                <a:latin typeface="Arial" panose="020B0604020202020204" pitchFamily="34" charset="0"/>
              </a:rPr>
              <a:t>LO </a:t>
            </a:r>
            <a:r>
              <a:rPr lang="cs-CZ" altLang="cs-CZ" sz="2000" dirty="0">
                <a:latin typeface="Arial" panose="020B0604020202020204" pitchFamily="34" charset="0"/>
              </a:rPr>
              <a:t>je v kompetenci SÚJB/MZD</a:t>
            </a:r>
            <a:br>
              <a:rPr lang="cs-CZ" altLang="cs-CZ" sz="2000" dirty="0">
                <a:latin typeface="Arial" panose="020B0604020202020204" pitchFamily="34" charset="0"/>
              </a:rPr>
            </a:br>
            <a:r>
              <a:rPr lang="cs-CZ" sz="1600" dirty="0" smtClean="0"/>
              <a:t>			</a:t>
            </a:r>
          </a:p>
          <a:p>
            <a:pPr marL="0" indent="0">
              <a:buNone/>
            </a:pPr>
            <a:r>
              <a:rPr lang="cs-CZ" altLang="cs-CZ" sz="1600" dirty="0">
                <a:latin typeface="Tahoma" panose="020B0604030504040204" pitchFamily="34" charset="0"/>
              </a:rPr>
              <a:t>	</a:t>
            </a:r>
            <a:r>
              <a:rPr lang="cs-CZ" altLang="cs-CZ" sz="1600" dirty="0" smtClean="0">
                <a:latin typeface="Tahoma" panose="020B0604030504040204" pitchFamily="34" charset="0"/>
              </a:rPr>
              <a:t>		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endParaRPr lang="cs-CZ" sz="1700" dirty="0"/>
          </a:p>
          <a:p>
            <a:pPr marL="0" indent="0">
              <a:buNone/>
            </a:pPr>
            <a:endParaRPr lang="cs-CZ" sz="1700" dirty="0" smtClean="0"/>
          </a:p>
          <a:p>
            <a:pPr marL="1371600" lvl="3" indent="0">
              <a:buNone/>
            </a:pPr>
            <a:endParaRPr lang="cs-CZ" sz="1700" dirty="0" smtClean="0"/>
          </a:p>
          <a:p>
            <a:pPr marL="1371600" lvl="3" indent="0">
              <a:buNone/>
            </a:pPr>
            <a:endParaRPr lang="cs-CZ" sz="1600" dirty="0"/>
          </a:p>
          <a:p>
            <a:pPr marL="1371600" lvl="3" indent="0">
              <a:buNone/>
            </a:pPr>
            <a:endParaRPr lang="cs-CZ" sz="1600" dirty="0" smtClean="0"/>
          </a:p>
          <a:p>
            <a:pPr marL="1371600" lvl="3" indent="0">
              <a:buNone/>
            </a:pPr>
            <a:endParaRPr lang="cs-CZ" sz="1600" dirty="0"/>
          </a:p>
          <a:p>
            <a:pPr marL="1371600" lvl="3" indent="0">
              <a:buNone/>
            </a:pPr>
            <a:endParaRPr lang="cs-CZ" sz="1600" dirty="0" smtClean="0"/>
          </a:p>
          <a:p>
            <a:pPr marL="914400" lvl="2" indent="0">
              <a:buNone/>
            </a:pPr>
            <a:endParaRPr lang="cs-CZ" sz="1600" dirty="0" smtClean="0"/>
          </a:p>
          <a:p>
            <a:pPr marL="457200" lvl="1" indent="0">
              <a:buNone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2546708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16523" y="1"/>
            <a:ext cx="12508523" cy="800099"/>
          </a:xfrm>
        </p:spPr>
        <p:txBody>
          <a:bodyPr/>
          <a:lstStyle/>
          <a:p>
            <a:r>
              <a:rPr lang="cs-CZ" sz="2000" dirty="0" smtClean="0">
                <a:solidFill>
                  <a:srgbClr val="FFFF00"/>
                </a:solidFill>
              </a:rPr>
              <a:t/>
            </a:r>
            <a:br>
              <a:rPr lang="cs-CZ" sz="2000" dirty="0" smtClean="0">
                <a:solidFill>
                  <a:srgbClr val="FFFF00"/>
                </a:solidFill>
              </a:rPr>
            </a:br>
            <a:endParaRPr lang="cs-CZ" sz="2000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91045"/>
            <a:ext cx="12192000" cy="576695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600" dirty="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1600" dirty="0">
                <a:latin typeface="Tahoma" panose="020B0604030504040204" pitchFamily="34" charset="0"/>
              </a:rPr>
              <a:t>	</a:t>
            </a:r>
            <a:r>
              <a:rPr lang="cs-CZ" altLang="cs-CZ" sz="1600" dirty="0" smtClean="0">
                <a:latin typeface="Tahoma" panose="020B0604030504040204" pitchFamily="34" charset="0"/>
              </a:rPr>
              <a:t>		LO </a:t>
            </a:r>
            <a:r>
              <a:rPr lang="cs-CZ" altLang="cs-CZ" sz="1800" dirty="0" smtClean="0">
                <a:latin typeface="Arial" panose="020B0604020202020204" pitchFamily="34" charset="0"/>
              </a:rPr>
              <a:t>není </a:t>
            </a:r>
            <a:r>
              <a:rPr lang="cs-CZ" altLang="cs-CZ" sz="1800" dirty="0">
                <a:latin typeface="Arial" panose="020B0604020202020204" pitchFamily="34" charset="0"/>
              </a:rPr>
              <a:t>limitováno, musí být usměrňováno, regulováno, </a:t>
            </a:r>
            <a:r>
              <a:rPr lang="cs-CZ" altLang="cs-CZ" sz="1800" dirty="0" smtClean="0">
                <a:latin typeface="Arial" panose="020B0604020202020204" pitchFamily="34" charset="0"/>
              </a:rPr>
              <a:t>odůvodněno</a:t>
            </a:r>
            <a:r>
              <a:rPr lang="cs-CZ" altLang="cs-CZ" sz="1800" dirty="0">
                <a:latin typeface="Arial" panose="020B0604020202020204" pitchFamily="34" charset="0"/>
              </a:rPr>
              <a:t>, optimalizováno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Symbol" panose="05050102010706020507" pitchFamily="18" charset="2"/>
              <a:buNone/>
              <a:defRPr/>
            </a:pPr>
            <a:r>
              <a:rPr lang="cs-CZ" altLang="cs-CZ" sz="1800" dirty="0" smtClean="0">
                <a:latin typeface="Arial" panose="020B0604020202020204" pitchFamily="34" charset="0"/>
              </a:rPr>
              <a:t>			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Symbol" panose="05050102010706020507" pitchFamily="18" charset="2"/>
              <a:buNone/>
              <a:defRPr/>
            </a:pPr>
            <a:r>
              <a:rPr lang="cs-CZ" altLang="cs-CZ" sz="1800" dirty="0" smtClean="0">
                <a:latin typeface="Arial" panose="020B0604020202020204" pitchFamily="34" charset="0"/>
              </a:rPr>
              <a:t>			SÚJB</a:t>
            </a:r>
            <a:r>
              <a:rPr lang="cs-CZ" altLang="cs-CZ" sz="1800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Symbol" panose="05050102010706020507" pitchFamily="18" charset="2"/>
              <a:buNone/>
              <a:defRPr/>
            </a:pPr>
            <a:r>
              <a:rPr lang="cs-CZ" altLang="cs-CZ" sz="1800" dirty="0" smtClean="0">
                <a:latin typeface="Arial" panose="020B0604020202020204" pitchFamily="34" charset="0"/>
              </a:rPr>
              <a:t>			zajištění </a:t>
            </a:r>
            <a:r>
              <a:rPr lang="cs-CZ" altLang="cs-CZ" sz="1800" dirty="0">
                <a:latin typeface="Arial" panose="020B0604020202020204" pitchFamily="34" charset="0"/>
              </a:rPr>
              <a:t>radiační ochrany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Symbol" panose="05050102010706020507" pitchFamily="18" charset="2"/>
              <a:buNone/>
              <a:defRPr/>
            </a:pPr>
            <a:r>
              <a:rPr lang="cs-CZ" altLang="cs-CZ" sz="1800" dirty="0" smtClean="0">
                <a:latin typeface="Arial" panose="020B0604020202020204" pitchFamily="34" charset="0"/>
              </a:rPr>
              <a:t>			stanovení </a:t>
            </a:r>
            <a:r>
              <a:rPr lang="cs-CZ" altLang="cs-CZ" sz="1800" dirty="0">
                <a:latin typeface="Arial" panose="020B0604020202020204" pitchFamily="34" charset="0"/>
              </a:rPr>
              <a:t>prostředků pro optimalizaci ozáření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Symbol" panose="05050102010706020507" pitchFamily="18" charset="2"/>
              <a:buNone/>
              <a:defRPr/>
            </a:pPr>
            <a:r>
              <a:rPr lang="cs-CZ" altLang="cs-CZ" sz="1800" dirty="0" smtClean="0">
                <a:latin typeface="Arial" panose="020B0604020202020204" pitchFamily="34" charset="0"/>
              </a:rPr>
              <a:t>			stanovení </a:t>
            </a:r>
            <a:r>
              <a:rPr lang="cs-CZ" altLang="cs-CZ" sz="1800" dirty="0">
                <a:latin typeface="Arial" panose="020B0604020202020204" pitchFamily="34" charset="0"/>
              </a:rPr>
              <a:t>dávkové optimalizační meze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Symbol" panose="05050102010706020507" pitchFamily="18" charset="2"/>
              <a:buNone/>
              <a:defRPr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Symbol" panose="05050102010706020507" pitchFamily="18" charset="2"/>
              <a:buNone/>
              <a:defRPr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Symbol" panose="05050102010706020507" pitchFamily="18" charset="2"/>
              <a:buNone/>
              <a:defRPr/>
            </a:pPr>
            <a:r>
              <a:rPr lang="cs-CZ" altLang="cs-CZ" sz="1800" dirty="0" smtClean="0">
                <a:latin typeface="Arial" panose="020B0604020202020204" pitchFamily="34" charset="0"/>
              </a:rPr>
              <a:t>			MZD</a:t>
            </a:r>
            <a:r>
              <a:rPr lang="cs-CZ" altLang="cs-CZ" sz="1800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Symbol" panose="05050102010706020507" pitchFamily="18" charset="2"/>
              <a:buNone/>
              <a:defRPr/>
            </a:pPr>
            <a:r>
              <a:rPr lang="cs-CZ" altLang="cs-CZ" sz="1800" dirty="0" smtClean="0">
                <a:latin typeface="Arial" panose="020B0604020202020204" pitchFamily="34" charset="0"/>
              </a:rPr>
              <a:t>			odůvodnění </a:t>
            </a:r>
            <a:r>
              <a:rPr lang="cs-CZ" altLang="cs-CZ" sz="1800" dirty="0">
                <a:latin typeface="Arial" panose="020B0604020202020204" pitchFamily="34" charset="0"/>
              </a:rPr>
              <a:t>- indikační kritéria (vhodnost zvolené metody ozařování)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Symbol" panose="05050102010706020507" pitchFamily="18" charset="2"/>
              <a:buNone/>
              <a:defRPr/>
            </a:pPr>
            <a:endParaRPr lang="cs-CZ" altLang="cs-CZ" sz="1800" b="1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endParaRPr lang="cs-CZ" sz="1700" dirty="0"/>
          </a:p>
          <a:p>
            <a:pPr marL="0" indent="0">
              <a:buNone/>
            </a:pPr>
            <a:endParaRPr lang="cs-CZ" sz="1700" dirty="0" smtClean="0"/>
          </a:p>
          <a:p>
            <a:pPr marL="1371600" lvl="3" indent="0">
              <a:buNone/>
            </a:pPr>
            <a:endParaRPr lang="cs-CZ" sz="1700" dirty="0" smtClean="0"/>
          </a:p>
          <a:p>
            <a:pPr marL="1371600" lvl="3" indent="0">
              <a:buNone/>
            </a:pPr>
            <a:endParaRPr lang="cs-CZ" sz="1600" dirty="0"/>
          </a:p>
          <a:p>
            <a:pPr marL="1371600" lvl="3" indent="0">
              <a:buNone/>
            </a:pPr>
            <a:endParaRPr lang="cs-CZ" sz="1600" dirty="0" smtClean="0"/>
          </a:p>
          <a:p>
            <a:pPr marL="1371600" lvl="3" indent="0">
              <a:buNone/>
            </a:pPr>
            <a:endParaRPr lang="cs-CZ" sz="1600" dirty="0"/>
          </a:p>
          <a:p>
            <a:pPr marL="1371600" lvl="3" indent="0">
              <a:buNone/>
            </a:pPr>
            <a:endParaRPr lang="cs-CZ" sz="1600" dirty="0" smtClean="0"/>
          </a:p>
          <a:p>
            <a:pPr marL="914400" lvl="2" indent="0">
              <a:buNone/>
            </a:pPr>
            <a:endParaRPr lang="cs-CZ" sz="1600" dirty="0" smtClean="0"/>
          </a:p>
          <a:p>
            <a:pPr marL="457200" lvl="1" indent="0">
              <a:buNone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2294023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16523" y="1"/>
            <a:ext cx="12508523" cy="800099"/>
          </a:xfrm>
        </p:spPr>
        <p:txBody>
          <a:bodyPr/>
          <a:lstStyle/>
          <a:p>
            <a:r>
              <a:rPr lang="cs-CZ" sz="2000" dirty="0" smtClean="0">
                <a:solidFill>
                  <a:srgbClr val="FFFF00"/>
                </a:solidFill>
              </a:rPr>
              <a:t/>
            </a:r>
            <a:br>
              <a:rPr lang="cs-CZ" sz="2000" dirty="0" smtClean="0">
                <a:solidFill>
                  <a:srgbClr val="FFFF00"/>
                </a:solidFill>
              </a:rPr>
            </a:br>
            <a:endParaRPr lang="cs-CZ" sz="2000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91045"/>
            <a:ext cx="12192000" cy="576695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600" dirty="0" smtClean="0"/>
              <a:t>	</a:t>
            </a:r>
            <a:r>
              <a:rPr lang="cs-CZ" altLang="cs-CZ" sz="1600" dirty="0">
                <a:latin typeface="Tahoma" panose="020B0604030504040204" pitchFamily="34" charset="0"/>
              </a:rPr>
              <a:t>	</a:t>
            </a:r>
            <a:r>
              <a:rPr lang="cs-CZ" altLang="cs-CZ" sz="1600" dirty="0" smtClean="0">
                <a:latin typeface="Tahoma" panose="020B0604030504040204" pitchFamily="34" charset="0"/>
              </a:rPr>
              <a:t>		</a:t>
            </a:r>
            <a:r>
              <a:rPr lang="cs-CZ" altLang="cs-CZ" sz="1800" dirty="0" smtClean="0">
                <a:latin typeface="Tahoma" panose="020B0604030504040204" pitchFamily="34" charset="0"/>
              </a:rPr>
              <a:t>změna definice lékařského ozáření v atomovém zákoně (2025?)</a:t>
            </a:r>
            <a:endParaRPr lang="cs-CZ" sz="1800" dirty="0" smtClean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lékařským </a:t>
            </a:r>
            <a:r>
              <a:rPr lang="cs-CZ" sz="1800" dirty="0"/>
              <a:t>ozářením </a:t>
            </a:r>
            <a:r>
              <a:rPr lang="cs-CZ" sz="1800" dirty="0" smtClean="0"/>
              <a:t>se rozumí </a:t>
            </a:r>
          </a:p>
          <a:p>
            <a:pPr marL="0" indent="0">
              <a:buNone/>
            </a:pPr>
            <a:r>
              <a:rPr lang="cs-CZ" sz="1800" dirty="0" smtClean="0"/>
              <a:t>ozáření </a:t>
            </a:r>
            <a:r>
              <a:rPr lang="cs-CZ" sz="1800" dirty="0"/>
              <a:t>v rámci</a:t>
            </a:r>
          </a:p>
          <a:p>
            <a:pPr marL="0" indent="0">
              <a:buNone/>
            </a:pPr>
            <a:r>
              <a:rPr lang="cs-CZ" sz="1800" dirty="0"/>
              <a:t>1. vyšetření nebo léčby pacienta,</a:t>
            </a:r>
          </a:p>
          <a:p>
            <a:pPr marL="0" indent="0">
              <a:buNone/>
            </a:pPr>
            <a:r>
              <a:rPr lang="cs-CZ" sz="1800" dirty="0"/>
              <a:t>2. </a:t>
            </a:r>
            <a:r>
              <a:rPr lang="cs-CZ" sz="1800" dirty="0" err="1"/>
              <a:t>pracovnělékařských</a:t>
            </a:r>
            <a:r>
              <a:rPr lang="cs-CZ" sz="1800" dirty="0"/>
              <a:t> služeb a preventivní zdravotní péče,</a:t>
            </a:r>
          </a:p>
          <a:p>
            <a:pPr marL="0" indent="0">
              <a:buNone/>
            </a:pPr>
            <a:r>
              <a:rPr lang="cs-CZ" sz="1800" dirty="0"/>
              <a:t>3. dobrovolné účasti zdravých fyzických osob nebo pacientů </a:t>
            </a:r>
            <a:r>
              <a:rPr lang="cs-CZ" sz="1800" dirty="0">
                <a:solidFill>
                  <a:srgbClr val="FF0000"/>
                </a:solidFill>
              </a:rPr>
              <a:t>na </a:t>
            </a:r>
            <a:r>
              <a:rPr lang="cs-CZ" sz="1800" strike="sngStrike" dirty="0">
                <a:solidFill>
                  <a:srgbClr val="FF0000"/>
                </a:solidFill>
              </a:rPr>
              <a:t>lékařském ověřování nezavedené metody spojené s lékařským ozářením</a:t>
            </a:r>
            <a:r>
              <a:rPr lang="cs-CZ" sz="1800" b="1" dirty="0">
                <a:solidFill>
                  <a:srgbClr val="FF0000"/>
                </a:solidFill>
              </a:rPr>
              <a:t> </a:t>
            </a:r>
            <a:r>
              <a:rPr lang="cs-CZ" sz="1800" dirty="0">
                <a:solidFill>
                  <a:srgbClr val="FF0000"/>
                </a:solidFill>
              </a:rPr>
              <a:t>biomedicínském výzkumu, </a:t>
            </a:r>
            <a:r>
              <a:rPr lang="cs-CZ" sz="1800" dirty="0"/>
              <a:t>nebo</a:t>
            </a:r>
          </a:p>
          <a:p>
            <a:pPr marL="0" indent="0">
              <a:buNone/>
            </a:pPr>
            <a:r>
              <a:rPr lang="cs-CZ" sz="1800" dirty="0"/>
              <a:t>4. poskytování pomoci fyzické osobě podstupující lékařské ozáření podle § 64 odst. 1</a:t>
            </a:r>
          </a:p>
          <a:p>
            <a:pPr marL="0" lv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1600" dirty="0" smtClean="0"/>
              <a:t>přesná transpozice Směrnice: </a:t>
            </a:r>
            <a:r>
              <a:rPr lang="cs-CZ" sz="1600" dirty="0"/>
              <a:t>LO ozáření, jemuž jsou vystaveni pacienti nebo asymptomatické osoby jako součásti svého lékařského nebo stomatologického vyšetření nebo léčení, jehož účelem je přínos pro jejich zdraví, a také ozáření, jemuž jsou vystaveny osoby poskytující péči a podporu a </a:t>
            </a:r>
            <a:r>
              <a:rPr lang="cs-CZ" sz="1600" dirty="0">
                <a:solidFill>
                  <a:srgbClr val="FF0000"/>
                </a:solidFill>
              </a:rPr>
              <a:t>dobrovolníci v lékařském nebo biomedicínském </a:t>
            </a:r>
            <a:r>
              <a:rPr lang="cs-CZ" sz="1600" dirty="0" smtClean="0">
                <a:solidFill>
                  <a:srgbClr val="FF0000"/>
                </a:solidFill>
              </a:rPr>
              <a:t>výzkumu</a:t>
            </a: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endParaRPr lang="cs-CZ" sz="1700" dirty="0"/>
          </a:p>
          <a:p>
            <a:pPr marL="0" indent="0">
              <a:buNone/>
            </a:pPr>
            <a:endParaRPr lang="cs-CZ" sz="1700" dirty="0" smtClean="0"/>
          </a:p>
          <a:p>
            <a:pPr marL="1371600" lvl="3" indent="0">
              <a:buNone/>
            </a:pPr>
            <a:endParaRPr lang="cs-CZ" sz="1700" dirty="0" smtClean="0"/>
          </a:p>
          <a:p>
            <a:pPr marL="1371600" lvl="3" indent="0">
              <a:buNone/>
            </a:pPr>
            <a:endParaRPr lang="cs-CZ" sz="1600" dirty="0"/>
          </a:p>
          <a:p>
            <a:pPr marL="1371600" lvl="3" indent="0">
              <a:buNone/>
            </a:pPr>
            <a:endParaRPr lang="cs-CZ" sz="1600" dirty="0" smtClean="0"/>
          </a:p>
          <a:p>
            <a:pPr marL="1371600" lvl="3" indent="0">
              <a:buNone/>
            </a:pPr>
            <a:endParaRPr lang="cs-CZ" sz="1600" dirty="0"/>
          </a:p>
          <a:p>
            <a:pPr marL="1371600" lvl="3" indent="0">
              <a:buNone/>
            </a:pPr>
            <a:endParaRPr lang="cs-CZ" sz="1600" dirty="0" smtClean="0"/>
          </a:p>
          <a:p>
            <a:pPr marL="914400" lvl="2" indent="0">
              <a:buNone/>
            </a:pPr>
            <a:endParaRPr lang="cs-CZ" sz="1600" dirty="0" smtClean="0"/>
          </a:p>
          <a:p>
            <a:pPr marL="457200" lvl="1" indent="0">
              <a:buNone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100495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16523" y="1"/>
            <a:ext cx="12508523" cy="800099"/>
          </a:xfrm>
        </p:spPr>
        <p:txBody>
          <a:bodyPr/>
          <a:lstStyle/>
          <a:p>
            <a:r>
              <a:rPr lang="cs-CZ" sz="2000" dirty="0" smtClean="0">
                <a:solidFill>
                  <a:srgbClr val="FFFF00"/>
                </a:solidFill>
              </a:rPr>
              <a:t/>
            </a:r>
            <a:br>
              <a:rPr lang="cs-CZ" sz="2000" dirty="0" smtClean="0">
                <a:solidFill>
                  <a:srgbClr val="FFFF00"/>
                </a:solidFill>
              </a:rPr>
            </a:br>
            <a:endParaRPr lang="cs-CZ" sz="2000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91045"/>
            <a:ext cx="12192000" cy="576695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cs-CZ" sz="1800" dirty="0" smtClean="0"/>
          </a:p>
          <a:p>
            <a:pPr marL="914400" lvl="2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/>
              <a:t>		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1600" dirty="0" smtClean="0">
                <a:latin typeface="Tahoma" panose="020B0604030504040204" pitchFamily="34" charset="0"/>
              </a:rPr>
              <a:t>		podmínky 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specifikuje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zákon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č. 373/2011 Sb., zákon o specifických zdravotních službách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vyhláška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č. 410/2012 Sb. o stanovení pravidel a postupů při lékařském ozáření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zákon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č. 263/2016 Sb., atomový zákon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zákon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č. 378/2007 Sb., zákon o léčivech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zákon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č. 375/2022 Sb., zákon o zdravotnických prostředcích</a:t>
            </a:r>
          </a:p>
          <a:p>
            <a:pPr marL="0" indent="0">
              <a:buNone/>
            </a:pPr>
            <a:endParaRPr lang="cs-CZ" sz="1700" dirty="0"/>
          </a:p>
          <a:p>
            <a:pPr marL="0" indent="0">
              <a:buNone/>
            </a:pPr>
            <a:endParaRPr lang="cs-CZ" sz="1700" dirty="0" smtClean="0"/>
          </a:p>
          <a:p>
            <a:pPr marL="1371600" lvl="3" indent="0">
              <a:buNone/>
            </a:pPr>
            <a:endParaRPr lang="cs-CZ" sz="1700" dirty="0" smtClean="0"/>
          </a:p>
          <a:p>
            <a:pPr marL="1371600" lvl="3" indent="0">
              <a:buNone/>
            </a:pPr>
            <a:endParaRPr lang="cs-CZ" sz="1600" dirty="0"/>
          </a:p>
          <a:p>
            <a:pPr marL="1371600" lvl="3" indent="0">
              <a:buNone/>
            </a:pPr>
            <a:endParaRPr lang="cs-CZ" sz="1600" dirty="0" smtClean="0"/>
          </a:p>
          <a:p>
            <a:pPr marL="1371600" lvl="3" indent="0">
              <a:buNone/>
            </a:pPr>
            <a:endParaRPr lang="cs-CZ" sz="1600" dirty="0"/>
          </a:p>
          <a:p>
            <a:pPr marL="1371600" lvl="3" indent="0">
              <a:buNone/>
            </a:pPr>
            <a:endParaRPr lang="cs-CZ" sz="1600" dirty="0" smtClean="0"/>
          </a:p>
          <a:p>
            <a:pPr marL="914400" lvl="2" indent="0">
              <a:buNone/>
            </a:pPr>
            <a:endParaRPr lang="cs-CZ" sz="1600" dirty="0" smtClean="0"/>
          </a:p>
          <a:p>
            <a:pPr marL="457200" lvl="1" indent="0">
              <a:buNone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1982365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16523" y="1"/>
            <a:ext cx="12508523" cy="800099"/>
          </a:xfrm>
        </p:spPr>
        <p:txBody>
          <a:bodyPr/>
          <a:lstStyle/>
          <a:p>
            <a:r>
              <a:rPr lang="cs-CZ" sz="2000" dirty="0" smtClean="0">
                <a:solidFill>
                  <a:srgbClr val="FFFF00"/>
                </a:solidFill>
              </a:rPr>
              <a:t/>
            </a:r>
            <a:br>
              <a:rPr lang="cs-CZ" sz="2000" dirty="0" smtClean="0">
                <a:solidFill>
                  <a:srgbClr val="FFFF00"/>
                </a:solidFill>
              </a:rPr>
            </a:br>
            <a:endParaRPr lang="cs-CZ" sz="2000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91045"/>
            <a:ext cx="12192000" cy="576695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cs-CZ" sz="1800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sz="1600" dirty="0" smtClean="0"/>
              <a:t>		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ZIZ, které radiofarmakum</a:t>
            </a:r>
            <a:b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SÚJB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 současné době vydává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stanovisko k registraci a klinickému hodnocení radiofarmak</a:t>
            </a:r>
            <a:b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podle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§ 18 zákona léčivech</a:t>
            </a:r>
            <a:b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požadavek </a:t>
            </a:r>
            <a:r>
              <a:rPr lang="cs-CZ" altLang="cs-CZ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bude zrušen </a:t>
            </a:r>
            <a:r>
              <a:rPr lang="cs-CZ" altLang="cs-CZ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(2025?)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do </a:t>
            </a:r>
            <a:r>
              <a:rPr lang="cs-CZ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(též 2025?) do §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85 se za odstavec 3 vloží nový odstavec 4:</a:t>
            </a:r>
            <a:b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„Zadavatel klinického hodnocení radiofarmak je povinen bez zbytečného odkladu oznámit Úřadu podání žádosti o povolení klinického hodnocení radiofarmak podle zákona o léčivech.“</a:t>
            </a:r>
            <a:b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a zaslat souhrn protokolu klinického hodnocení, specifikaci radiofarmaka, informaci pro pacienta, jeho informovaný souhlas, informaci pro osoby žijící ve společné domácnosti s účastníky klinického hodnocení a seznam pracovišť, na kterých se bude provádět</a:t>
            </a:r>
            <a:b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78591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16523" y="1"/>
            <a:ext cx="12508523" cy="800099"/>
          </a:xfrm>
        </p:spPr>
        <p:txBody>
          <a:bodyPr/>
          <a:lstStyle/>
          <a:p>
            <a:r>
              <a:rPr lang="cs-CZ" sz="2000" dirty="0" smtClean="0">
                <a:solidFill>
                  <a:srgbClr val="FFFF00"/>
                </a:solidFill>
              </a:rPr>
              <a:t/>
            </a:r>
            <a:br>
              <a:rPr lang="cs-CZ" sz="2000" dirty="0" smtClean="0">
                <a:solidFill>
                  <a:srgbClr val="FFFF00"/>
                </a:solidFill>
              </a:rPr>
            </a:br>
            <a:endParaRPr lang="cs-CZ" sz="2000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91045"/>
            <a:ext cx="12192000" cy="576695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cs-CZ" sz="1800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sz="1600" dirty="0" smtClean="0"/>
              <a:t>		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ZIZ, 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KTERÝ JE ZDRAVOTNICKÝ PROSTŘEDEK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alt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je-li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ověřována </a:t>
            </a:r>
            <a:r>
              <a:rPr lang="cs-CZ" altLang="cs-CZ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nová, dosud nezavedená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radiologická metoda </a:t>
            </a:r>
            <a:b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NEBO 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mast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 radionuklidem,..</a:t>
            </a:r>
            <a:b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b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je nutné stanovisko SÚJB </a:t>
            </a:r>
            <a:r>
              <a:rPr lang="cs-CZ" altLang="cs-CZ" sz="1800" dirty="0">
                <a:latin typeface="Arial" panose="020B0604020202020204" pitchFamily="34" charset="0"/>
              </a:rPr>
              <a:t>	</a:t>
            </a:r>
            <a:br>
              <a:rPr lang="cs-CZ" altLang="cs-CZ" sz="1800" dirty="0">
                <a:latin typeface="Arial" panose="020B0604020202020204" pitchFamily="34" charset="0"/>
              </a:rPr>
            </a:b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podle § 35 písm. i) zákona č. 373/2011 Sb.</a:t>
            </a:r>
            <a:r>
              <a:rPr lang="cs-CZ" altLang="cs-CZ" sz="1800" dirty="0">
                <a:latin typeface="Arial" panose="020B0604020202020204" pitchFamily="34" charset="0"/>
              </a:rPr>
              <a:t/>
            </a:r>
            <a:br>
              <a:rPr lang="cs-CZ" altLang="cs-CZ" sz="1800" dirty="0">
                <a:latin typeface="Arial" panose="020B0604020202020204" pitchFamily="34" charset="0"/>
              </a:rPr>
            </a:b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105577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16523" y="1"/>
            <a:ext cx="12508523" cy="800099"/>
          </a:xfrm>
        </p:spPr>
        <p:txBody>
          <a:bodyPr/>
          <a:lstStyle/>
          <a:p>
            <a:r>
              <a:rPr lang="cs-CZ" sz="2000" dirty="0" smtClean="0">
                <a:solidFill>
                  <a:srgbClr val="FFFF00"/>
                </a:solidFill>
              </a:rPr>
              <a:t/>
            </a:r>
            <a:br>
              <a:rPr lang="cs-CZ" sz="2000" dirty="0" smtClean="0">
                <a:solidFill>
                  <a:srgbClr val="FFFF00"/>
                </a:solidFill>
              </a:rPr>
            </a:br>
            <a:endParaRPr lang="cs-CZ" sz="2000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91045"/>
            <a:ext cx="12192000" cy="576695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cs-CZ" sz="18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1600" dirty="0" smtClean="0"/>
              <a:t>		</a:t>
            </a:r>
            <a:r>
              <a:rPr lang="cs-CZ" altLang="cs-CZ" sz="1800" dirty="0" smtClean="0">
                <a:latin typeface="Arial" charset="0"/>
              </a:rPr>
              <a:t>jsou-li </a:t>
            </a:r>
            <a:r>
              <a:rPr lang="cs-CZ" altLang="cs-CZ" sz="1800" dirty="0">
                <a:latin typeface="Arial" charset="0"/>
              </a:rPr>
              <a:t>ve výzkumu používány zobrazovací metody k vyhodnocení účinnosti, </a:t>
            </a:r>
            <a:r>
              <a:rPr lang="cs-CZ" altLang="cs-CZ" sz="1800" dirty="0" smtClean="0">
                <a:latin typeface="Arial" charset="0"/>
              </a:rPr>
              <a:t>léčivého přípravku </a:t>
            </a:r>
            <a:r>
              <a:rPr lang="cs-CZ" altLang="cs-CZ" sz="1800" dirty="0">
                <a:latin typeface="Arial" charset="0"/>
              </a:rPr>
              <a:t>a jsou v </a:t>
            </a:r>
            <a:r>
              <a:rPr lang="cs-CZ" altLang="cs-CZ" sz="1800" dirty="0" smtClean="0">
                <a:latin typeface="Arial" charset="0"/>
              </a:rPr>
              <a:t>	klinické </a:t>
            </a:r>
            <a:r>
              <a:rPr lang="cs-CZ" altLang="cs-CZ" sz="1800" dirty="0">
                <a:latin typeface="Arial" charset="0"/>
              </a:rPr>
              <a:t>praxi standardně používané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1800" dirty="0">
                <a:latin typeface="Arial" charset="0"/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1800" dirty="0">
              <a:latin typeface="Arial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1800" dirty="0">
                <a:latin typeface="Arial" charset="0"/>
              </a:rPr>
              <a:t>	</a:t>
            </a:r>
            <a:r>
              <a:rPr lang="cs-CZ" altLang="cs-CZ" sz="1800" dirty="0" smtClean="0">
                <a:latin typeface="Arial" charset="0"/>
              </a:rPr>
              <a:t>	</a:t>
            </a:r>
            <a:r>
              <a:rPr lang="cs-CZ" altLang="cs-CZ" sz="1800" dirty="0" smtClean="0">
                <a:solidFill>
                  <a:srgbClr val="FF0000"/>
                </a:solidFill>
                <a:latin typeface="Arial" charset="0"/>
              </a:rPr>
              <a:t>posouzení </a:t>
            </a:r>
            <a:r>
              <a:rPr lang="cs-CZ" altLang="cs-CZ" sz="1800" dirty="0">
                <a:solidFill>
                  <a:srgbClr val="FF0000"/>
                </a:solidFill>
                <a:latin typeface="Arial" charset="0"/>
              </a:rPr>
              <a:t>SÚJB </a:t>
            </a:r>
            <a:r>
              <a:rPr lang="cs-CZ" altLang="cs-CZ" sz="1800" dirty="0" smtClean="0">
                <a:solidFill>
                  <a:srgbClr val="FF0000"/>
                </a:solidFill>
                <a:latin typeface="Arial" charset="0"/>
              </a:rPr>
              <a:t>není v současné době vyžadováno</a:t>
            </a:r>
            <a:r>
              <a:rPr lang="cs-CZ" altLang="cs-CZ" sz="1800" dirty="0">
                <a:latin typeface="Arial" charset="0"/>
              </a:rPr>
              <a:t>, metoda je „zavedená“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1800" dirty="0">
              <a:latin typeface="Arial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1800" dirty="0">
              <a:latin typeface="Arial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1800" dirty="0" smtClean="0">
                <a:latin typeface="Arial" charset="0"/>
              </a:rPr>
              <a:t>	</a:t>
            </a:r>
            <a:r>
              <a:rPr lang="cs-CZ" altLang="cs-CZ" sz="1800" dirty="0">
                <a:latin typeface="Arial" charset="0"/>
              </a:rPr>
              <a:t>	viz § 72 zákona č. 373/2011 Sb. a § 6 vyhlášky č. 410/20212 Sb</a:t>
            </a:r>
            <a:r>
              <a:rPr lang="cs-CZ" altLang="cs-CZ" sz="1800" dirty="0" smtClean="0">
                <a:latin typeface="Arial" charset="0"/>
              </a:rPr>
              <a:t>. - podmínky </a:t>
            </a:r>
            <a:r>
              <a:rPr lang="cs-CZ" altLang="cs-CZ" sz="1800" dirty="0">
                <a:latin typeface="Arial" charset="0"/>
              </a:rPr>
              <a:t>posouzení pro MZ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1313394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16523" y="1"/>
            <a:ext cx="12508523" cy="800099"/>
          </a:xfrm>
        </p:spPr>
        <p:txBody>
          <a:bodyPr/>
          <a:lstStyle/>
          <a:p>
            <a:r>
              <a:rPr lang="cs-CZ" sz="2000" dirty="0" smtClean="0">
                <a:solidFill>
                  <a:srgbClr val="FFFF00"/>
                </a:solidFill>
              </a:rPr>
              <a:t/>
            </a:r>
            <a:br>
              <a:rPr lang="cs-CZ" sz="2000" dirty="0" smtClean="0">
                <a:solidFill>
                  <a:srgbClr val="FFFF00"/>
                </a:solidFill>
              </a:rPr>
            </a:br>
            <a:endParaRPr lang="cs-CZ" sz="2000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91045"/>
            <a:ext cx="12192000" cy="576695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cs-CZ" sz="1800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1400" dirty="0" smtClean="0">
                <a:latin typeface="Tahoma" panose="020B0604030504040204" pitchFamily="34" charset="0"/>
              </a:rPr>
              <a:t>ke klinickému hodnocení radiofarmaka nutné doložit: </a:t>
            </a:r>
            <a:endParaRPr lang="cs-CZ" altLang="cs-CZ" sz="1400" dirty="0">
              <a:latin typeface="Tahoma" panose="020B060403050404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souhrn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protokolu klinického hodnocení, </a:t>
            </a:r>
          </a:p>
          <a:p>
            <a:pPr>
              <a:lnSpc>
                <a:spcPct val="80000"/>
              </a:lnSpc>
              <a:defRPr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specifikaci radiofarmaka,</a:t>
            </a:r>
          </a:p>
          <a:p>
            <a:pPr>
              <a:lnSpc>
                <a:spcPct val="80000"/>
              </a:lnSpc>
              <a:defRPr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informaci pro pacienta a jeho informovaný souhlas, </a:t>
            </a:r>
          </a:p>
          <a:p>
            <a:pPr>
              <a:lnSpc>
                <a:spcPct val="80000"/>
              </a:lnSpc>
              <a:defRPr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informaci pro osoby žijící ve společné domácnosti s účastníky klinického hodnocení</a:t>
            </a:r>
          </a:p>
          <a:p>
            <a:pPr>
              <a:defRPr/>
            </a:pPr>
            <a:r>
              <a:rPr lang="cs-CZ" sz="1400" dirty="0">
                <a:latin typeface="Arial-BoldMT"/>
              </a:rPr>
              <a:t>instrukce pro pacienta/pacientku ke snížení rizika z vnějšího záření pro okolí po podání hodnoceného přípravku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osobní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kartu pacienta, kterou bude mít u sebe po stanovenou dobu</a:t>
            </a:r>
          </a:p>
          <a:p>
            <a:pPr>
              <a:lnSpc>
                <a:spcPct val="80000"/>
              </a:lnSpc>
              <a:defRPr/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informace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pro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partnera/partnerku účastníka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klinického hodnocení</a:t>
            </a:r>
          </a:p>
          <a:p>
            <a:pPr>
              <a:lnSpc>
                <a:spcPct val="80000"/>
              </a:lnSpc>
              <a:defRPr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seznam pracovišť, na kterých se bude klinické hodnocení provádět</a:t>
            </a:r>
          </a:p>
          <a:p>
            <a:pPr>
              <a:lnSpc>
                <a:spcPct val="80000"/>
              </a:lnSpc>
              <a:defRPr/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další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dokumenty související s klinickým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hodnocením -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manuál pro výzkum, protokol klinického výzkumu atd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80000"/>
              </a:lnSpc>
              <a:defRPr/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pro ostatní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cs-CZ" altLang="cs-CZ" sz="1400" dirty="0">
                <a:latin typeface="Tahoma" panose="020B0604030504040204" pitchFamily="34" charset="0"/>
              </a:rPr>
              <a:t>protokol studie, výpis pracovišť, kde bude prováděno ozařování,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400" dirty="0">
                <a:latin typeface="Tahoma" panose="020B0604030504040204" pitchFamily="34" charset="0"/>
              </a:rPr>
              <a:t>důvod ozařování, 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400" dirty="0" smtClean="0">
                <a:latin typeface="Tahoma" panose="020B0604030504040204" pitchFamily="34" charset="0"/>
              </a:rPr>
              <a:t>popis </a:t>
            </a:r>
            <a:r>
              <a:rPr lang="cs-CZ" altLang="cs-CZ" sz="1400" dirty="0">
                <a:latin typeface="Tahoma" panose="020B0604030504040204" pitchFamily="34" charset="0"/>
              </a:rPr>
              <a:t>očekávaného odborného nebo společenského přínosu ozáření v klinické praxi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400" dirty="0">
                <a:latin typeface="Tahoma" panose="020B0604030504040204" pitchFamily="34" charset="0"/>
              </a:rPr>
              <a:t>zajištění radiační ochrany při ozařování,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400" dirty="0">
                <a:latin typeface="Tahoma" panose="020B0604030504040204" pitchFamily="34" charset="0"/>
              </a:rPr>
              <a:t>program ozařování, včetně údajů o počtu, věku a pohlaví ozařovaných osob, velikosti ozáření,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400" dirty="0">
                <a:latin typeface="Tahoma" panose="020B0604030504040204" pitchFamily="34" charset="0"/>
              </a:rPr>
              <a:t>odhad efektivní dávky ozářeného jednotlivce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12139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SÚJB_předloha2">
  <a:themeElements>
    <a:clrScheme name="SÚJB_předloha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ÚJB_předloha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ÚJB_předloha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lastní návrh">
  <a:themeElements>
    <a:clrScheme name="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8579</TotalTime>
  <Words>918</Words>
  <Application>Microsoft Office PowerPoint</Application>
  <PresentationFormat>Širokoúhlá obrazovka</PresentationFormat>
  <Paragraphs>149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Arial-BoldMT</vt:lpstr>
      <vt:lpstr>Symbol</vt:lpstr>
      <vt:lpstr>Tahoma</vt:lpstr>
      <vt:lpstr>Wingdings</vt:lpstr>
      <vt:lpstr>SÚJB_předloha2</vt:lpstr>
      <vt:lpstr>Vlastní návrh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SÚJB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milan.malik</dc:creator>
  <cp:lastModifiedBy>Podškubková Hana</cp:lastModifiedBy>
  <cp:revision>579</cp:revision>
  <cp:lastPrinted>2024-12-03T12:57:32Z</cp:lastPrinted>
  <dcterms:created xsi:type="dcterms:W3CDTF">2012-06-25T10:54:14Z</dcterms:created>
  <dcterms:modified xsi:type="dcterms:W3CDTF">2024-12-03T14:26:37Z</dcterms:modified>
</cp:coreProperties>
</file>