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360" r:id="rId3"/>
    <p:sldId id="368" r:id="rId4"/>
    <p:sldId id="372" r:id="rId5"/>
    <p:sldId id="377" r:id="rId6"/>
    <p:sldId id="373" r:id="rId7"/>
    <p:sldId id="376" r:id="rId8"/>
    <p:sldId id="371" r:id="rId9"/>
  </p:sldIdLst>
  <p:sldSz cx="12192000" cy="6858000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72B"/>
    <a:srgbClr val="8AC6CD"/>
    <a:srgbClr val="009482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096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29" y="3228976"/>
            <a:ext cx="794258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00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62484" y="958850"/>
            <a:ext cx="2760133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77852" y="958850"/>
            <a:ext cx="8081433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7851" y="1847850"/>
            <a:ext cx="5420783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1833" y="1847850"/>
            <a:ext cx="5420784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97508" y="892236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12192000" cy="333375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90200" y="6564313"/>
            <a:ext cx="1262063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720000"/>
            <a:ext cx="12192000" cy="1079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695450" y="1042988"/>
            <a:ext cx="10260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931988" y="1258888"/>
            <a:ext cx="10260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958850"/>
            <a:ext cx="100822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847850"/>
            <a:ext cx="11044238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vlina.cihakova@sujb.gov.cz,telefon" TargetMode="External"/><Relationship Id="rId2" Type="http://schemas.openxmlformats.org/officeDocument/2006/relationships/hyperlink" Target="mailto:andrea.svobodova@sujb.gov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na.podskubkova@sujb.gov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914400" lvl="2" indent="0">
              <a:buNone/>
            </a:pPr>
            <a:r>
              <a:rPr lang="cs-CZ" sz="2000" dirty="0" smtClean="0"/>
              <a:t>Působnost SÚJB</a:t>
            </a:r>
          </a:p>
          <a:p>
            <a:pPr marL="0" indent="0">
              <a:buNone/>
            </a:pPr>
            <a:r>
              <a:rPr lang="cs-CZ" sz="1600" dirty="0" smtClean="0"/>
              <a:t>			</a:t>
            </a:r>
          </a:p>
          <a:p>
            <a:pPr marL="0" indent="0">
              <a:buNone/>
            </a:pPr>
            <a:endParaRPr lang="cs-CZ" altLang="cs-CZ" sz="1600" dirty="0" smtClean="0"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altLang="cs-CZ" sz="1600" dirty="0">
                <a:latin typeface="Tahoma" panose="020B0604030504040204" pitchFamily="34" charset="0"/>
              </a:rPr>
              <a:t>	</a:t>
            </a:r>
            <a:r>
              <a:rPr lang="cs-CZ" altLang="cs-CZ" sz="1600" dirty="0" smtClean="0">
                <a:latin typeface="Tahoma" panose="020B0604030504040204" pitchFamily="34" charset="0"/>
              </a:rPr>
              <a:t>		při </a:t>
            </a:r>
            <a:r>
              <a:rPr lang="cs-CZ" altLang="cs-CZ" sz="1800" dirty="0" smtClean="0">
                <a:latin typeface="Tahoma" panose="020B0604030504040204" pitchFamily="34" charset="0"/>
              </a:rPr>
              <a:t>ověřování </a:t>
            </a:r>
            <a:r>
              <a:rPr lang="cs-CZ" altLang="cs-CZ" sz="1800" dirty="0">
                <a:latin typeface="Tahoma" panose="020B0604030504040204" pitchFamily="34" charset="0"/>
              </a:rPr>
              <a:t>nezavedené </a:t>
            </a:r>
            <a:r>
              <a:rPr lang="cs-CZ" altLang="cs-CZ" sz="1800" dirty="0" smtClean="0">
                <a:latin typeface="Tahoma" panose="020B0604030504040204" pitchFamily="34" charset="0"/>
              </a:rPr>
              <a:t>metody, </a:t>
            </a:r>
            <a:r>
              <a:rPr lang="cs-CZ" altLang="cs-CZ" sz="1800" dirty="0" smtClean="0">
                <a:latin typeface="Tahoma" panose="020B0604030504040204" pitchFamily="34" charset="0"/>
              </a:rPr>
              <a:t>biomedicínského výzkumu</a:t>
            </a:r>
            <a:r>
              <a:rPr lang="cs-CZ" altLang="cs-CZ" sz="1800" dirty="0" smtClean="0">
                <a:latin typeface="Tahoma" panose="020B0604030504040204" pitchFamily="34" charset="0"/>
              </a:rPr>
              <a:t>, </a:t>
            </a:r>
            <a:r>
              <a:rPr lang="cs-CZ" altLang="cs-CZ" sz="1800" dirty="0" smtClean="0">
                <a:latin typeface="Tahoma" panose="020B0604030504040204" pitchFamily="34" charset="0"/>
              </a:rPr>
              <a:t>klinickém </a:t>
            </a:r>
            <a:r>
              <a:rPr lang="cs-CZ" altLang="cs-CZ" sz="1800" dirty="0">
                <a:latin typeface="Tahoma" panose="020B0604030504040204" pitchFamily="34" charset="0"/>
              </a:rPr>
              <a:t>hodnocení </a:t>
            </a:r>
            <a:r>
              <a:rPr lang="cs-CZ" altLang="cs-CZ" sz="1800" dirty="0" smtClean="0">
                <a:latin typeface="Tahoma" panose="020B0604030504040204" pitchFamily="34" charset="0"/>
              </a:rPr>
              <a:t>				radiofarmaka, zdravotnického </a:t>
            </a:r>
            <a:r>
              <a:rPr lang="cs-CZ" altLang="cs-CZ" sz="1800" dirty="0" smtClean="0">
                <a:latin typeface="Tahoma" panose="020B0604030504040204" pitchFamily="34" charset="0"/>
              </a:rPr>
              <a:t>prostředku, jsou-li osoby </a:t>
            </a:r>
            <a:r>
              <a:rPr lang="cs-CZ" altLang="cs-CZ" sz="1800" dirty="0">
                <a:latin typeface="Tahoma" panose="020B0604030504040204" pitchFamily="34" charset="0"/>
              </a:rPr>
              <a:t>vystaveny lékařskému </a:t>
            </a:r>
            <a:r>
              <a:rPr lang="cs-CZ" altLang="cs-CZ" sz="1800" dirty="0" smtClean="0">
                <a:latin typeface="Tahoma" panose="020B0604030504040204" pitchFamily="34" charset="0"/>
              </a:rPr>
              <a:t>ozáření (LO)  </a:t>
            </a:r>
            <a:r>
              <a:rPr lang="cs-CZ" altLang="cs-CZ" sz="1800" dirty="0">
                <a:latin typeface="Tahoma" panose="020B0604030504040204" pitchFamily="34" charset="0"/>
              </a:rPr>
              <a:t/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>
                <a:latin typeface="Tahoma" panose="020B0604030504040204" pitchFamily="34" charset="0"/>
              </a:rPr>
              <a:t/>
            </a:r>
            <a:br>
              <a:rPr lang="cs-CZ" altLang="cs-CZ" sz="1800" dirty="0">
                <a:latin typeface="Tahoma" panose="020B0604030504040204" pitchFamily="34" charset="0"/>
              </a:rPr>
            </a:br>
            <a:r>
              <a:rPr lang="cs-CZ" altLang="cs-CZ" sz="1800" dirty="0" smtClean="0">
                <a:latin typeface="Tahoma" panose="020B0604030504040204" pitchFamily="34" charset="0"/>
              </a:rPr>
              <a:t>			je nutné </a:t>
            </a:r>
            <a:r>
              <a:rPr lang="cs-CZ" altLang="cs-CZ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povolení </a:t>
            </a:r>
            <a: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  <a:t>Ministerstva zdravotnictví (MZD), </a:t>
            </a:r>
            <a:b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			v některých </a:t>
            </a:r>
            <a: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  <a:t>případech je podmínkou souhlasné stanovisko SÚJB</a:t>
            </a:r>
            <a:br>
              <a:rPr lang="cs-CZ" altLang="cs-CZ" sz="1800" dirty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4405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latin typeface="Tahoma" panose="020B0604030504040204" pitchFamily="34" charset="0"/>
              </a:rPr>
              <a:t>		podmínky pro tento typ LO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specifikuje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373/2011 Sb., zákon o specifických zdravotních službách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vyhláška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410/2012 Sb. o stanovení pravidel a postupů při lékařském ozáření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263/2016 Sb., atomový zákon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378/2007 Sb., zákon o léčivech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zákon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č. 375/2022 Sb., zákon o zdravotnických prostředcích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7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1371600" lvl="3" indent="0">
              <a:buNone/>
            </a:pPr>
            <a:endParaRPr lang="cs-CZ" sz="1600" dirty="0"/>
          </a:p>
          <a:p>
            <a:pPr marL="1371600" lvl="3" indent="0">
              <a:buNone/>
            </a:pPr>
            <a:endParaRPr lang="cs-CZ" sz="1600" dirty="0" smtClean="0"/>
          </a:p>
          <a:p>
            <a:pPr marL="914400" lvl="2" indent="0">
              <a:buNone/>
            </a:pPr>
            <a:endParaRPr lang="cs-CZ" sz="1600" dirty="0" smtClean="0"/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98236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800" dirty="0" smtClean="0"/>
              <a:t>		zdroj ionizujícího záření (ZIZ),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které je radiofarmakem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SÚJB v současné době vydává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stanovisko k registraci a klinickému hodnocení radiofarmak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podle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§ 18 zákona léčivech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požadavek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bude ze zákona o léčivech vypuštěn </a:t>
            </a: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(2025?)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do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§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85 se za odstavec 3 vloží nový odstavec 4: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„Zadavatel klinického hodnocení radiofarmak je povinen bez zbytečného odkladu oznámit Úřadu podání žádosti o povolení klinického hodnocení radiofarmak podle zákona o léčivech.“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zaslat souhrn protokolu klinického hodnocení, specifikaci radiofarmaka, informaci pro pacienta, jeho informovaný souhlas, informaci pro osoby žijící ve společné domácnosti s účastníky klinického hodnocení a seznam pracovišť, na kterých se bude provádět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859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00" dirty="0" smtClean="0">
                <a:latin typeface="Tahoma" panose="020B0604030504040204" pitchFamily="34" charset="0"/>
              </a:rPr>
              <a:t>ke klinickému hodnocení radiofarmaka </a:t>
            </a:r>
            <a:r>
              <a:rPr lang="cs-CZ" altLang="cs-CZ" sz="1400" dirty="0" smtClean="0">
                <a:latin typeface="Tahoma" panose="020B0604030504040204" pitchFamily="34" charset="0"/>
              </a:rPr>
              <a:t>v současné době nutné </a:t>
            </a:r>
            <a:r>
              <a:rPr lang="cs-CZ" altLang="cs-CZ" sz="1400" dirty="0" smtClean="0">
                <a:latin typeface="Tahoma" panose="020B0604030504040204" pitchFamily="34" charset="0"/>
              </a:rPr>
              <a:t>doložit: </a:t>
            </a:r>
            <a:endParaRPr lang="cs-CZ" altLang="cs-CZ" sz="14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souhrn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protokolu klinického hodnocení, 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specifikaci radiofarmaka,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informaci pro pacienta a jeho informovaný souhlas, 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informaci pro osoby žijící ve společné domácnosti s účastníky klinického hodnocení</a:t>
            </a:r>
          </a:p>
          <a:p>
            <a:pPr>
              <a:defRPr/>
            </a:pPr>
            <a:r>
              <a:rPr lang="cs-CZ" sz="1400" dirty="0">
                <a:latin typeface="Arial-BoldMT"/>
              </a:rPr>
              <a:t>instrukce pro pacienta/pacientku ke snížení rizika z vnějšího záření pro okolí po podání hodnoceného přípravku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kartu pacienta, kterou bude mít u sebe po stanovenou dobu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partnera/partnerku účastníka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klinického hodnocení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seznam pracovišť, na kterých se bude klinické hodnocení provádět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dokumenty související s klinickým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hodnocením -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manuál pro výzkum, protokol klinického výzkumu atd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 ostatní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protokol studie, výpis pracovišť, kde bude prováděno ozařování,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důvod ozařování,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 smtClean="0">
                <a:latin typeface="Tahoma" panose="020B0604030504040204" pitchFamily="34" charset="0"/>
              </a:rPr>
              <a:t>popis </a:t>
            </a:r>
            <a:r>
              <a:rPr lang="cs-CZ" altLang="cs-CZ" sz="1400" dirty="0">
                <a:latin typeface="Tahoma" panose="020B0604030504040204" pitchFamily="34" charset="0"/>
              </a:rPr>
              <a:t>očekávaného odborného nebo společenského přínosu ozáření v klinické praxi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zajištění radiační ochrany při ozařování,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program ozařování, včetně údajů o počtu, věku a pohlaví ozařovaných osob, velikosti ozáření,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400" dirty="0">
                <a:latin typeface="Tahoma" panose="020B0604030504040204" pitchFamily="34" charset="0"/>
              </a:rPr>
              <a:t>odhad efektivní dávky ozářeného jednotlivce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213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600" dirty="0" smtClean="0"/>
              <a:t>		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ZIZ,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JE ZDRAVOTNICKÝ PROSTŘEDEK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je-li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ověřována </a:t>
            </a: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nová, dosud nezavedená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radiologická metoda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nutné stanovisko SÚJB </a:t>
            </a:r>
            <a:r>
              <a:rPr lang="cs-CZ" altLang="cs-CZ" sz="1800" dirty="0">
                <a:latin typeface="Arial" panose="020B0604020202020204" pitchFamily="34" charset="0"/>
              </a:rPr>
              <a:t>	</a:t>
            </a:r>
            <a:br>
              <a:rPr lang="cs-CZ" altLang="cs-CZ" sz="1800" dirty="0">
                <a:latin typeface="Arial" panose="020B0604020202020204" pitchFamily="34" charset="0"/>
              </a:rPr>
            </a:b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podle § 35 písm. i) zákona č. 373/2011 Sb.</a:t>
            </a:r>
            <a:r>
              <a:rPr lang="cs-CZ" altLang="cs-CZ" sz="1800" dirty="0">
                <a:latin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</a:rPr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55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600" dirty="0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jsou-li </a:t>
            </a:r>
            <a:r>
              <a:rPr lang="cs-CZ" altLang="cs-CZ" sz="1800" dirty="0">
                <a:latin typeface="Arial" charset="0"/>
              </a:rPr>
              <a:t>ve výzkumu používány zobrazovací metody k vyhodnocení účinnosti, </a:t>
            </a:r>
            <a:r>
              <a:rPr lang="cs-CZ" altLang="cs-CZ" sz="1800" dirty="0" smtClean="0">
                <a:latin typeface="Arial" charset="0"/>
              </a:rPr>
              <a:t>léčivého přípravku </a:t>
            </a:r>
            <a:r>
              <a:rPr lang="cs-CZ" altLang="cs-CZ" sz="1800" dirty="0">
                <a:latin typeface="Arial" charset="0"/>
              </a:rPr>
              <a:t>a jsou v </a:t>
            </a:r>
            <a:r>
              <a:rPr lang="cs-CZ" altLang="cs-CZ" sz="1800" dirty="0" smtClean="0">
                <a:latin typeface="Arial" charset="0"/>
              </a:rPr>
              <a:t>klinické </a:t>
            </a:r>
            <a:r>
              <a:rPr lang="cs-CZ" altLang="cs-CZ" sz="1800" dirty="0">
                <a:latin typeface="Arial" charset="0"/>
              </a:rPr>
              <a:t>praxi standardně používané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</a:rPr>
              <a:t>	</a:t>
            </a:r>
            <a:r>
              <a:rPr lang="cs-CZ" altLang="cs-CZ" sz="1800" dirty="0" smtClean="0">
                <a:latin typeface="Arial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posouzení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SÚJB </a:t>
            </a:r>
            <a:r>
              <a:rPr lang="cs-CZ" altLang="cs-CZ" sz="1800" dirty="0" smtClean="0">
                <a:solidFill>
                  <a:srgbClr val="FF0000"/>
                </a:solidFill>
                <a:latin typeface="Arial" charset="0"/>
              </a:rPr>
              <a:t>není v současné době vyžadováno</a:t>
            </a:r>
            <a:r>
              <a:rPr lang="cs-CZ" altLang="cs-CZ" sz="1800" dirty="0">
                <a:latin typeface="Arial" charset="0"/>
              </a:rPr>
              <a:t>, metoda je „zavedená“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latin typeface="Arial" charset="0"/>
              </a:rPr>
              <a:t>	</a:t>
            </a:r>
            <a:r>
              <a:rPr lang="cs-CZ" altLang="cs-CZ" sz="1800" dirty="0">
                <a:latin typeface="Arial" charset="0"/>
              </a:rPr>
              <a:t>	viz § 72 zákona č. 373/2011 Sb. a § 6 vyhlášky č. 410/20212 Sb</a:t>
            </a:r>
            <a:r>
              <a:rPr lang="cs-CZ" altLang="cs-CZ" sz="1800" dirty="0" smtClean="0">
                <a:latin typeface="Arial" charset="0"/>
              </a:rPr>
              <a:t>. - podmínky </a:t>
            </a:r>
            <a:r>
              <a:rPr lang="cs-CZ" altLang="cs-CZ" sz="1800" dirty="0">
                <a:latin typeface="Arial" charset="0"/>
              </a:rPr>
              <a:t>posouzení pro MZ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31339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6523" y="1"/>
            <a:ext cx="12508523" cy="800099"/>
          </a:xfrm>
        </p:spPr>
        <p:txBody>
          <a:bodyPr/>
          <a:lstStyle/>
          <a:p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91045"/>
            <a:ext cx="12192000" cy="5766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600" dirty="0" smtClean="0"/>
              <a:t>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Tahoma" panose="020B0604030504040204" pitchFamily="34" charset="0"/>
              </a:rPr>
              <a:t>	</a:t>
            </a:r>
            <a:r>
              <a:rPr lang="cs-CZ" altLang="cs-CZ" sz="1800" dirty="0" smtClean="0">
                <a:solidFill>
                  <a:schemeClr val="hlink"/>
                </a:solidFill>
                <a:latin typeface="Tahoma" panose="020B0604030504040204" pitchFamily="34" charset="0"/>
              </a:rPr>
              <a:t>žádost na SÚJB adresuji</a:t>
            </a:r>
            <a:r>
              <a:rPr lang="cs-CZ" altLang="cs-CZ" sz="1800" dirty="0" smtClean="0">
                <a:latin typeface="Tahoma" panose="020B0604030504040204" pitchFamily="34" charset="0"/>
              </a:rPr>
              <a:t> </a:t>
            </a: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v případě otevřených radionuklidů (radiofarmak nebo zdravotnických prostředků obsahující radionuklid):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Mgr. </a:t>
            </a:r>
            <a:r>
              <a:rPr lang="cs-CZ" altLang="cs-CZ" sz="1800" dirty="0" smtClean="0">
                <a:latin typeface="Tahoma" panose="020B0604030504040204" pitchFamily="34" charset="0"/>
              </a:rPr>
              <a:t>A. Svobodová</a:t>
            </a:r>
            <a:r>
              <a:rPr lang="cs-CZ" altLang="cs-CZ" sz="1800" dirty="0">
                <a:latin typeface="Tahoma" panose="020B0604030504040204" pitchFamily="34" charset="0"/>
              </a:rPr>
              <a:t>, vedoucí Oddělení pro nukleární medicínu a radionuklidové zdroje,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     </a:t>
            </a:r>
            <a:r>
              <a:rPr lang="cs-CZ" altLang="cs-CZ" sz="1800" dirty="0" smtClean="0">
                <a:latin typeface="Tahoma" panose="020B0604030504040204" pitchFamily="34" charset="0"/>
              </a:rPr>
              <a:t>e-mail</a:t>
            </a:r>
            <a:r>
              <a:rPr lang="cs-CZ" altLang="cs-CZ" sz="1800" dirty="0">
                <a:latin typeface="Tahoma" panose="020B0604030504040204" pitchFamily="34" charset="0"/>
              </a:rPr>
              <a:t>: </a:t>
            </a:r>
            <a:r>
              <a:rPr lang="cs-CZ" altLang="cs-CZ" sz="1800" dirty="0">
                <a:latin typeface="Tahoma" panose="020B0604030504040204" pitchFamily="34" charset="0"/>
                <a:hlinkClick r:id="rId2"/>
              </a:rPr>
              <a:t>andrea.svobodova@sujb.gov.cz</a:t>
            </a:r>
            <a:r>
              <a:rPr lang="cs-CZ" altLang="cs-CZ" sz="1800" dirty="0">
                <a:latin typeface="Tahoma" panose="020B0604030504040204" pitchFamily="34" charset="0"/>
              </a:rPr>
              <a:t>, telefon 378 402 719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v ostatních případech: </a:t>
            </a:r>
            <a:endParaRPr lang="cs-CZ" altLang="cs-CZ" sz="1800" dirty="0" smtClean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</a:t>
            </a:r>
            <a:r>
              <a:rPr lang="cs-CZ" altLang="cs-CZ" sz="1800" dirty="0" smtClean="0">
                <a:latin typeface="Tahoma" panose="020B0604030504040204" pitchFamily="34" charset="0"/>
              </a:rPr>
              <a:t>Ing. P. Čiháková, PhD., e-mail: </a:t>
            </a:r>
            <a:r>
              <a:rPr lang="cs-CZ" altLang="cs-CZ" sz="1800" dirty="0" smtClean="0">
                <a:latin typeface="Tahoma" panose="020B0604030504040204" pitchFamily="34" charset="0"/>
                <a:hlinkClick r:id="rId3"/>
              </a:rPr>
              <a:t>pavlina.cihakova@sujb.gov.cz,</a:t>
            </a:r>
            <a:r>
              <a:rPr lang="cs-CZ" altLang="cs-CZ" sz="1800" dirty="0" smtClean="0">
                <a:latin typeface="Tahoma" panose="020B0604030504040204" pitchFamily="34" charset="0"/>
              </a:rPr>
              <a:t> </a:t>
            </a:r>
            <a:r>
              <a:rPr lang="cs-CZ" altLang="cs-CZ" sz="1800" smtClean="0">
                <a:latin typeface="Tahoma" panose="020B0604030504040204" pitchFamily="34" charset="0"/>
              </a:rPr>
              <a:t>telefon 221624744 </a:t>
            </a:r>
            <a:endParaRPr lang="cs-CZ" altLang="cs-CZ" sz="1800" dirty="0" smtClean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</a:t>
            </a:r>
            <a:r>
              <a:rPr lang="cs-CZ" altLang="cs-CZ" sz="1800" dirty="0" smtClean="0">
                <a:latin typeface="Tahoma" panose="020B0604030504040204" pitchFamily="34" charset="0"/>
              </a:rPr>
              <a:t>Mgr</a:t>
            </a:r>
            <a:r>
              <a:rPr lang="cs-CZ" altLang="cs-CZ" sz="1800" dirty="0" smtClean="0">
                <a:latin typeface="Tahoma" panose="020B0604030504040204" pitchFamily="34" charset="0"/>
              </a:rPr>
              <a:t>. P. Papírník, vedoucí Oddělení pro lékařské ozáření, e-mail: </a:t>
            </a:r>
            <a:r>
              <a:rPr lang="cs-CZ" altLang="cs-CZ" sz="1800" dirty="0" smtClean="0">
                <a:latin typeface="Tahoma" panose="020B0604030504040204" pitchFamily="34" charset="0"/>
                <a:hlinkClick r:id="rId4"/>
              </a:rPr>
              <a:t>petr.papírník@sujb.gov.cz</a:t>
            </a:r>
            <a:r>
              <a:rPr lang="cs-CZ" altLang="cs-CZ" sz="1800" dirty="0" smtClean="0">
                <a:latin typeface="Tahoma" panose="020B0604030504040204" pitchFamily="34" charset="0"/>
              </a:rPr>
              <a:t>, telefon 221624214</a:t>
            </a:r>
            <a:endParaRPr lang="cs-CZ" altLang="cs-CZ" sz="1800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 </a:t>
            </a:r>
            <a:r>
              <a:rPr lang="cs-CZ" altLang="cs-CZ" sz="1800" dirty="0" smtClean="0">
                <a:latin typeface="Tahoma" panose="020B0604030504040204" pitchFamily="34" charset="0"/>
              </a:rPr>
              <a:t>lhůta pro vydání stanoviska:</a:t>
            </a:r>
            <a:endParaRPr lang="cs-CZ" altLang="cs-CZ" sz="18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Tahoma" panose="020B0604030504040204" pitchFamily="34" charset="0"/>
              </a:rPr>
              <a:t>radiofarmaka: podle § 55 odst. 2 zákona o léčivech do 30 dnů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	ostatní: podle zákona č. 373/2011 Sb. do 60 dnů  </a:t>
            </a:r>
          </a:p>
          <a:p>
            <a:pPr marL="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865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8612</TotalTime>
  <Words>648</Words>
  <Application>Microsoft Office PowerPoint</Application>
  <PresentationFormat>Širokoúhlá obrazovka</PresentationFormat>
  <Paragraphs>97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Arial-BoldMT</vt:lpstr>
      <vt:lpstr>Tahoma</vt:lpstr>
      <vt:lpstr>Wingdings</vt:lpstr>
      <vt:lpstr>SÚJB_předloha2</vt:lpstr>
      <vt:lpstr>Vlastní návrh</vt:lpstr>
      <vt:lpstr> </vt:lpstr>
      <vt:lpstr> </vt:lpstr>
      <vt:lpstr> </vt:lpstr>
      <vt:lpstr> </vt:lpstr>
      <vt:lpstr> </vt:lpstr>
      <vt:lpstr> </vt:lpstr>
      <vt:lpstr> </vt:lpstr>
    </vt:vector>
  </TitlesOfParts>
  <Company>SÚJB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Podškubková Hana</cp:lastModifiedBy>
  <cp:revision>586</cp:revision>
  <cp:lastPrinted>2025-01-13T07:37:01Z</cp:lastPrinted>
  <dcterms:created xsi:type="dcterms:W3CDTF">2012-06-25T10:54:14Z</dcterms:created>
  <dcterms:modified xsi:type="dcterms:W3CDTF">2025-01-13T10:06:31Z</dcterms:modified>
</cp:coreProperties>
</file>