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59" r:id="rId2"/>
    <p:sldId id="285" r:id="rId3"/>
    <p:sldId id="260" r:id="rId4"/>
    <p:sldId id="284" r:id="rId5"/>
    <p:sldId id="286" r:id="rId6"/>
    <p:sldId id="287" r:id="rId7"/>
    <p:sldId id="289" r:id="rId8"/>
    <p:sldId id="290" r:id="rId9"/>
    <p:sldId id="291" r:id="rId10"/>
    <p:sldId id="307" r:id="rId11"/>
    <p:sldId id="308" r:id="rId12"/>
    <p:sldId id="292" r:id="rId13"/>
    <p:sldId id="293" r:id="rId14"/>
    <p:sldId id="309" r:id="rId15"/>
    <p:sldId id="294" r:id="rId16"/>
    <p:sldId id="295" r:id="rId17"/>
    <p:sldId id="296" r:id="rId18"/>
    <p:sldId id="297" r:id="rId19"/>
    <p:sldId id="288" r:id="rId20"/>
    <p:sldId id="298" r:id="rId21"/>
    <p:sldId id="300" r:id="rId22"/>
    <p:sldId id="303" r:id="rId23"/>
    <p:sldId id="305" r:id="rId24"/>
    <p:sldId id="306" r:id="rId25"/>
    <p:sldId id="302" r:id="rId26"/>
    <p:sldId id="271" r:id="rId2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CC9900"/>
    <a:srgbClr val="9933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2C5B97-566D-4107-8472-11C288243A59}" type="datetimeFigureOut">
              <a:rPr lang="cs-CZ" smtClean="0"/>
              <a:t>15.06.2025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cs-CZ" smtClean="0"/>
              <a:t>ONMORZ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B99545-98CE-455E-A299-2B300612E3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615158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96F99-0038-48CA-97CE-49BA5A6CBBDC}" type="datetimeFigureOut">
              <a:rPr lang="cs-CZ" smtClean="0"/>
              <a:t>15.06.2025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cs-CZ" smtClean="0"/>
              <a:t>ONMORZ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E4BF5A-26FD-4A58-B049-0DF2143BCD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855590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A75C2-97E9-4CA2-B4D1-CF5914246D6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6021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50AF4-C750-449A-BDAE-8DA1C64A110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99540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62484" y="958850"/>
            <a:ext cx="2760133" cy="543718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77852" y="958850"/>
            <a:ext cx="8081433" cy="543718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83448-411A-4A39-A9E6-504B5EC03DC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1358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E7E08-4A74-4F19-8EE3-0D3B3CD899A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1834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CC3FF-84E7-4E25-848A-FC4BE10E034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7318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77851" y="1847850"/>
            <a:ext cx="5420783" cy="4548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01833" y="1847850"/>
            <a:ext cx="5420784" cy="4548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5DBE8-EE54-4146-B2E3-AECDB8318AC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10808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3E387-BEF8-4EB1-AC9E-E8352E11F0F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62897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D9A15-DDC3-4411-9C43-C464D2C5AC8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9802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DCE4C-B5F3-4858-82BF-6DC31357502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1317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2634A-6AEE-4249-B6D2-EEEE1C1F079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26101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5C51E-238E-44E6-805C-A6301F359ED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31889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9" descr="šipka v kolečku_SUJB2_malá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00000">
            <a:off x="697508" y="892236"/>
            <a:ext cx="635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10"/>
          <p:cNvSpPr>
            <a:spLocks noChangeArrowheads="1"/>
          </p:cNvSpPr>
          <p:nvPr/>
        </p:nvSpPr>
        <p:spPr bwMode="auto">
          <a:xfrm>
            <a:off x="0" y="6524625"/>
            <a:ext cx="12192000" cy="333375"/>
          </a:xfrm>
          <a:prstGeom prst="rect">
            <a:avLst/>
          </a:prstGeom>
          <a:gradFill flip="none" rotWithShape="1">
            <a:gsLst>
              <a:gs pos="0">
                <a:srgbClr val="8AC6CD">
                  <a:shade val="30000"/>
                  <a:satMod val="115000"/>
                </a:srgbClr>
              </a:gs>
              <a:gs pos="50000">
                <a:srgbClr val="8AC6CD">
                  <a:shade val="67500"/>
                  <a:satMod val="115000"/>
                </a:srgbClr>
              </a:gs>
              <a:gs pos="100000">
                <a:srgbClr val="8AC6CD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490200" y="6564313"/>
            <a:ext cx="1262063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9CBB989-8CE6-4EEE-8D3D-BF1597367B9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1029" name="Rectangle 19"/>
          <p:cNvSpPr>
            <a:spLocks noChangeArrowheads="1"/>
          </p:cNvSpPr>
          <p:nvPr/>
        </p:nvSpPr>
        <p:spPr bwMode="auto">
          <a:xfrm>
            <a:off x="0" y="720000"/>
            <a:ext cx="12192000" cy="10795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1695450" y="1042988"/>
            <a:ext cx="1026001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2600" b="1">
                <a:solidFill>
                  <a:srgbClr val="38546E"/>
                </a:solidFill>
                <a:latin typeface="Arial" charset="0"/>
              </a:defRPr>
            </a:lvl1pPr>
            <a:lvl2pPr algn="ctr">
              <a:defRPr sz="2600" b="1">
                <a:solidFill>
                  <a:srgbClr val="38546E"/>
                </a:solidFill>
                <a:latin typeface="Arial" charset="0"/>
              </a:defRPr>
            </a:lvl2pPr>
            <a:lvl3pPr algn="ctr">
              <a:defRPr sz="2600" b="1">
                <a:solidFill>
                  <a:srgbClr val="38546E"/>
                </a:solidFill>
                <a:latin typeface="Arial" charset="0"/>
              </a:defRPr>
            </a:lvl3pPr>
            <a:lvl4pPr algn="ctr">
              <a:defRPr sz="2600" b="1">
                <a:solidFill>
                  <a:srgbClr val="38546E"/>
                </a:solidFill>
                <a:latin typeface="Arial" charset="0"/>
              </a:defRPr>
            </a:lvl4pPr>
            <a:lvl5pPr algn="ctr">
              <a:defRPr sz="2600" b="1">
                <a:solidFill>
                  <a:srgbClr val="38546E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8546E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8546E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8546E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8546E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 smtClean="0"/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1931988" y="1258888"/>
            <a:ext cx="102600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2600" b="1">
                <a:solidFill>
                  <a:srgbClr val="38546E"/>
                </a:solidFill>
                <a:latin typeface="Arial" charset="0"/>
              </a:defRPr>
            </a:lvl1pPr>
            <a:lvl2pPr algn="ctr">
              <a:defRPr sz="2600" b="1">
                <a:solidFill>
                  <a:srgbClr val="38546E"/>
                </a:solidFill>
                <a:latin typeface="Arial" charset="0"/>
              </a:defRPr>
            </a:lvl2pPr>
            <a:lvl3pPr algn="ctr">
              <a:defRPr sz="2600" b="1">
                <a:solidFill>
                  <a:srgbClr val="38546E"/>
                </a:solidFill>
                <a:latin typeface="Arial" charset="0"/>
              </a:defRPr>
            </a:lvl3pPr>
            <a:lvl4pPr algn="ctr">
              <a:defRPr sz="2600" b="1">
                <a:solidFill>
                  <a:srgbClr val="38546E"/>
                </a:solidFill>
                <a:latin typeface="Arial" charset="0"/>
              </a:defRPr>
            </a:lvl4pPr>
            <a:lvl5pPr algn="ctr">
              <a:defRPr sz="2600" b="1">
                <a:solidFill>
                  <a:srgbClr val="38546E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8546E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8546E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8546E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8546E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 smtClean="0"/>
          </a:p>
        </p:txBody>
      </p:sp>
      <p:sp>
        <p:nvSpPr>
          <p:cNvPr id="1032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1500188" y="958850"/>
            <a:ext cx="10082212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 smtClean="0"/>
              <a:t>Klepnutím lze upravit styl předlohy nadpisů.</a:t>
            </a:r>
          </a:p>
        </p:txBody>
      </p:sp>
      <p:sp>
        <p:nvSpPr>
          <p:cNvPr id="1033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7850" y="1847850"/>
            <a:ext cx="11044238" cy="454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 smtClean="0"/>
              <a:t>Klepnutím lze upravit styly předlohy textu.</a:t>
            </a:r>
          </a:p>
          <a:p>
            <a:pPr lvl="1"/>
            <a:r>
              <a:rPr lang="cs-CZ" altLang="cs-CZ" dirty="0" smtClean="0"/>
              <a:t>Druhá úroveň</a:t>
            </a:r>
          </a:p>
          <a:p>
            <a:pPr lvl="2"/>
            <a:r>
              <a:rPr lang="cs-CZ" altLang="cs-CZ" dirty="0" smtClean="0"/>
              <a:t>Třetí úroveň</a:t>
            </a:r>
          </a:p>
          <a:p>
            <a:pPr lvl="3"/>
            <a:r>
              <a:rPr lang="cs-CZ" altLang="cs-CZ" dirty="0" smtClean="0"/>
              <a:t>Čtvrtá úroveň</a:t>
            </a:r>
          </a:p>
          <a:p>
            <a:pPr lvl="4"/>
            <a:r>
              <a:rPr lang="cs-CZ" altLang="cs-CZ" dirty="0" smtClean="0"/>
              <a:t>Pátá úroveň</a:t>
            </a:r>
          </a:p>
        </p:txBody>
      </p:sp>
      <p:sp>
        <p:nvSpPr>
          <p:cNvPr id="2" name="Obdélník 1"/>
          <p:cNvSpPr/>
          <p:nvPr userDrawn="1"/>
        </p:nvSpPr>
        <p:spPr>
          <a:xfrm>
            <a:off x="0" y="0"/>
            <a:ext cx="12192000" cy="720000"/>
          </a:xfrm>
          <a:prstGeom prst="rect">
            <a:avLst/>
          </a:prstGeom>
          <a:gradFill flip="none" rotWithShape="1">
            <a:gsLst>
              <a:gs pos="0">
                <a:srgbClr val="009482">
                  <a:shade val="30000"/>
                  <a:satMod val="115000"/>
                </a:srgbClr>
              </a:gs>
              <a:gs pos="50000">
                <a:srgbClr val="009482">
                  <a:shade val="67500"/>
                  <a:satMod val="115000"/>
                </a:srgbClr>
              </a:gs>
              <a:gs pos="100000">
                <a:srgbClr val="009482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60000" cy="70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477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38546E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38546E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38546E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38546E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38546E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38546E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38546E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38546E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38546E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sujb.gov.cz/aplikace/ireg2/irp/am/#/login?tab=nia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858253" y="1216026"/>
            <a:ext cx="10363200" cy="1470025"/>
          </a:xfrm>
        </p:spPr>
        <p:txBody>
          <a:bodyPr/>
          <a:lstStyle/>
          <a:p>
            <a:r>
              <a:rPr lang="cs-CZ" sz="5400" kern="1200" dirty="0" smtClean="0">
                <a:solidFill>
                  <a:prstClr val="black"/>
                </a:solidFill>
                <a:latin typeface="Calibri Light" panose="020F0302020204030204"/>
              </a:rPr>
              <a:t>Den s držiteli povolení</a:t>
            </a:r>
            <a:endParaRPr lang="cs-CZ" dirty="0"/>
          </a:p>
        </p:txBody>
      </p:sp>
      <p:sp>
        <p:nvSpPr>
          <p:cNvPr id="4" name="Podnadpis 5"/>
          <p:cNvSpPr txBox="1">
            <a:spLocks/>
          </p:cNvSpPr>
          <p:nvPr/>
        </p:nvSpPr>
        <p:spPr bwMode="auto">
          <a:xfrm>
            <a:off x="176463" y="5944603"/>
            <a:ext cx="3304673" cy="441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cs-CZ" sz="2400" kern="1200" dirty="0" smtClean="0">
                <a:solidFill>
                  <a:prstClr val="black"/>
                </a:solidFill>
                <a:latin typeface="Calibri" panose="020F0502020204030204"/>
              </a:rPr>
              <a:t>Andrea Svobodová</a:t>
            </a:r>
          </a:p>
          <a:p>
            <a:pPr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endParaRPr lang="cs-CZ" sz="2400" kern="1200" dirty="0" smtClean="0">
              <a:solidFill>
                <a:prstClr val="black"/>
              </a:solidFill>
              <a:latin typeface="Calibri" panose="020F0502020204030204"/>
            </a:endParaRPr>
          </a:p>
          <a:p>
            <a:endParaRPr lang="cs-CZ" kern="0" dirty="0"/>
          </a:p>
        </p:txBody>
      </p:sp>
      <p:sp>
        <p:nvSpPr>
          <p:cNvPr id="7" name="Podnadpis 5"/>
          <p:cNvSpPr txBox="1">
            <a:spLocks/>
          </p:cNvSpPr>
          <p:nvPr/>
        </p:nvSpPr>
        <p:spPr bwMode="auto">
          <a:xfrm>
            <a:off x="8542420" y="5944603"/>
            <a:ext cx="3304673" cy="441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cs-CZ" sz="2400" kern="1200" dirty="0" smtClean="0">
                <a:solidFill>
                  <a:prstClr val="black"/>
                </a:solidFill>
                <a:latin typeface="Calibri" panose="020F0502020204030204"/>
              </a:rPr>
              <a:t>Praha, 16.6.2025</a:t>
            </a:r>
          </a:p>
          <a:p>
            <a:pPr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endParaRPr lang="cs-CZ" sz="2400" kern="1200" dirty="0" smtClean="0">
              <a:solidFill>
                <a:prstClr val="black"/>
              </a:solidFill>
              <a:latin typeface="Calibri" panose="020F0502020204030204"/>
            </a:endParaRPr>
          </a:p>
          <a:p>
            <a:endParaRPr lang="cs-CZ" kern="0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2A75C2-97E9-4CA2-B4D1-CF5914246D6B}" type="slidenum">
              <a:rPr lang="cs-CZ" altLang="cs-CZ" smtClean="0"/>
              <a:pPr>
                <a:defRPr/>
              </a:pPr>
              <a:t>1</a:t>
            </a:fld>
            <a:endParaRPr lang="cs-CZ" alt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3639" y="3600450"/>
            <a:ext cx="2342147" cy="175661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9223" y="3607217"/>
            <a:ext cx="2619375" cy="1743075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7906" y="3594171"/>
            <a:ext cx="1732151" cy="173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44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510117" y="643732"/>
            <a:ext cx="10972800" cy="1143000"/>
          </a:xfrm>
        </p:spPr>
        <p:txBody>
          <a:bodyPr/>
          <a:lstStyle/>
          <a:p>
            <a:r>
              <a:rPr lang="cs-CZ" dirty="0" smtClean="0"/>
              <a:t>§154- </a:t>
            </a:r>
            <a:r>
              <a:rPr lang="cs-CZ" dirty="0"/>
              <a:t>Analýza a hodnocení radiační mimořádné události</a:t>
            </a:r>
            <a:br>
              <a:rPr lang="cs-CZ" dirty="0"/>
            </a:br>
            <a:endParaRPr lang="cs-CZ" dirty="0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Zákon č.263/2016 Sb.</a:t>
            </a:r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4577542" cy="3951288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1</a:t>
            </a:r>
            <a:r>
              <a:rPr lang="cs-CZ" dirty="0"/>
              <a:t>) Žadatel o povolení podle § 9 odst. 1 písm. b) a g), § 9 odst. 2 písm. a), b), d) a f), § 9 odst. 3 písm. a) a b) a § 9 odst. 4 </a:t>
            </a:r>
            <a:r>
              <a:rPr lang="cs-CZ" dirty="0" smtClean="0"/>
              <a:t>je povinen</a:t>
            </a:r>
            <a:endParaRPr lang="cs-CZ" dirty="0"/>
          </a:p>
          <a:p>
            <a:r>
              <a:rPr lang="cs-CZ" dirty="0"/>
              <a:t>a) zpracovat analýzu a hodnocení radiační mimořádné události,</a:t>
            </a:r>
          </a:p>
        </p:txBody>
      </p:sp>
      <p:sp>
        <p:nvSpPr>
          <p:cNvPr id="11" name="Zástupný symbol pro text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Nový zákon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2" name="Zástupný symbol pro obsah 1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000" dirty="0" smtClean="0"/>
              <a:t>1)Žadatel </a:t>
            </a:r>
            <a:r>
              <a:rPr lang="cs-CZ" sz="2000" dirty="0"/>
              <a:t>o povolení podle </a:t>
            </a:r>
            <a:r>
              <a:rPr lang="cs-CZ" sz="2000" b="1" dirty="0" smtClean="0"/>
              <a:t>§ </a:t>
            </a:r>
            <a:r>
              <a:rPr lang="cs-CZ" sz="2000" b="1" dirty="0"/>
              <a:t>9 odst. 1 písm. b) a e), § 9 odst. 2 písm. a), b), d) a f), </a:t>
            </a:r>
            <a:r>
              <a:rPr lang="cs-CZ" sz="2000" b="1" dirty="0">
                <a:solidFill>
                  <a:srgbClr val="FF0000"/>
                </a:solidFill>
              </a:rPr>
              <a:t>kromě žadatele o povolení k nakládání s rentgenovým zařízením používaným pro lékařské </a:t>
            </a:r>
            <a:r>
              <a:rPr lang="cs-CZ" sz="2000" b="1" dirty="0"/>
              <a:t>nebo nelékařské ozáření nebo pro veterinární účely, a to v radiodiagnostice, intervenční radiologii, </a:t>
            </a:r>
            <a:r>
              <a:rPr lang="cs-CZ" sz="2000" b="1" dirty="0">
                <a:solidFill>
                  <a:srgbClr val="FF0000"/>
                </a:solidFill>
              </a:rPr>
              <a:t>nukleární medicíně </a:t>
            </a:r>
            <a:r>
              <a:rPr lang="cs-CZ" sz="2000" b="1" dirty="0"/>
              <a:t>nebo pro zobrazovací účely v radioterapii</a:t>
            </a:r>
            <a:r>
              <a:rPr lang="cs-CZ" sz="2000" dirty="0"/>
              <a:t>, § 9 odst. 3 písm. a) a b) a § 9 odst. 4 je </a:t>
            </a:r>
            <a:r>
              <a:rPr lang="cs-CZ" sz="2000" dirty="0" smtClean="0"/>
              <a:t>povinen…..</a:t>
            </a:r>
            <a:endParaRPr lang="cs-CZ" sz="2000" dirty="0"/>
          </a:p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63E387-BEF8-4EB1-AC9E-E8352E11F0F6}" type="slidenum">
              <a:rPr lang="cs-CZ" altLang="cs-CZ" smtClean="0"/>
              <a:pPr>
                <a:defRPr/>
              </a:pPr>
              <a:t>10</a:t>
            </a:fld>
            <a:endParaRPr lang="cs-CZ" altLang="cs-CZ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2160" y="3012502"/>
            <a:ext cx="896190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16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8543" y="593725"/>
            <a:ext cx="10972800" cy="1143000"/>
          </a:xfrm>
        </p:spPr>
        <p:txBody>
          <a:bodyPr/>
          <a:lstStyle/>
          <a:p>
            <a:r>
              <a:rPr lang="cs-CZ" dirty="0"/>
              <a:t>§ 155</a:t>
            </a:r>
            <a:br>
              <a:rPr lang="cs-CZ" dirty="0"/>
            </a:br>
            <a:r>
              <a:rPr lang="cs-CZ" dirty="0"/>
              <a:t>Připravenost k odezvě na radiační mimořádnou událost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Zákon 263/2016 Sb.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4336473" cy="3951288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2</a:t>
            </a:r>
            <a:r>
              <a:rPr lang="cs-CZ" dirty="0"/>
              <a:t>) Vnitřní havarijní plán se zpracovává pro areál jaderného zařízení nebo pracoviště se zdroji ionizujícího záření. </a:t>
            </a:r>
            <a:r>
              <a:rPr lang="cs-CZ" dirty="0" smtClean="0"/>
              <a:t>Vnější havarijní </a:t>
            </a:r>
            <a:r>
              <a:rPr lang="cs-CZ" dirty="0"/>
              <a:t>plán se zpracovává pro zónu havarijního plánování.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Nový zákon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000" dirty="0" smtClean="0"/>
              <a:t>2) Vnitřní </a:t>
            </a:r>
            <a:r>
              <a:rPr lang="cs-CZ" sz="2000" dirty="0"/>
              <a:t>havarijní plán se zpracovává pro areál jaderného zařízení nebo pracoviště se zdroji ionizujícího záření </a:t>
            </a:r>
            <a:r>
              <a:rPr lang="cs-CZ" sz="2000" b="1" dirty="0">
                <a:solidFill>
                  <a:srgbClr val="FF0000"/>
                </a:solidFill>
              </a:rPr>
              <a:t>kromě pracoviště s rentgenovým zařízením používaným pro lékařské </a:t>
            </a:r>
            <a:r>
              <a:rPr lang="cs-CZ" sz="2000" b="1" dirty="0"/>
              <a:t>nebo nelékařské ozáření nebo pro veterinární účely, a to v radiodiagnostice, intervenční radiologii, </a:t>
            </a:r>
            <a:r>
              <a:rPr lang="cs-CZ" sz="2000" b="1" dirty="0">
                <a:solidFill>
                  <a:srgbClr val="FF0000"/>
                </a:solidFill>
              </a:rPr>
              <a:t>nukleární medicíně </a:t>
            </a:r>
            <a:r>
              <a:rPr lang="cs-CZ" sz="2000" b="1" dirty="0"/>
              <a:t>nebo pro zobrazovací účely v radioterapii</a:t>
            </a:r>
            <a:r>
              <a:rPr lang="cs-CZ" sz="2000" dirty="0"/>
              <a:t>. Vnější havarijní plán se zpracovává pro zónu havarijního plánování.</a:t>
            </a:r>
          </a:p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63E387-BEF8-4EB1-AC9E-E8352E11F0F6}" type="slidenum">
              <a:rPr lang="cs-CZ" altLang="cs-CZ" smtClean="0"/>
              <a:pPr>
                <a:defRPr/>
              </a:pPr>
              <a:t>11</a:t>
            </a:fld>
            <a:endParaRPr lang="cs-CZ" alt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2160" y="3012502"/>
            <a:ext cx="896190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49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643732"/>
            <a:ext cx="10972800" cy="1143000"/>
          </a:xfrm>
        </p:spPr>
        <p:txBody>
          <a:bodyPr/>
          <a:lstStyle/>
          <a:p>
            <a:r>
              <a:rPr lang="cs-CZ" dirty="0" smtClean="0"/>
              <a:t>§26  – Přejímací zkouška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Vyhláška č. 422/2016 </a:t>
            </a:r>
            <a:r>
              <a:rPr lang="cs-CZ" dirty="0" smtClean="0"/>
              <a:t>Sb.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4746171" cy="3951288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Odst</a:t>
            </a:r>
            <a:r>
              <a:rPr lang="cs-CZ" dirty="0"/>
              <a:t>. 2 písm. b) – v případě ORZ ověření údajů uvedených v průvodním listu ORZ vydaného výrobcem </a:t>
            </a:r>
            <a:r>
              <a:rPr lang="cs-CZ" dirty="0" smtClean="0"/>
              <a:t>podle </a:t>
            </a:r>
            <a:r>
              <a:rPr lang="cs-CZ" dirty="0"/>
              <a:t>§ 25 odst. 1 písm. a) a b)</a:t>
            </a: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3"/>
          </p:nvPr>
        </p:nvSpPr>
        <p:spPr>
          <a:xfrm>
            <a:off x="6390219" y="1535113"/>
            <a:ext cx="5192182" cy="639762"/>
          </a:xfrm>
        </p:spPr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Nová vyhláška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390219" y="2174875"/>
            <a:ext cx="5192182" cy="3951288"/>
          </a:xfrm>
        </p:spPr>
        <p:txBody>
          <a:bodyPr/>
          <a:lstStyle/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</a:rPr>
              <a:t>0</a:t>
            </a:r>
          </a:p>
          <a:p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4900" y="2030897"/>
            <a:ext cx="896190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79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609601" y="593725"/>
            <a:ext cx="10972800" cy="1143000"/>
          </a:xfrm>
        </p:spPr>
        <p:txBody>
          <a:bodyPr/>
          <a:lstStyle/>
          <a:p>
            <a:r>
              <a:rPr lang="cs-CZ" dirty="0" smtClean="0"/>
              <a:t>§32 - ZPS</a:t>
            </a:r>
            <a:endParaRPr lang="cs-CZ" dirty="0"/>
          </a:p>
        </p:txBody>
      </p:sp>
      <p:sp>
        <p:nvSpPr>
          <p:cNvPr id="11" name="Zástupný symbol pro text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Nová vyhláška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2" name="Zástupný symbol pro obsah 11"/>
          <p:cNvSpPr>
            <a:spLocks noGrp="1"/>
          </p:cNvSpPr>
          <p:nvPr>
            <p:ph sz="quarter" idx="4"/>
          </p:nvPr>
        </p:nvSpPr>
        <p:spPr>
          <a:xfrm>
            <a:off x="6193368" y="2174874"/>
            <a:ext cx="5389033" cy="4101747"/>
          </a:xfrm>
        </p:spPr>
        <p:txBody>
          <a:bodyPr/>
          <a:lstStyle/>
          <a:p>
            <a:pPr marL="0" indent="0">
              <a:buNone/>
            </a:pPr>
            <a:r>
              <a:rPr lang="cs-CZ" sz="1600" dirty="0"/>
              <a:t>Zkoušky provozní stálosti zdroje ionizujícího záření používaného při lékařském ozáření musí provádět</a:t>
            </a:r>
          </a:p>
          <a:p>
            <a:pPr marL="0" indent="0">
              <a:buNone/>
            </a:pPr>
            <a:r>
              <a:rPr lang="cs-CZ" sz="1600" dirty="0"/>
              <a:t>a)   u zkoušky, pro kterou je stanovena četnost vyšší než měsíční,</a:t>
            </a:r>
          </a:p>
          <a:p>
            <a:pPr marL="0" indent="0">
              <a:buNone/>
            </a:pPr>
            <a:r>
              <a:rPr lang="cs-CZ" sz="1600" dirty="0"/>
              <a:t>1.   lékař, který běžně v klinické praxi popisuje na monitoru rentgenové snímky, pokud se jedná o zkoušku provozní stálosti spočívající v kontrole příslušného diagnostického monitoru v radiodiagnostice, nebo</a:t>
            </a:r>
          </a:p>
          <a:p>
            <a:pPr marL="0" indent="0">
              <a:buNone/>
            </a:pPr>
            <a:r>
              <a:rPr lang="cs-CZ" sz="1600" dirty="0"/>
              <a:t>2.  </a:t>
            </a:r>
            <a:r>
              <a:rPr lang="cs-CZ" sz="1600" dirty="0">
                <a:solidFill>
                  <a:srgbClr val="FF0000"/>
                </a:solidFill>
              </a:rPr>
              <a:t> zdravotnický pracovník</a:t>
            </a:r>
            <a:r>
              <a:rPr lang="cs-CZ" sz="1600" dirty="0"/>
              <a:t>, který v klinické praxi zdroj ionizujícího záření používá, pokud se jedná o zkoušku provozní stálosti výpočetního tomografu, </a:t>
            </a:r>
            <a:r>
              <a:rPr lang="cs-CZ" sz="1600" dirty="0">
                <a:solidFill>
                  <a:srgbClr val="FF0000"/>
                </a:solidFill>
              </a:rPr>
              <a:t>včetně výpočetního tomografu používaného v nukleární medicíně</a:t>
            </a:r>
            <a:r>
              <a:rPr lang="cs-CZ" sz="1600" dirty="0"/>
              <a:t> a radioterapii</a:t>
            </a:r>
            <a:r>
              <a:rPr lang="cs-CZ" sz="1600" dirty="0" smtClean="0"/>
              <a:t>,</a:t>
            </a:r>
            <a:endParaRPr lang="cs-CZ" sz="1600" dirty="0"/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63E387-BEF8-4EB1-AC9E-E8352E11F0F6}" type="slidenum">
              <a:rPr lang="cs-CZ" altLang="cs-CZ" smtClean="0"/>
              <a:pPr>
                <a:defRPr/>
              </a:pPr>
              <a:t>13</a:t>
            </a:fld>
            <a:endParaRPr lang="cs-CZ" altLang="cs-CZ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Vyhláška č. 422/2016 Sb.</a:t>
            </a:r>
            <a:endParaRPr lang="cs-CZ" dirty="0"/>
          </a:p>
        </p:txBody>
      </p:sp>
      <p:sp>
        <p:nvSpPr>
          <p:cNvPr id="15" name="Obdélník 14"/>
          <p:cNvSpPr/>
          <p:nvPr/>
        </p:nvSpPr>
        <p:spPr>
          <a:xfrm>
            <a:off x="609600" y="2174875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600" dirty="0">
                <a:latin typeface="+mj-lt"/>
              </a:rPr>
              <a:t>Zkoušky provozní stálosti zdroje ionizujícího</a:t>
            </a:r>
          </a:p>
          <a:p>
            <a:r>
              <a:rPr lang="cs-CZ" sz="1600" dirty="0">
                <a:latin typeface="+mj-lt"/>
              </a:rPr>
              <a:t>záření používaného při lékařském ozáření musí</a:t>
            </a:r>
          </a:p>
          <a:p>
            <a:r>
              <a:rPr lang="cs-CZ" sz="1600" dirty="0">
                <a:latin typeface="+mj-lt"/>
              </a:rPr>
              <a:t>provádět</a:t>
            </a:r>
          </a:p>
          <a:p>
            <a:r>
              <a:rPr lang="pl-PL" sz="1600" dirty="0">
                <a:latin typeface="+mj-lt"/>
              </a:rPr>
              <a:t>a) u zkoušky, pro kterou je stanovena četnost</a:t>
            </a:r>
          </a:p>
          <a:p>
            <a:r>
              <a:rPr lang="cs-CZ" sz="1600" dirty="0">
                <a:latin typeface="+mj-lt"/>
              </a:rPr>
              <a:t>vyšší než měsíční,</a:t>
            </a:r>
          </a:p>
          <a:p>
            <a:r>
              <a:rPr lang="cs-CZ" sz="1600" dirty="0">
                <a:latin typeface="+mj-lt"/>
              </a:rPr>
              <a:t>1. lékař, který běžně v klinické praxi popisuje</a:t>
            </a:r>
          </a:p>
          <a:p>
            <a:r>
              <a:rPr lang="cs-CZ" sz="1600" dirty="0">
                <a:latin typeface="+mj-lt"/>
              </a:rPr>
              <a:t>na monitoru rentgenové snímky, pokud se</a:t>
            </a:r>
          </a:p>
          <a:p>
            <a:r>
              <a:rPr lang="cs-CZ" sz="1600" dirty="0">
                <a:latin typeface="+mj-lt"/>
              </a:rPr>
              <a:t>jedná o zkoušku provozní stálosti spočívající</a:t>
            </a:r>
          </a:p>
          <a:p>
            <a:r>
              <a:rPr lang="cs-CZ" sz="1600" dirty="0">
                <a:latin typeface="+mj-lt"/>
              </a:rPr>
              <a:t>v kontrole příslušného diagnostického monitoru</a:t>
            </a:r>
          </a:p>
          <a:p>
            <a:r>
              <a:rPr lang="cs-CZ" sz="1600" dirty="0">
                <a:latin typeface="+mj-lt"/>
              </a:rPr>
              <a:t>v radiodiagnostice, nebo</a:t>
            </a:r>
          </a:p>
          <a:p>
            <a:r>
              <a:rPr lang="cs-CZ" sz="1600" dirty="0">
                <a:latin typeface="+mj-lt"/>
              </a:rPr>
              <a:t>2. radiologický asistent, který v klinické praxi</a:t>
            </a:r>
          </a:p>
          <a:p>
            <a:r>
              <a:rPr lang="cs-CZ" sz="1600" dirty="0">
                <a:latin typeface="+mj-lt"/>
              </a:rPr>
              <a:t>zdroj ionizujícího záření používá, pokud se</a:t>
            </a:r>
          </a:p>
          <a:p>
            <a:r>
              <a:rPr lang="cs-CZ" sz="1600" dirty="0">
                <a:latin typeface="+mj-lt"/>
              </a:rPr>
              <a:t>jedná o zkoušku provozní stálosti zdroje</a:t>
            </a:r>
          </a:p>
          <a:p>
            <a:r>
              <a:rPr lang="cs-CZ" sz="1600" dirty="0">
                <a:latin typeface="+mj-lt"/>
              </a:rPr>
              <a:t>ionizujícího záření používaného ve výpočetní</a:t>
            </a:r>
          </a:p>
          <a:p>
            <a:r>
              <a:rPr lang="cs-CZ" sz="1600" dirty="0">
                <a:latin typeface="+mj-lt"/>
              </a:rPr>
              <a:t>tomografii,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178" y="4067701"/>
            <a:ext cx="896190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82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8543" y="744538"/>
            <a:ext cx="10972800" cy="1143000"/>
          </a:xfrm>
        </p:spPr>
        <p:txBody>
          <a:bodyPr/>
          <a:lstStyle/>
          <a:p>
            <a:r>
              <a:rPr lang="cs-CZ" dirty="0"/>
              <a:t>§ 49</a:t>
            </a:r>
            <a:br>
              <a:rPr lang="cs-CZ" dirty="0"/>
            </a:br>
            <a:r>
              <a:rPr lang="cs-CZ" dirty="0"/>
              <a:t>Sledované pásmo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Vyhláška č. 422/2016 Sb.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4278284" cy="3951288"/>
          </a:xfrm>
        </p:spPr>
        <p:txBody>
          <a:bodyPr/>
          <a:lstStyle/>
          <a:p>
            <a:r>
              <a:rPr lang="cs-CZ" dirty="0" smtClean="0"/>
              <a:t>0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270270" y="1535113"/>
            <a:ext cx="5389033" cy="639762"/>
          </a:xfrm>
        </p:spPr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Nová vyhláška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270270" y="2174875"/>
            <a:ext cx="6312132" cy="3951288"/>
          </a:xfrm>
        </p:spPr>
        <p:txBody>
          <a:bodyPr/>
          <a:lstStyle/>
          <a:p>
            <a:r>
              <a:rPr lang="cs-CZ" sz="1400" dirty="0"/>
              <a:t>e) pokud </a:t>
            </a:r>
            <a:r>
              <a:rPr lang="cs-CZ" sz="1400" dirty="0">
                <a:solidFill>
                  <a:srgbClr val="FF0000"/>
                </a:solidFill>
              </a:rPr>
              <a:t>ve sledovaném pásmu nelze vyloučit povrchovou kontaminaci </a:t>
            </a:r>
            <a:r>
              <a:rPr lang="cs-CZ" sz="1400" dirty="0"/>
              <a:t>vstupující fyzické osoby, lze vstoupit do sledovaného pásma až po převléknutí do oděvu určeného vnitřním předpisem provozovatele; </a:t>
            </a:r>
            <a:r>
              <a:rPr lang="cs-CZ" sz="1400" dirty="0">
                <a:solidFill>
                  <a:srgbClr val="FF0000"/>
                </a:solidFill>
              </a:rPr>
              <a:t>při opuštění musí být provedena kontrola povrchové kontaminace</a:t>
            </a:r>
            <a:r>
              <a:rPr lang="cs-CZ" sz="1400" dirty="0"/>
              <a:t> fyzické osoby a v případě zjištění povrchové kontaminace osobní očista a dekontaminace; nelze-li povrchovou kontaminaci odstranit, může fyzická osoba opustit sledované pásmo za podmínek uvedených ve vnitřním předpisu provozovatele sledovaného pásma, </a:t>
            </a:r>
          </a:p>
          <a:p>
            <a:r>
              <a:rPr lang="cs-CZ" sz="1400" dirty="0"/>
              <a:t>f) pokud </a:t>
            </a:r>
            <a:r>
              <a:rPr lang="cs-CZ" sz="1400" dirty="0">
                <a:solidFill>
                  <a:srgbClr val="FF0000"/>
                </a:solidFill>
              </a:rPr>
              <a:t>nelze vyloučit povrchovou kontaminaci předmětů </a:t>
            </a:r>
            <a:r>
              <a:rPr lang="cs-CZ" sz="1400" dirty="0"/>
              <a:t>vynášených ze sledovaného pásma, musí být provedena kontrola jejich povrchové kontaminace a v případě zjištění povrchové kontaminace jejich dekontaminace, a</a:t>
            </a:r>
          </a:p>
          <a:p>
            <a:r>
              <a:rPr lang="cs-CZ" sz="1400" dirty="0"/>
              <a:t>g) ve sledovaném pásmu pracoviště s otevřeným radionuklidovým zdrojem je zakázáno kouřit; </a:t>
            </a:r>
            <a:r>
              <a:rPr lang="cs-CZ" sz="1400" dirty="0">
                <a:solidFill>
                  <a:srgbClr val="FF0000"/>
                </a:solidFill>
              </a:rPr>
              <a:t>jíst a pít </a:t>
            </a:r>
            <a:r>
              <a:rPr lang="cs-CZ" sz="1400" dirty="0"/>
              <a:t>lze v případě, že vzhledem k rozsahu sledovaného pásma a </a:t>
            </a:r>
            <a:r>
              <a:rPr lang="cs-CZ" sz="1400" dirty="0">
                <a:solidFill>
                  <a:srgbClr val="FF0000"/>
                </a:solidFill>
              </a:rPr>
              <a:t>druhu vykonávané činnosti jej nelze krátkodobě opustit</a:t>
            </a:r>
            <a:r>
              <a:rPr lang="cs-CZ" sz="1400" dirty="0"/>
              <a:t>; v takovém případě musí provozovatel sledovaného pásma </a:t>
            </a:r>
            <a:r>
              <a:rPr lang="cs-CZ" sz="1400" dirty="0">
                <a:solidFill>
                  <a:srgbClr val="FF0000"/>
                </a:solidFill>
              </a:rPr>
              <a:t>vymezit</a:t>
            </a:r>
            <a:r>
              <a:rPr lang="cs-CZ" sz="1400" dirty="0"/>
              <a:t> </a:t>
            </a:r>
            <a:r>
              <a:rPr lang="cs-CZ" sz="1400" dirty="0">
                <a:solidFill>
                  <a:srgbClr val="FF0000"/>
                </a:solidFill>
              </a:rPr>
              <a:t>pro konzumaci zvláštní prostor s možností kontroly povrchové kontaminace fyzických osob a stanovit opatření vylučující kontaminaci potravin.</a:t>
            </a:r>
          </a:p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63E387-BEF8-4EB1-AC9E-E8352E11F0F6}" type="slidenum">
              <a:rPr lang="cs-CZ" altLang="cs-CZ" smtClean="0"/>
              <a:pPr>
                <a:defRPr/>
              </a:pPr>
              <a:t>14</a:t>
            </a:fld>
            <a:endParaRPr lang="cs-CZ" alt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7088" y="2093540"/>
            <a:ext cx="581598" cy="486643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7256" y="3853514"/>
            <a:ext cx="581598" cy="48664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8943" y="4740872"/>
            <a:ext cx="581598" cy="48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594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1096963"/>
            <a:ext cx="10972800" cy="571500"/>
          </a:xfrm>
        </p:spPr>
        <p:txBody>
          <a:bodyPr/>
          <a:lstStyle/>
          <a:p>
            <a:r>
              <a:rPr lang="cs-CZ" dirty="0" smtClean="0"/>
              <a:t>§79- </a:t>
            </a:r>
            <a:r>
              <a:rPr lang="cs-CZ" dirty="0"/>
              <a:t>Obsah oznámení o podání žádosti </a:t>
            </a:r>
            <a:br>
              <a:rPr lang="cs-CZ" dirty="0"/>
            </a:br>
            <a:r>
              <a:rPr lang="cs-CZ" dirty="0"/>
              <a:t>o povolení klinického hodnocení radiofarmak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Vyhláška č. 422/2016 Sb.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4648200" cy="3951288"/>
          </a:xfrm>
        </p:spPr>
        <p:txBody>
          <a:bodyPr/>
          <a:lstStyle/>
          <a:p>
            <a:r>
              <a:rPr lang="cs-CZ" dirty="0" smtClean="0"/>
              <a:t>NDRÚ stanoví příloha č. 22 vyhlášky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Nová vyhláška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1800" dirty="0">
                <a:solidFill>
                  <a:srgbClr val="FF0000"/>
                </a:solidFill>
              </a:rPr>
              <a:t>Oznámení o podání žádosti o povolení klinického hodnocení radiofarmak obsahuje skutečnosti týkající se tohoto hodnocení, které jsou důležité z hlediska radiační ochrany, zejména:</a:t>
            </a:r>
          </a:p>
          <a:p>
            <a:pPr lvl="0"/>
            <a:r>
              <a:rPr lang="cs-CZ" sz="1800" dirty="0">
                <a:solidFill>
                  <a:srgbClr val="FF0000"/>
                </a:solidFill>
              </a:rPr>
              <a:t>souhrn protokolu klinického hodnocení,</a:t>
            </a:r>
          </a:p>
          <a:p>
            <a:pPr lvl="0"/>
            <a:r>
              <a:rPr lang="cs-CZ" sz="1800" dirty="0">
                <a:solidFill>
                  <a:srgbClr val="FF0000"/>
                </a:solidFill>
              </a:rPr>
              <a:t>specifikace radiofarmaka,</a:t>
            </a:r>
          </a:p>
          <a:p>
            <a:pPr lvl="0"/>
            <a:r>
              <a:rPr lang="cs-CZ" sz="1800" dirty="0">
                <a:solidFill>
                  <a:srgbClr val="FF0000"/>
                </a:solidFill>
              </a:rPr>
              <a:t>informace pro pacienta,</a:t>
            </a:r>
          </a:p>
          <a:p>
            <a:pPr lvl="0"/>
            <a:r>
              <a:rPr lang="cs-CZ" sz="1800" dirty="0">
                <a:solidFill>
                  <a:srgbClr val="FF0000"/>
                </a:solidFill>
              </a:rPr>
              <a:t>informovaný souhlas pro pacienty,</a:t>
            </a:r>
          </a:p>
          <a:p>
            <a:pPr lvl="0"/>
            <a:r>
              <a:rPr lang="cs-CZ" sz="1800" dirty="0">
                <a:solidFill>
                  <a:srgbClr val="FF0000"/>
                </a:solidFill>
              </a:rPr>
              <a:t>informace pro osoby žijící ve společné domácnosti s účastníky klinického hodnocení a</a:t>
            </a:r>
          </a:p>
          <a:p>
            <a:pPr lvl="0"/>
            <a:r>
              <a:rPr lang="cs-CZ" sz="1800" dirty="0">
                <a:solidFill>
                  <a:srgbClr val="FF0000"/>
                </a:solidFill>
              </a:rPr>
              <a:t>seznam pracovišť, na kterých se klinické hodnocení bude provádět.</a:t>
            </a:r>
          </a:p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63E387-BEF8-4EB1-AC9E-E8352E11F0F6}" type="slidenum">
              <a:rPr lang="cs-CZ" altLang="cs-CZ" smtClean="0"/>
              <a:pPr>
                <a:defRPr/>
              </a:pPr>
              <a:t>15</a:t>
            </a:fld>
            <a:endParaRPr lang="cs-CZ" alt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1" y="2036535"/>
            <a:ext cx="896190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98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240970"/>
            <a:ext cx="10972800" cy="176667"/>
          </a:xfrm>
        </p:spPr>
        <p:txBody>
          <a:bodyPr/>
          <a:lstStyle/>
          <a:p>
            <a:r>
              <a:rPr lang="cs-CZ" dirty="0"/>
              <a:t>§ </a:t>
            </a:r>
            <a:r>
              <a:rPr lang="cs-CZ" dirty="0" smtClean="0"/>
              <a:t>80- odst. 1 písm. d) -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Chybné ozáření </a:t>
            </a:r>
            <a:r>
              <a:rPr lang="cs-CZ" dirty="0" smtClean="0"/>
              <a:t>pacienta- Radiologická </a:t>
            </a:r>
            <a:r>
              <a:rPr lang="cs-CZ" dirty="0"/>
              <a:t>u</a:t>
            </a:r>
            <a:r>
              <a:rPr lang="cs-CZ" dirty="0" smtClean="0"/>
              <a:t>dálost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Vyhláška č. 422/2016 Sb. 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12749" y="2174875"/>
            <a:ext cx="5386917" cy="3951288"/>
          </a:xfrm>
        </p:spPr>
        <p:txBody>
          <a:bodyPr/>
          <a:lstStyle/>
          <a:p>
            <a:pPr marL="0" indent="0">
              <a:buNone/>
            </a:pPr>
            <a:r>
              <a:rPr lang="cs-CZ" sz="2000" dirty="0" smtClean="0"/>
              <a:t>v </a:t>
            </a:r>
            <a:r>
              <a:rPr lang="cs-CZ" sz="2000" dirty="0"/>
              <a:t>nukleární medicíně</a:t>
            </a:r>
          </a:p>
          <a:p>
            <a:r>
              <a:rPr lang="cs-CZ" sz="2000" dirty="0"/>
              <a:t>1.   aplikace jiného radiofarmaka, než bylo plánováno,</a:t>
            </a:r>
          </a:p>
          <a:p>
            <a:r>
              <a:rPr lang="cs-CZ" sz="2000" dirty="0"/>
              <a:t>2.   aplikace aktivity výrazně odlišné od předepsané aktivity,</a:t>
            </a:r>
          </a:p>
          <a:p>
            <a:r>
              <a:rPr lang="cs-CZ" sz="2000" dirty="0"/>
              <a:t>3.   ozáření při záměně pacienta, nebo</a:t>
            </a:r>
          </a:p>
          <a:p>
            <a:r>
              <a:rPr lang="cs-CZ" sz="2000" dirty="0"/>
              <a:t>4.   aplikace aktivity nebo radiofarmaka, které byly chybně </a:t>
            </a:r>
            <a:r>
              <a:rPr lang="cs-CZ" sz="2000" dirty="0" smtClean="0"/>
              <a:t>předepsány</a:t>
            </a:r>
            <a:endParaRPr lang="cs-CZ" sz="2000" dirty="0"/>
          </a:p>
          <a:p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Nová vyhláška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1800" dirty="0"/>
              <a:t>v nukleární medicíně</a:t>
            </a:r>
          </a:p>
          <a:p>
            <a:r>
              <a:rPr lang="cs-CZ" sz="1800" dirty="0"/>
              <a:t>1.   aplikace jiného radiofarmaka, než bylo plánováno,</a:t>
            </a:r>
          </a:p>
          <a:p>
            <a:r>
              <a:rPr lang="cs-CZ" sz="1800" dirty="0"/>
              <a:t>2.   aplikace aktivity výrazně odlišné od předepsané aktivity,</a:t>
            </a:r>
          </a:p>
          <a:p>
            <a:r>
              <a:rPr lang="cs-CZ" sz="1800" dirty="0"/>
              <a:t>3.   ozáření při záměně pacienta, nebo</a:t>
            </a:r>
          </a:p>
          <a:p>
            <a:r>
              <a:rPr lang="cs-CZ" sz="1800" dirty="0"/>
              <a:t>4.   aplikace aktivity nebo radiofarmaka, které byly chybně předepsány,</a:t>
            </a:r>
          </a:p>
          <a:p>
            <a:r>
              <a:rPr lang="cs-CZ" sz="1800" dirty="0">
                <a:solidFill>
                  <a:srgbClr val="FF0000"/>
                </a:solidFill>
              </a:rPr>
              <a:t>5. při výkonu prováděném u těhotné ženy </a:t>
            </a:r>
            <a:r>
              <a:rPr lang="cs-CZ" sz="1800" dirty="0" smtClean="0">
                <a:solidFill>
                  <a:srgbClr val="FF0000"/>
                </a:solidFill>
              </a:rPr>
              <a:t>nezáměrné ozáření </a:t>
            </a:r>
            <a:r>
              <a:rPr lang="cs-CZ" sz="1800" dirty="0">
                <a:solidFill>
                  <a:srgbClr val="FF0000"/>
                </a:solidFill>
              </a:rPr>
              <a:t>zárodku nebo </a:t>
            </a:r>
            <a:r>
              <a:rPr lang="cs-CZ" sz="1800" dirty="0" smtClean="0">
                <a:solidFill>
                  <a:srgbClr val="FF0000"/>
                </a:solidFill>
              </a:rPr>
              <a:t>plodu, </a:t>
            </a:r>
            <a:endParaRPr lang="cs-CZ" sz="1800" dirty="0">
              <a:solidFill>
                <a:srgbClr val="FF0000"/>
              </a:solidFill>
            </a:endParaRPr>
          </a:p>
          <a:p>
            <a:r>
              <a:rPr lang="cs-CZ" sz="1800" dirty="0">
                <a:solidFill>
                  <a:srgbClr val="FF0000"/>
                </a:solidFill>
              </a:rPr>
              <a:t>6. při výkonu prováděném u kojící ženy </a:t>
            </a:r>
            <a:r>
              <a:rPr lang="cs-CZ" sz="1800" dirty="0" smtClean="0">
                <a:solidFill>
                  <a:srgbClr val="FF0000"/>
                </a:solidFill>
              </a:rPr>
              <a:t>ozáření dítěte.</a:t>
            </a:r>
            <a:endParaRPr lang="cs-CZ" sz="1800" dirty="0">
              <a:solidFill>
                <a:srgbClr val="FF0000"/>
              </a:solidFill>
            </a:endParaRPr>
          </a:p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63E387-BEF8-4EB1-AC9E-E8352E11F0F6}" type="slidenum">
              <a:rPr lang="cs-CZ" altLang="cs-CZ" smtClean="0"/>
              <a:pPr>
                <a:defRPr/>
              </a:pPr>
              <a:t>16</a:t>
            </a:fld>
            <a:endParaRPr lang="cs-CZ" alt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2825" y="4458320"/>
            <a:ext cx="896190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7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306286"/>
            <a:ext cx="10972800" cy="111352"/>
          </a:xfrm>
        </p:spPr>
        <p:txBody>
          <a:bodyPr/>
          <a:lstStyle/>
          <a:p>
            <a:r>
              <a:rPr lang="cs-CZ" dirty="0"/>
              <a:t>§ </a:t>
            </a:r>
            <a:r>
              <a:rPr lang="cs-CZ" dirty="0" smtClean="0"/>
              <a:t>104 odst. 1 písm. c) -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Uvolňovací úrovně pro pracoviště se zdroji ionizujícího záření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Vyhláška č. 422/2016 Sb. 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4604657" cy="3951288"/>
          </a:xfrm>
        </p:spPr>
        <p:txBody>
          <a:bodyPr/>
          <a:lstStyle/>
          <a:p>
            <a:pPr marL="0" indent="0">
              <a:buNone/>
            </a:pPr>
            <a:r>
              <a:rPr lang="cs-CZ" sz="2000" dirty="0" smtClean="0"/>
              <a:t>UÚ se považují za překročené</a:t>
            </a:r>
          </a:p>
          <a:p>
            <a:pPr marL="0" indent="0">
              <a:buNone/>
            </a:pPr>
            <a:r>
              <a:rPr lang="cs-CZ" sz="2000" dirty="0" smtClean="0"/>
              <a:t>-při </a:t>
            </a:r>
            <a:r>
              <a:rPr lang="cs-CZ" sz="2000" dirty="0"/>
              <a:t>vypouštění odpadních vod do </a:t>
            </a:r>
            <a:r>
              <a:rPr lang="cs-CZ" sz="2000" dirty="0" smtClean="0"/>
              <a:t>kanalizace pro </a:t>
            </a:r>
            <a:r>
              <a:rPr lang="cs-CZ" sz="2000" dirty="0"/>
              <a:t>veřejnou potřebu, pokud součet </a:t>
            </a:r>
            <a:r>
              <a:rPr lang="cs-CZ" sz="2000" dirty="0" smtClean="0"/>
              <a:t>součinů průměrných </a:t>
            </a:r>
            <a:r>
              <a:rPr lang="cs-CZ" sz="2000" dirty="0"/>
              <a:t>objemových aktivit </a:t>
            </a:r>
            <a:r>
              <a:rPr lang="cs-CZ" sz="2000" dirty="0" smtClean="0"/>
              <a:t>jednotlivých vypouštěných </a:t>
            </a:r>
            <a:r>
              <a:rPr lang="cs-CZ" sz="2000" dirty="0"/>
              <a:t>radionuklidů a jejich </a:t>
            </a:r>
            <a:r>
              <a:rPr lang="cs-CZ" sz="2000" dirty="0" smtClean="0"/>
              <a:t>maximálních konverzních </a:t>
            </a:r>
            <a:r>
              <a:rPr lang="cs-CZ" sz="2000" dirty="0"/>
              <a:t>faktorů </a:t>
            </a:r>
            <a:r>
              <a:rPr lang="cs-CZ" sz="2000" dirty="0" err="1"/>
              <a:t>hing</a:t>
            </a:r>
            <a:r>
              <a:rPr lang="cs-CZ" sz="2000" dirty="0"/>
              <a:t> pro příjem </a:t>
            </a:r>
            <a:r>
              <a:rPr lang="cs-CZ" sz="2000" dirty="0" smtClean="0"/>
              <a:t>požitím </a:t>
            </a:r>
            <a:r>
              <a:rPr lang="pl-PL" sz="2000" dirty="0" smtClean="0"/>
              <a:t>dospělým </a:t>
            </a:r>
            <a:r>
              <a:rPr lang="pl-PL" sz="2000" dirty="0"/>
              <a:t>jednotlivcem z obyvatelstva </a:t>
            </a:r>
            <a:r>
              <a:rPr lang="pl-PL" sz="2000" dirty="0" smtClean="0"/>
              <a:t>je </a:t>
            </a:r>
            <a:r>
              <a:rPr lang="cs-CZ" sz="2000" dirty="0" smtClean="0"/>
              <a:t>větší </a:t>
            </a:r>
            <a:r>
              <a:rPr lang="cs-CZ" sz="2000" dirty="0"/>
              <a:t>než 10 </a:t>
            </a:r>
            <a:r>
              <a:rPr lang="cs-CZ" sz="2000" dirty="0" err="1" smtClean="0"/>
              <a:t>mSv</a:t>
            </a:r>
            <a:r>
              <a:rPr lang="cs-CZ" sz="2000" dirty="0" smtClean="0"/>
              <a:t>/m</a:t>
            </a:r>
            <a:r>
              <a:rPr lang="cs-CZ" sz="2000" baseline="30000" dirty="0" smtClean="0"/>
              <a:t>3</a:t>
            </a:r>
            <a:endParaRPr lang="cs-CZ" sz="2000" baseline="3000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/>
              <a:t>Nová vyhláška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1800" dirty="0" smtClean="0"/>
              <a:t>UÚ se považují za překročení</a:t>
            </a:r>
          </a:p>
          <a:p>
            <a:pPr marL="0" indent="0">
              <a:buNone/>
            </a:pPr>
            <a:r>
              <a:rPr lang="cs-CZ" dirty="0" smtClean="0"/>
              <a:t>-</a:t>
            </a:r>
            <a:r>
              <a:rPr lang="cs-CZ" sz="2000" dirty="0" smtClean="0"/>
              <a:t>při </a:t>
            </a:r>
            <a:r>
              <a:rPr lang="cs-CZ" sz="2000" dirty="0"/>
              <a:t>vypouštění odpadních vod do kanalizace pro veřejnou potřebu, pokud součet součinů průměrných objemových aktivit jednotlivých vypouštěných radionuklidů a jejich maximálních konverzních faktorů </a:t>
            </a:r>
            <a:r>
              <a:rPr lang="cs-CZ" sz="2000" dirty="0" err="1"/>
              <a:t>hing</a:t>
            </a:r>
            <a:r>
              <a:rPr lang="cs-CZ" sz="2000" dirty="0"/>
              <a:t> pro příjem požitím </a:t>
            </a:r>
            <a:r>
              <a:rPr lang="pl-PL" sz="2000" dirty="0"/>
              <a:t>dospělým jednotlivcem z obyvatelstva je </a:t>
            </a:r>
            <a:r>
              <a:rPr lang="cs-CZ" sz="2000" dirty="0"/>
              <a:t>větší než 10 </a:t>
            </a:r>
            <a:r>
              <a:rPr lang="cs-CZ" sz="2000" dirty="0" err="1" smtClean="0"/>
              <a:t>mSv</a:t>
            </a:r>
            <a:r>
              <a:rPr lang="cs-CZ" sz="2000" dirty="0" smtClean="0"/>
              <a:t>/m</a:t>
            </a:r>
            <a:r>
              <a:rPr lang="cs-CZ" sz="2000" baseline="30000" dirty="0" smtClean="0"/>
              <a:t>3</a:t>
            </a:r>
            <a:r>
              <a:rPr lang="cs-CZ" sz="2000" dirty="0" smtClean="0"/>
              <a:t>, </a:t>
            </a:r>
            <a:r>
              <a:rPr lang="cs-CZ" sz="2000" dirty="0" smtClean="0">
                <a:solidFill>
                  <a:srgbClr val="FF0000"/>
                </a:solidFill>
              </a:rPr>
              <a:t>přičemž v případě průběžného vypouštění se posuzují průměrné </a:t>
            </a:r>
            <a:r>
              <a:rPr lang="cs-CZ" sz="2000" u="sng" dirty="0" smtClean="0">
                <a:solidFill>
                  <a:srgbClr val="FF0000"/>
                </a:solidFill>
              </a:rPr>
              <a:t>denní </a:t>
            </a:r>
            <a:r>
              <a:rPr lang="cs-CZ" sz="2000" dirty="0" smtClean="0">
                <a:solidFill>
                  <a:srgbClr val="FF0000"/>
                </a:solidFill>
              </a:rPr>
              <a:t>objemové aktivity a v případě jednorázového vypouštění průměrné objemové aktivity vztažené k celkovému vypouštěnému objemu</a:t>
            </a:r>
            <a:endParaRPr lang="cs-CZ" sz="2000" dirty="0">
              <a:solidFill>
                <a:srgbClr val="FF0000"/>
              </a:solidFill>
            </a:endParaRPr>
          </a:p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63E387-BEF8-4EB1-AC9E-E8352E11F0F6}" type="slidenum">
              <a:rPr lang="cs-CZ" altLang="cs-CZ" smtClean="0"/>
              <a:pPr>
                <a:defRPr/>
              </a:pPr>
              <a:t>17</a:t>
            </a:fld>
            <a:endParaRPr lang="cs-CZ" alt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7110" y="4582886"/>
            <a:ext cx="896190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18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5686" y="567658"/>
            <a:ext cx="10972800" cy="1143000"/>
          </a:xfrm>
        </p:spPr>
        <p:txBody>
          <a:bodyPr/>
          <a:lstStyle/>
          <a:p>
            <a:r>
              <a:rPr lang="cs-CZ" dirty="0" smtClean="0"/>
              <a:t>Příloha č. 18 vyhlášky č. 422/2016 Sb.   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Vyhláška č. 422/2016 Sb. 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Nová vyhláška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63E387-BEF8-4EB1-AC9E-E8352E11F0F6}" type="slidenum">
              <a:rPr lang="cs-CZ" altLang="cs-CZ" smtClean="0"/>
              <a:pPr>
                <a:defRPr/>
              </a:pPr>
              <a:t>18</a:t>
            </a:fld>
            <a:endParaRPr lang="cs-CZ" altLang="cs-CZ"/>
          </a:p>
        </p:txBody>
      </p:sp>
      <p:graphicFrame>
        <p:nvGraphicFramePr>
          <p:cNvPr id="10" name="Zástupný symbol pro obsah 9"/>
          <p:cNvGraphicFramePr>
            <a:graphicFrameLocks noGrp="1"/>
          </p:cNvGraphicFramePr>
          <p:nvPr>
            <p:ph sz="quarter" idx="4"/>
            <p:extLst/>
          </p:nvPr>
        </p:nvGraphicFramePr>
        <p:xfrm>
          <a:off x="6193366" y="2715599"/>
          <a:ext cx="5737376" cy="2291829"/>
        </p:xfrm>
        <a:graphic>
          <a:graphicData uri="http://schemas.openxmlformats.org/drawingml/2006/table">
            <a:tbl>
              <a:tblPr firstRow="1" firstCol="1" lastRow="1" lastCol="1" bandRow="1"/>
              <a:tblGrid>
                <a:gridCol w="2136599">
                  <a:extLst>
                    <a:ext uri="{9D8B030D-6E8A-4147-A177-3AD203B41FA5}">
                      <a16:colId xmlns:a16="http://schemas.microsoft.com/office/drawing/2014/main" val="2446367905"/>
                    </a:ext>
                  </a:extLst>
                </a:gridCol>
                <a:gridCol w="2136599">
                  <a:extLst>
                    <a:ext uri="{9D8B030D-6E8A-4147-A177-3AD203B41FA5}">
                      <a16:colId xmlns:a16="http://schemas.microsoft.com/office/drawing/2014/main" val="1165887393"/>
                    </a:ext>
                  </a:extLst>
                </a:gridCol>
                <a:gridCol w="1464178">
                  <a:extLst>
                    <a:ext uri="{9D8B030D-6E8A-4147-A177-3AD203B41FA5}">
                      <a16:colId xmlns:a16="http://schemas.microsoft.com/office/drawing/2014/main" val="783306895"/>
                    </a:ext>
                  </a:extLst>
                </a:gridCol>
              </a:tblGrid>
              <a:tr h="399381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285"/>
                        </a:spcAft>
                      </a:pPr>
                      <a:r>
                        <a:rPr lang="cs-CZ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Místo kontaminace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0818" marR="80818" marT="43755" marB="437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285"/>
                        </a:spcAft>
                      </a:pPr>
                      <a:r>
                        <a:rPr lang="cs-CZ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Typ radionuklidového zdroje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0818" marR="80818" marT="43755" marB="437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285"/>
                        </a:spcAft>
                      </a:pPr>
                      <a:r>
                        <a:rPr lang="cs-CZ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Plošná aktivita</a:t>
                      </a:r>
                      <a:br>
                        <a:rPr lang="cs-CZ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cs-CZ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[Bq/cm</a:t>
                      </a:r>
                      <a:r>
                        <a:rPr lang="cs-CZ" sz="80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cs-CZ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]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0818" marR="80818" marT="43755" marB="437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5937157"/>
                  </a:ext>
                </a:extLst>
              </a:tr>
              <a:tr h="546843">
                <a:tc rowSpan="2">
                  <a:txBody>
                    <a:bodyPr/>
                    <a:lstStyle/>
                    <a:p>
                      <a:pPr algn="ctr" hangingPunct="0">
                        <a:spcAft>
                          <a:spcPts val="285"/>
                        </a:spcAft>
                      </a:pPr>
                      <a:r>
                        <a:rPr lang="cs-CZ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Povrch podlah, stěn, stropů, nábytku, zařízení apod. v kontrolovaném pásmu pracoviště</a:t>
                      </a:r>
                      <a:br>
                        <a:rPr lang="cs-CZ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cs-CZ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Vnější povrch osobních ochranných prostředků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0818" marR="75155" marT="43755" marB="43755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285"/>
                        </a:spcAft>
                      </a:pPr>
                      <a:r>
                        <a:rPr lang="cs-CZ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Radionuklidový zdroj emitující záření beta nebo gama a nízce toxický radionuklidový zdroj emitující záření alfa</a:t>
                      </a:r>
                      <a:endParaRPr lang="cs-CZ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155" marR="75155" marT="43755" marB="437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285"/>
                        </a:spcAft>
                      </a:pPr>
                      <a:r>
                        <a:rPr lang="cs-CZ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155" marR="80818" marT="43755" marB="437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2823831"/>
                  </a:ext>
                </a:extLst>
              </a:tr>
              <a:tr h="39938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285"/>
                        </a:spcAft>
                      </a:pPr>
                      <a:r>
                        <a:rPr lang="cs-CZ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Jiný radionuklidový zdroj emitující záření alfa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155" marR="75155" marT="43755" marB="437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285"/>
                        </a:spcAft>
                      </a:pPr>
                      <a:r>
                        <a:rPr lang="cs-CZ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155" marR="80818" marT="43755" marB="437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6517385"/>
                  </a:ext>
                </a:extLst>
              </a:tr>
              <a:tr h="546843">
                <a:tc rowSpan="2">
                  <a:txBody>
                    <a:bodyPr/>
                    <a:lstStyle/>
                    <a:p>
                      <a:pPr algn="ctr" hangingPunct="0">
                        <a:spcAft>
                          <a:spcPts val="285"/>
                        </a:spcAft>
                      </a:pPr>
                      <a:r>
                        <a:rPr lang="cs-CZ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Vnitřní povrch osobních ochranných prostředků</a:t>
                      </a:r>
                      <a:br>
                        <a:rPr lang="cs-CZ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cs-CZ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Povrchy pracoviště mimo kontrolované pásmo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0818" marR="75155" marT="43755" marB="43755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285"/>
                        </a:spcAft>
                      </a:pPr>
                      <a:r>
                        <a:rPr lang="cs-CZ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Radionuklidový zdroj emitující záření beta nebo gama a nízce toxický radionuklidový zdroj emitující záření alfa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155" marR="75155" marT="43755" marB="437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285"/>
                        </a:spcAft>
                      </a:pPr>
                      <a:r>
                        <a:rPr lang="cs-CZ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0,4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155" marR="80818" marT="43755" marB="437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2163102"/>
                  </a:ext>
                </a:extLst>
              </a:tr>
              <a:tr h="39938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285"/>
                        </a:spcAft>
                      </a:pPr>
                      <a:r>
                        <a:rPr lang="cs-CZ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Jiný radionuklidový zdroj emitující záření alfa</a:t>
                      </a:r>
                      <a:endParaRPr lang="cs-CZ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155" marR="75155" marT="43755" marB="437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285"/>
                        </a:spcAft>
                      </a:pPr>
                      <a:r>
                        <a:rPr lang="cs-CZ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0,04</a:t>
                      </a:r>
                      <a:endParaRPr lang="cs-CZ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155" marR="80818" marT="43755" marB="437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4483036"/>
                  </a:ext>
                </a:extLst>
              </a:tr>
            </a:tbl>
          </a:graphicData>
        </a:graphic>
      </p:graphicFrame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5978820" y="74711"/>
            <a:ext cx="23436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" name="Zástupný symbol pro obsah 1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6200" y="2440536"/>
            <a:ext cx="5386388" cy="2566892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4144" y="2974109"/>
            <a:ext cx="896190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05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Povolení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§22 AZ – upraven formulář, bez poplatku</a:t>
            </a:r>
          </a:p>
          <a:p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posílejte celou dokumentaci</a:t>
            </a:r>
          </a:p>
          <a:p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Zvážit povolené RN- tabulka pro výpočet uvolňovacích úrovní</a:t>
            </a:r>
          </a:p>
          <a:p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ONM ÚVN - tento rok přechází pod naši správu- povolení pozbývají platnosti k 31.12.2025 </a:t>
            </a:r>
          </a:p>
          <a:p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6 DP- mají povolení vydané před rokem 2016 - končí 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1.1.2027- žádost dle §9 - poplatek</a:t>
            </a:r>
            <a:endParaRPr lang="cs-CZ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AE7E08-4A74-4F19-8EE3-0D3B3CD899A1}" type="slidenum">
              <a:rPr lang="cs-CZ" altLang="cs-CZ" smtClean="0"/>
              <a:pPr>
                <a:defRPr/>
              </a:pPr>
              <a:t>19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1069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 smtClean="0"/>
              <a:t>Úvodní slovo</a:t>
            </a:r>
          </a:p>
          <a:p>
            <a:r>
              <a:rPr lang="cs-CZ" sz="1800" dirty="0" smtClean="0"/>
              <a:t>Představení nových inspektorek ONMORZ</a:t>
            </a:r>
          </a:p>
          <a:p>
            <a:r>
              <a:rPr lang="cs-CZ" sz="1800" dirty="0" smtClean="0"/>
              <a:t>Komunikace s SÚJB</a:t>
            </a:r>
          </a:p>
          <a:p>
            <a:r>
              <a:rPr lang="cs-CZ" sz="1800" dirty="0" smtClean="0"/>
              <a:t>Platnost AZ a vyhlášky č. 422/2016 Sb.</a:t>
            </a:r>
          </a:p>
          <a:p>
            <a:r>
              <a:rPr lang="cs-CZ" sz="1800" dirty="0"/>
              <a:t>Požadavky nové legislativy v oblasti NM</a:t>
            </a:r>
          </a:p>
          <a:p>
            <a:r>
              <a:rPr lang="cs-CZ" sz="1800" dirty="0" smtClean="0"/>
              <a:t>Povolení</a:t>
            </a:r>
          </a:p>
          <a:p>
            <a:r>
              <a:rPr lang="cs-CZ" sz="1800" dirty="0" smtClean="0"/>
              <a:t>Dokumentace</a:t>
            </a:r>
          </a:p>
          <a:p>
            <a:r>
              <a:rPr lang="cs-CZ" sz="1800" dirty="0" smtClean="0"/>
              <a:t>Doporučení a TAČR BETA2</a:t>
            </a:r>
          </a:p>
          <a:p>
            <a:r>
              <a:rPr lang="cs-CZ" sz="1800" dirty="0" smtClean="0"/>
              <a:t>Radiologické události- Mgr. Petr Papírník</a:t>
            </a:r>
          </a:p>
          <a:p>
            <a:r>
              <a:rPr lang="cs-CZ" sz="1800" dirty="0" smtClean="0"/>
              <a:t>Činnosti SÚRO</a:t>
            </a:r>
            <a:endParaRPr lang="cs-CZ" sz="1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AE7E08-4A74-4F19-8EE3-0D3B3CD899A1}" type="slidenum">
              <a:rPr lang="cs-CZ" altLang="cs-CZ" smtClean="0"/>
              <a:pPr>
                <a:defRPr/>
              </a:pPr>
              <a:t>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7021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609601" y="525463"/>
            <a:ext cx="10972800" cy="1143000"/>
          </a:xfrm>
        </p:spPr>
        <p:txBody>
          <a:bodyPr/>
          <a:lstStyle/>
          <a:p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Změna v žádosti o povolení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609599" y="1476375"/>
            <a:ext cx="3144253" cy="639762"/>
          </a:xfrm>
        </p:spPr>
        <p:txBody>
          <a:bodyPr/>
          <a:lstStyle/>
          <a:p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Původní stav 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3144253" cy="2696383"/>
          </a:xfrm>
        </p:spPr>
        <p:txBody>
          <a:bodyPr/>
          <a:lstStyle/>
          <a:p>
            <a:pPr marL="0" indent="0">
              <a:buNone/>
            </a:pPr>
            <a:r>
              <a:rPr lang="cs-CZ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Specifikace ZIZ:</a:t>
            </a:r>
          </a:p>
          <a:p>
            <a:r>
              <a:rPr lang="cs-CZ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ORZ v NM</a:t>
            </a:r>
          </a:p>
          <a:p>
            <a:r>
              <a:rPr lang="cs-CZ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URZ v NM</a:t>
            </a:r>
          </a:p>
          <a:p>
            <a:r>
              <a:rPr lang="cs-CZ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SPECT/CT v nukleární medicíně</a:t>
            </a:r>
          </a:p>
          <a:p>
            <a:r>
              <a:rPr lang="cs-CZ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PET/CT v nukleární medicíně</a:t>
            </a:r>
          </a:p>
          <a:p>
            <a:r>
              <a:rPr lang="cs-CZ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SPECT/CT v </a:t>
            </a:r>
            <a:r>
              <a:rPr lang="cs-CZ" sz="1200" dirty="0">
                <a:latin typeface="Calibri" panose="020F0502020204030204" pitchFamily="34" charset="0"/>
                <a:cs typeface="Calibri" panose="020F0502020204030204" pitchFamily="34" charset="0"/>
              </a:rPr>
              <a:t>nukleární </a:t>
            </a:r>
            <a:r>
              <a:rPr lang="cs-CZ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medicíně k radiodiagnostickým účelům</a:t>
            </a:r>
          </a:p>
          <a:p>
            <a:r>
              <a:rPr lang="cs-CZ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PET/CT i v nukleární medicíně k radiodiagnostickým účelům</a:t>
            </a:r>
            <a:endParaRPr lang="cs-CZ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3"/>
          </p:nvPr>
        </p:nvSpPr>
        <p:spPr>
          <a:xfrm>
            <a:off x="8253663" y="1535113"/>
            <a:ext cx="3328738" cy="639762"/>
          </a:xfrm>
        </p:spPr>
        <p:txBody>
          <a:bodyPr/>
          <a:lstStyle/>
          <a:p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Cíl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4"/>
          </p:nvPr>
        </p:nvSpPr>
        <p:spPr>
          <a:xfrm>
            <a:off x="8253663" y="2399318"/>
            <a:ext cx="3328738" cy="2247496"/>
          </a:xfrm>
        </p:spPr>
        <p:txBody>
          <a:bodyPr/>
          <a:lstStyle/>
          <a:p>
            <a:r>
              <a:rPr lang="cs-CZ" sz="11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ORZ v NM</a:t>
            </a:r>
          </a:p>
          <a:p>
            <a:r>
              <a:rPr lang="cs-CZ" sz="11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URZ v </a:t>
            </a:r>
            <a:r>
              <a:rPr lang="cs-CZ" sz="11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NM</a:t>
            </a:r>
          </a:p>
          <a:p>
            <a:r>
              <a:rPr lang="cs-CZ" sz="11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SPECT/CT (</a:t>
            </a:r>
            <a:r>
              <a:rPr lang="cs-CZ" sz="11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atenuační</a:t>
            </a:r>
            <a:r>
              <a:rPr lang="cs-CZ" sz="11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nebo lokalizační CT)</a:t>
            </a:r>
          </a:p>
          <a:p>
            <a:r>
              <a:rPr lang="cs-CZ" sz="11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SPECT/CT</a:t>
            </a:r>
          </a:p>
          <a:p>
            <a:r>
              <a:rPr lang="cs-CZ" sz="11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PET/CT</a:t>
            </a:r>
            <a:endParaRPr lang="cs-CZ" sz="11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AE7E08-4A74-4F19-8EE3-0D3B3CD899A1}" type="slidenum">
              <a:rPr lang="cs-CZ" altLang="cs-CZ" smtClean="0"/>
              <a:pPr>
                <a:defRPr/>
              </a:pPr>
              <a:t>20</a:t>
            </a:fld>
            <a:endParaRPr lang="cs-CZ" altLang="cs-CZ"/>
          </a:p>
        </p:txBody>
      </p:sp>
      <p:sp>
        <p:nvSpPr>
          <p:cNvPr id="10" name="Zástupný symbol pro text 5"/>
          <p:cNvSpPr txBox="1">
            <a:spLocks/>
          </p:cNvSpPr>
          <p:nvPr/>
        </p:nvSpPr>
        <p:spPr bwMode="auto">
          <a:xfrm>
            <a:off x="4431631" y="1464456"/>
            <a:ext cx="3144253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 b="1">
                <a:solidFill>
                  <a:schemeClr val="tx1"/>
                </a:solidFill>
                <a:latin typeface="+mn-lt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 b="1">
                <a:solidFill>
                  <a:schemeClr val="tx1"/>
                </a:solidFill>
                <a:latin typeface="+mn-lt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Současný stav </a:t>
            </a:r>
            <a:endParaRPr lang="cs-CZ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Zástupný symbol pro obsah 6"/>
          <p:cNvSpPr txBox="1">
            <a:spLocks/>
          </p:cNvSpPr>
          <p:nvPr/>
        </p:nvSpPr>
        <p:spPr bwMode="auto">
          <a:xfrm>
            <a:off x="670560" y="4669010"/>
            <a:ext cx="10911841" cy="1263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sz="1400" kern="0" dirty="0">
                <a:latin typeface="Calibri" panose="020F0502020204030204" pitchFamily="34" charset="0"/>
                <a:cs typeface="Calibri" panose="020F0502020204030204" pitchFamily="34" charset="0"/>
              </a:rPr>
              <a:t>Odeslání přes úschovnu </a:t>
            </a:r>
            <a:r>
              <a:rPr lang="cs-CZ" sz="1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SÚJB : </a:t>
            </a:r>
            <a:r>
              <a:rPr lang="cs-CZ" sz="1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ZÁŘÍ</a:t>
            </a:r>
          </a:p>
          <a:p>
            <a:r>
              <a:rPr lang="cs-CZ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Hodnoty </a:t>
            </a:r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DRÚ pro CT vyšetření v rámci hybridních zobrazovacích systémů PET/CT a SPECT/CT na národní úrovni nebyly dosud stanoveny. Záměrem předmětného sběru dat je stanovení těchto </a:t>
            </a:r>
            <a:r>
              <a:rPr lang="cs-CZ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hodnot.  </a:t>
            </a:r>
          </a:p>
          <a:p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dotazník (ve formátu </a:t>
            </a:r>
            <a:r>
              <a:rPr lang="cs-CZ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MSExcel</a:t>
            </a:r>
            <a:r>
              <a:rPr lang="cs-CZ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), </a:t>
            </a:r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komentář k jeho vyplnění a </a:t>
            </a:r>
            <a:r>
              <a:rPr lang="cs-CZ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odeslání</a:t>
            </a:r>
          </a:p>
        </p:txBody>
      </p:sp>
      <p:sp>
        <p:nvSpPr>
          <p:cNvPr id="12" name="Zástupný symbol pro obsah 6"/>
          <p:cNvSpPr txBox="1">
            <a:spLocks/>
          </p:cNvSpPr>
          <p:nvPr/>
        </p:nvSpPr>
        <p:spPr bwMode="auto">
          <a:xfrm>
            <a:off x="4269971" y="2399319"/>
            <a:ext cx="3144253" cy="2749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sz="1100" dirty="0">
                <a:latin typeface="Calibri" panose="020F0502020204030204" pitchFamily="34" charset="0"/>
                <a:cs typeface="Calibri" panose="020F0502020204030204" pitchFamily="34" charset="0"/>
              </a:rPr>
              <a:t>ORZ v NM</a:t>
            </a:r>
          </a:p>
          <a:p>
            <a:r>
              <a:rPr lang="cs-CZ" sz="1100" dirty="0">
                <a:latin typeface="Calibri" panose="020F0502020204030204" pitchFamily="34" charset="0"/>
                <a:cs typeface="Calibri" panose="020F0502020204030204" pitchFamily="34" charset="0"/>
              </a:rPr>
              <a:t>URZ v NM</a:t>
            </a:r>
          </a:p>
          <a:p>
            <a:r>
              <a:rPr lang="cs-CZ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SPECT/CT </a:t>
            </a:r>
            <a:r>
              <a:rPr lang="cs-CZ" sz="1100" dirty="0">
                <a:latin typeface="Calibri" panose="020F0502020204030204" pitchFamily="34" charset="0"/>
                <a:cs typeface="Calibri" panose="020F0502020204030204" pitchFamily="34" charset="0"/>
              </a:rPr>
              <a:t>v nukleární medicíně</a:t>
            </a:r>
          </a:p>
          <a:p>
            <a:r>
              <a:rPr lang="cs-CZ" sz="1100" dirty="0">
                <a:latin typeface="Calibri" panose="020F0502020204030204" pitchFamily="34" charset="0"/>
                <a:cs typeface="Calibri" panose="020F0502020204030204" pitchFamily="34" charset="0"/>
              </a:rPr>
              <a:t>PET/CT v nukleární medicíně</a:t>
            </a:r>
          </a:p>
          <a:p>
            <a:r>
              <a:rPr lang="cs-CZ" sz="1100" dirty="0">
                <a:latin typeface="Calibri" panose="020F0502020204030204" pitchFamily="34" charset="0"/>
                <a:cs typeface="Calibri" panose="020F0502020204030204" pitchFamily="34" charset="0"/>
              </a:rPr>
              <a:t>SPECT/CT v nukleární medicíně </a:t>
            </a:r>
            <a:r>
              <a:rPr lang="cs-CZ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a pro radiodiagnostické účely</a:t>
            </a:r>
            <a:endParaRPr lang="cs-CZ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PET/CT  </a:t>
            </a:r>
            <a:r>
              <a:rPr lang="cs-CZ" sz="1100" dirty="0">
                <a:latin typeface="Calibri" panose="020F0502020204030204" pitchFamily="34" charset="0"/>
                <a:cs typeface="Calibri" panose="020F0502020204030204" pitchFamily="34" charset="0"/>
              </a:rPr>
              <a:t>v nukleární medicíně </a:t>
            </a:r>
            <a:r>
              <a:rPr lang="cs-CZ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a pro radiodiagnostické účely</a:t>
            </a:r>
            <a:endParaRPr lang="cs-CZ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11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05681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Radiologické události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200" dirty="0">
                <a:latin typeface="Calibri" panose="020F0502020204030204" pitchFamily="34" charset="0"/>
                <a:cs typeface="Calibri" panose="020F0502020204030204" pitchFamily="34" charset="0"/>
              </a:rPr>
              <a:t>Opakovaně probírané téma u nás i ve </a:t>
            </a:r>
            <a:r>
              <a:rPr lang="cs-CZ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světě- sdílení na konferencích, </a:t>
            </a:r>
            <a:r>
              <a:rPr lang="cs-CZ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tvorba ILS (</a:t>
            </a:r>
            <a:r>
              <a:rPr lang="cs-CZ" sz="1100" dirty="0" smtClean="0"/>
              <a:t>Incident </a:t>
            </a:r>
            <a:r>
              <a:rPr lang="cs-CZ" sz="1100" dirty="0" err="1"/>
              <a:t>Learning</a:t>
            </a:r>
            <a:r>
              <a:rPr lang="cs-CZ" sz="1100" dirty="0"/>
              <a:t> </a:t>
            </a:r>
            <a:r>
              <a:rPr lang="cs-CZ" sz="1100" dirty="0" smtClean="0"/>
              <a:t>Systems)</a:t>
            </a:r>
            <a:endParaRPr lang="cs-CZ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1200" dirty="0">
                <a:latin typeface="Calibri" panose="020F0502020204030204" pitchFamily="34" charset="0"/>
                <a:cs typeface="Calibri" panose="020F0502020204030204" pitchFamily="34" charset="0"/>
              </a:rPr>
              <a:t>Nelze jim zcela zabránit, ale lze snížit pravděpodobnost vzniku.</a:t>
            </a:r>
          </a:p>
          <a:p>
            <a:r>
              <a:rPr lang="cs-CZ" sz="1200" dirty="0">
                <a:latin typeface="Calibri" panose="020F0502020204030204" pitchFamily="34" charset="0"/>
                <a:cs typeface="Calibri" panose="020F0502020204030204" pitchFamily="34" charset="0"/>
              </a:rPr>
              <a:t>Mezinárodní iniciativy:</a:t>
            </a:r>
          </a:p>
          <a:p>
            <a:pPr lvl="1"/>
            <a:r>
              <a:rPr lang="cs-CZ" sz="1200" dirty="0">
                <a:latin typeface="Calibri" panose="020F0502020204030204" pitchFamily="34" charset="0"/>
                <a:cs typeface="Calibri" panose="020F0502020204030204" pitchFamily="34" charset="0"/>
              </a:rPr>
              <a:t>MARLIN 2025 – pracovní skupina pod Evropskou komisí – vzniklo doporučení: „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Recommendations for Reporting and Learning from Patient-Related Incidents and Near Misses in Radiotherapy, Interventional Cardiology, Nuclear Medicine and Interventional and Diagnostic Radiology</a:t>
            </a:r>
            <a:r>
              <a:rPr lang="cs-CZ" sz="1200" dirty="0">
                <a:latin typeface="Calibri" panose="020F0502020204030204" pitchFamily="34" charset="0"/>
                <a:cs typeface="Calibri" panose="020F0502020204030204" pitchFamily="34" charset="0"/>
              </a:rPr>
              <a:t>“. </a:t>
            </a:r>
          </a:p>
          <a:p>
            <a:r>
              <a:rPr lang="cs-CZ" sz="1200" dirty="0">
                <a:latin typeface="Calibri" panose="020F0502020204030204" pitchFamily="34" charset="0"/>
                <a:cs typeface="Calibri" panose="020F0502020204030204" pitchFamily="34" charset="0"/>
              </a:rPr>
              <a:t>Požadavky v legislativě SÚJB:</a:t>
            </a:r>
          </a:p>
          <a:p>
            <a:pPr lvl="1"/>
            <a:r>
              <a:rPr lang="cs-CZ" sz="1200" dirty="0">
                <a:latin typeface="Calibri" panose="020F0502020204030204" pitchFamily="34" charset="0"/>
                <a:cs typeface="Calibri" panose="020F0502020204030204" pitchFamily="34" charset="0"/>
              </a:rPr>
              <a:t>zpracování analýzy rizika vzniku </a:t>
            </a:r>
            <a:r>
              <a:rPr lang="cs-CZ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RU- </a:t>
            </a:r>
            <a:r>
              <a:rPr lang="cs-CZ" sz="1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při </a:t>
            </a:r>
            <a:r>
              <a:rPr lang="cs-CZ" sz="1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radioterapeutické činnosti- § 87 odst. 1 </a:t>
            </a:r>
          </a:p>
          <a:p>
            <a:pPr lvl="1"/>
            <a:r>
              <a:rPr lang="cs-CZ" sz="1200" dirty="0">
                <a:latin typeface="Calibri" panose="020F0502020204030204" pitchFamily="34" charset="0"/>
                <a:cs typeface="Calibri" panose="020F0502020204030204" pitchFamily="34" charset="0"/>
              </a:rPr>
              <a:t>nahlášení RU na SÚJB,</a:t>
            </a:r>
          </a:p>
          <a:p>
            <a:pPr lvl="1"/>
            <a:r>
              <a:rPr lang="cs-CZ" sz="1200" dirty="0">
                <a:latin typeface="Calibri" panose="020F0502020204030204" pitchFamily="34" charset="0"/>
                <a:cs typeface="Calibri" panose="020F0502020204030204" pitchFamily="34" charset="0"/>
              </a:rPr>
              <a:t>vyšetření příčin RU, přijetí opatření, informování pacienta,</a:t>
            </a:r>
          </a:p>
          <a:p>
            <a:pPr lvl="1"/>
            <a:r>
              <a:rPr lang="cs-CZ" sz="1200" dirty="0">
                <a:latin typeface="Calibri" panose="020F0502020204030204" pitchFamily="34" charset="0"/>
                <a:cs typeface="Calibri" panose="020F0502020204030204" pitchFamily="34" charset="0"/>
              </a:rPr>
              <a:t>vychází z Euratom 2013/59</a:t>
            </a:r>
            <a:r>
              <a:rPr lang="cs-CZ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1"/>
            <a:r>
              <a:rPr lang="cs-CZ" sz="1200" dirty="0">
                <a:latin typeface="Calibri" panose="020F0502020204030204" pitchFamily="34" charset="0"/>
                <a:cs typeface="Calibri" panose="020F0502020204030204" pitchFamily="34" charset="0"/>
              </a:rPr>
              <a:t>Draft doporučení na stránkách SÚJB </a:t>
            </a:r>
            <a:r>
              <a:rPr lang="cs-CZ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v oblasti radioterapie a nukleární medicíny</a:t>
            </a:r>
            <a:endParaRPr lang="cs-CZ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cs-CZ" sz="1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cs-CZ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ONM- RU B (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Podání tablety I-131 o aktivitě cca 1000 </a:t>
            </a:r>
            <a:r>
              <a:rPr lang="cs-CZ" sz="20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Bq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namísto cca 1000 </a:t>
            </a:r>
            <a:r>
              <a:rPr lang="cs-CZ" sz="2000" u="sng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cs-CZ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Bq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cs-CZ" sz="2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Zpracování analýzy rizika vzniku RU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: v oblasti NM pro 177-Lu a 131- I</a:t>
            </a:r>
          </a:p>
          <a:p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Paliativní terapie- otázka k diskuzi pro PS SÚRO</a:t>
            </a:r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63E387-BEF8-4EB1-AC9E-E8352E11F0F6}" type="slidenum">
              <a:rPr lang="cs-CZ" altLang="cs-CZ" smtClean="0"/>
              <a:pPr>
                <a:defRPr/>
              </a:pPr>
              <a:t>21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166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Poznámky k dokumentaci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538162" y="1625600"/>
            <a:ext cx="11044238" cy="4548188"/>
          </a:xfrm>
        </p:spPr>
        <p:txBody>
          <a:bodyPr/>
          <a:lstStyle/>
          <a:p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UÚ:  10 </a:t>
            </a:r>
            <a:r>
              <a:rPr lang="cs-CZ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mSv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/m</a:t>
            </a:r>
            <a:r>
              <a:rPr lang="cs-CZ" sz="20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3  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cs-CZ" sz="20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Bezproblémový přístup pro terapii: (velké objemy vody-  </a:t>
            </a:r>
            <a:r>
              <a:rPr lang="cs-CZ" sz="2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 </a:t>
            </a:r>
            <a:r>
              <a:rPr lang="cs-CZ" sz="2000" baseline="30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177</a:t>
            </a:r>
            <a:r>
              <a:rPr lang="cs-CZ" sz="2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Lu- 180m</a:t>
            </a:r>
            <a:r>
              <a:rPr lang="cs-CZ" sz="2000" baseline="30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cs-CZ" sz="2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za 6 hod.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, jímky, separační záchod) </a:t>
            </a:r>
          </a:p>
          <a:p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Výpočet UÚ: na výstupu z areálu nemocnice</a:t>
            </a:r>
          </a:p>
          <a:p>
            <a:pPr marL="0" indent="0">
              <a:buNone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bez dešťové vody </a:t>
            </a:r>
          </a:p>
          <a:p>
            <a:pPr marL="0" indent="0">
              <a:buNone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skutečné objemy vody </a:t>
            </a:r>
          </a:p>
          <a:p>
            <a:pPr marL="0" indent="0">
              <a:buNone/>
            </a:pP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všechny RN, které se vylučují močí</a:t>
            </a:r>
          </a:p>
          <a:p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Bude požadováno s účinností nové V422/2016. Výpočet bude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součástí 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„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velkého doporučení“</a:t>
            </a:r>
          </a:p>
          <a:p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ČSN 756406 - RAO odpadní vody, jejichž objemová aktivita překračuje UÚ stanovené SÚJB nesmí být vypouštěny do kanalizace pro veřejnou potřebu, ale musí být shromažďovány v samostatné záchytné nádrži</a:t>
            </a:r>
          </a:p>
          <a:p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Postupy optimalizace- možnost popisu variant uvolňování kapalných odpadů  </a:t>
            </a:r>
          </a:p>
          <a:p>
            <a:r>
              <a:rPr lang="cs-CZ" sz="20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177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Lu - Sáčky -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OK, mrazáky- D´ </a:t>
            </a:r>
            <a:r>
              <a:rPr lang="cs-CZ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nezanedabatelný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cs-CZ" sz="2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??? </a:t>
            </a:r>
          </a:p>
          <a:p>
            <a:pPr marL="0" indent="0">
              <a:buNone/>
            </a:pPr>
            <a:r>
              <a:rPr lang="cs-CZ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diskuze </a:t>
            </a:r>
            <a:r>
              <a:rPr lang="cs-CZ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 </a:t>
            </a:r>
            <a:r>
              <a:rPr lang="cs-CZ" sz="2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 SÚRO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- jaký počet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pacientů je vhodný pro tento 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způsob (max. 1 pacient za týden ???)</a:t>
            </a:r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63E387-BEF8-4EB1-AC9E-E8352E11F0F6}" type="slidenum">
              <a:rPr lang="cs-CZ" altLang="cs-CZ" smtClean="0"/>
              <a:pPr>
                <a:defRPr/>
              </a:pPr>
              <a:t>22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4705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Další poznámky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Sentinelové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uzliny – popis v dokumentaci, kam jsou posíláni pacienti na chirurgii</a:t>
            </a:r>
          </a:p>
          <a:p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Aplikace mimo NM- nakládání s odpadem mimo NM</a:t>
            </a:r>
          </a:p>
          <a:p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Ne ředění- mísení</a:t>
            </a:r>
          </a:p>
          <a:p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PM- počet impulsů- uvést kalibrační koeficient daného přístroje</a:t>
            </a:r>
          </a:p>
          <a:p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Studenti – informace o nepřekročení 6 </a:t>
            </a:r>
            <a:r>
              <a:rPr lang="cs-CZ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mSv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/rok, informování dle § 50 odst. 1 + podpis dle odst. 2 </a:t>
            </a:r>
          </a:p>
          <a:p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Seznam měřidel- provádění testů</a:t>
            </a:r>
          </a:p>
          <a:p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Zkoušky provozní stálosti, testy </a:t>
            </a:r>
            <a:r>
              <a:rPr lang="cs-CZ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gamakamer</a:t>
            </a:r>
            <a:endParaRPr lang="cs-CZ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Vymezení KP, SP- nákres</a:t>
            </a:r>
          </a:p>
          <a:p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Specifikace ZIZ- doplnit kategorizaci pro zabezpečení</a:t>
            </a:r>
          </a:p>
          <a:p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Aktivity jednotlivých RN, které jsou používané na pracovišti</a:t>
            </a:r>
          </a:p>
          <a:p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PZRO- Popis povolované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činnosti, 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nakládání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s 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RF  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V HZZRO- chybí 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bilance</a:t>
            </a:r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AE7E08-4A74-4F19-8EE3-0D3B3CD899A1}" type="slidenum">
              <a:rPr lang="cs-CZ" altLang="cs-CZ" smtClean="0"/>
              <a:pPr>
                <a:defRPr/>
              </a:pPr>
              <a:t>23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2195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Doporučení a TAČR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274320" y="1878676"/>
            <a:ext cx="11546378" cy="4517362"/>
          </a:xfrm>
        </p:spPr>
        <p:txBody>
          <a:bodyPr/>
          <a:lstStyle/>
          <a:p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Doporučení „Požadavky SÚJB při provádění paliativní terapie a </a:t>
            </a:r>
            <a:r>
              <a:rPr lang="cs-CZ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radiosynovektomie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“ - bude v nejbližších dnech vyvěšeno na webových stránkách SÚJB</a:t>
            </a:r>
          </a:p>
          <a:p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Doporučení „Zajištění radiační ochrany na pracovištích nukleární medicíny“- v procesu</a:t>
            </a:r>
          </a:p>
          <a:p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Projekt TAČR Beta 2 TITOSUJB907:  „Optimalizované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postupy pro plánování a verifikaci při léčebné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aplikaci radionuklidů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(radionuklidové terapii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)“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 - na stránkách SÚJB vyvěšeny nejdůležitější části projektu. Bude zpracováno doporučení-   </a:t>
            </a:r>
          </a:p>
          <a:p>
            <a:pPr marL="0" indent="0">
              <a:buNone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SÚRO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63E387-BEF8-4EB1-AC9E-E8352E11F0F6}" type="slidenum">
              <a:rPr lang="cs-CZ" altLang="cs-CZ" smtClean="0"/>
              <a:pPr>
                <a:defRPr/>
              </a:pPr>
              <a:t>24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8519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Další informace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gr. Papírník- Radiologické události z pohledu nové legislativy</a:t>
            </a:r>
          </a:p>
          <a:p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Činnost SÚRO: Ing. Anna Negri</a:t>
            </a:r>
          </a:p>
          <a:p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Stanovisko k 225-Ac</a:t>
            </a:r>
          </a:p>
          <a:p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Doporučení pro veterináře</a:t>
            </a:r>
          </a:p>
          <a:p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Výstup z TAČR BETA 2 – TITOSUJB907 </a:t>
            </a:r>
          </a:p>
          <a:p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RU - databáze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AE7E08-4A74-4F19-8EE3-0D3B3CD899A1}" type="slidenum">
              <a:rPr lang="cs-CZ" altLang="cs-CZ" smtClean="0"/>
              <a:pPr>
                <a:defRPr/>
              </a:pPr>
              <a:t>25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51481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ctrTitle"/>
          </p:nvPr>
        </p:nvSpPr>
        <p:spPr>
          <a:xfrm>
            <a:off x="1160780" y="1130302"/>
            <a:ext cx="10363200" cy="1470025"/>
          </a:xfrm>
        </p:spPr>
        <p:txBody>
          <a:bodyPr/>
          <a:lstStyle/>
          <a:p>
            <a:r>
              <a:rPr lang="cs-CZ" sz="4800" dirty="0" smtClean="0"/>
              <a:t>Děkuji za pozornost</a:t>
            </a:r>
            <a:endParaRPr lang="cs-CZ" sz="4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AE7E08-4A74-4F19-8EE3-0D3B3CD899A1}" type="slidenum">
              <a:rPr lang="cs-CZ" altLang="cs-CZ" smtClean="0"/>
              <a:pPr>
                <a:defRPr/>
              </a:pPr>
              <a:t>26</a:t>
            </a:fld>
            <a:endParaRPr lang="cs-CZ" altLang="cs-CZ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4729" y="2424866"/>
            <a:ext cx="3735302" cy="3735302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7404235" y="5263218"/>
            <a:ext cx="589546" cy="214964"/>
          </a:xfrm>
          <a:prstGeom prst="rect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smtClean="0">
                <a:solidFill>
                  <a:schemeClr val="tx1"/>
                </a:solidFill>
              </a:rPr>
              <a:t>Katka</a:t>
            </a:r>
            <a:endParaRPr lang="cs-CZ" sz="900" dirty="0">
              <a:solidFill>
                <a:schemeClr val="tx1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6163108" y="5478182"/>
            <a:ext cx="683394" cy="163633"/>
          </a:xfrm>
          <a:prstGeom prst="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smtClean="0">
                <a:solidFill>
                  <a:schemeClr val="tx1"/>
                </a:solidFill>
              </a:rPr>
              <a:t>Štěpánka</a:t>
            </a:r>
            <a:endParaRPr lang="cs-CZ" sz="900" dirty="0">
              <a:solidFill>
                <a:schemeClr val="tx1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4901359" y="5427241"/>
            <a:ext cx="581614" cy="214574"/>
          </a:xfrm>
          <a:prstGeom prst="rect">
            <a:avLst/>
          </a:prstGeom>
          <a:solidFill>
            <a:srgbClr val="CC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smtClean="0">
                <a:solidFill>
                  <a:schemeClr val="tx1"/>
                </a:solidFill>
              </a:rPr>
              <a:t>Andrea</a:t>
            </a:r>
            <a:endParaRPr lang="cs-CZ" sz="900" dirty="0">
              <a:solidFill>
                <a:schemeClr val="tx1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4661396" y="4198670"/>
            <a:ext cx="479926" cy="208290"/>
          </a:xfrm>
          <a:prstGeom prst="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800" dirty="0" smtClean="0">
                <a:solidFill>
                  <a:schemeClr val="tx1"/>
                </a:solidFill>
              </a:rPr>
              <a:t>Irena</a:t>
            </a:r>
            <a:endParaRPr lang="cs-CZ" sz="800" dirty="0">
              <a:solidFill>
                <a:schemeClr val="tx1"/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6874845" y="4339735"/>
            <a:ext cx="529390" cy="184134"/>
          </a:xfrm>
          <a:prstGeom prst="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smtClean="0">
                <a:solidFill>
                  <a:schemeClr val="tx1"/>
                </a:solidFill>
              </a:rPr>
              <a:t>Katka</a:t>
            </a:r>
            <a:endParaRPr lang="cs-CZ" sz="900" dirty="0">
              <a:solidFill>
                <a:schemeClr val="tx1"/>
              </a:solidFill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5807914" y="4198670"/>
            <a:ext cx="537674" cy="181577"/>
          </a:xfrm>
          <a:prstGeom prst="rect">
            <a:avLst/>
          </a:prstGeom>
          <a:solidFill>
            <a:schemeClr val="accent4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800" dirty="0" smtClean="0">
                <a:solidFill>
                  <a:schemeClr val="bg1"/>
                </a:solidFill>
              </a:rPr>
              <a:t>Andrea</a:t>
            </a:r>
            <a:endParaRPr lang="cs-CZ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99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7396" y="947534"/>
            <a:ext cx="10082212" cy="666750"/>
          </a:xfrm>
        </p:spPr>
        <p:txBody>
          <a:bodyPr/>
          <a:lstStyle/>
          <a:p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Personální obsazení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528502" y="1770899"/>
            <a:ext cx="5420784" cy="4548188"/>
          </a:xfrm>
        </p:spPr>
        <p:txBody>
          <a:bodyPr/>
          <a:lstStyle/>
          <a:p>
            <a:pPr marL="0" indent="0">
              <a:buNone/>
            </a:pPr>
            <a:r>
              <a:rPr lang="cs-CZ" sz="2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Náš cíl</a:t>
            </a:r>
            <a:r>
              <a:rPr lang="cs-CZ" sz="2400" dirty="0"/>
              <a:t>: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jednotný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přístup při kontrolách </a:t>
            </a:r>
          </a:p>
          <a:p>
            <a:pPr marL="0" indent="0">
              <a:buNone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důvěra</a:t>
            </a:r>
          </a:p>
          <a:p>
            <a:pPr marL="0" indent="0">
              <a:buNone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spolupráce</a:t>
            </a:r>
          </a:p>
          <a:p>
            <a:pPr marL="0" indent="0">
              <a:buNone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dobrá praxe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AE7E08-4A74-4F19-8EE3-0D3B3CD899A1}" type="slidenum">
              <a:rPr lang="cs-CZ" altLang="cs-CZ" smtClean="0"/>
              <a:pPr>
                <a:defRPr/>
              </a:pPr>
              <a:t>3</a:t>
            </a:fld>
            <a:endParaRPr lang="cs-CZ" alt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4294967295"/>
          </p:nvPr>
        </p:nvSpPr>
        <p:spPr>
          <a:xfrm>
            <a:off x="457200" y="1850938"/>
            <a:ext cx="5311834" cy="3918038"/>
          </a:xfrm>
        </p:spPr>
        <p:txBody>
          <a:bodyPr/>
          <a:lstStyle/>
          <a:p>
            <a:r>
              <a:rPr lang="cs-CZ" sz="2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Svobodová</a:t>
            </a:r>
          </a:p>
          <a:p>
            <a:r>
              <a:rPr lang="cs-CZ" sz="2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Pšeničková</a:t>
            </a:r>
          </a:p>
          <a:p>
            <a:r>
              <a:rPr lang="cs-CZ" sz="2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Petrová I. </a:t>
            </a:r>
          </a:p>
          <a:p>
            <a:r>
              <a:rPr lang="cs-CZ" sz="2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Vašíčková – inspektor asistent</a:t>
            </a:r>
          </a:p>
          <a:p>
            <a:r>
              <a:rPr lang="cs-CZ" sz="2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Elmanová – inspektor asistent</a:t>
            </a:r>
          </a:p>
          <a:p>
            <a:r>
              <a:rPr lang="cs-CZ" sz="2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Valošková- hospodářka</a:t>
            </a:r>
          </a:p>
          <a:p>
            <a:endParaRPr lang="cs-CZ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20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Kontakt : +420 602 445 013 – Svobodová</a:t>
            </a:r>
          </a:p>
          <a:p>
            <a:pPr marL="0" indent="0">
              <a:buNone/>
            </a:pP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       andrea.svobodova@sujb.gov.cz</a:t>
            </a:r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1366" y="3412633"/>
            <a:ext cx="1670634" cy="2678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74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Komunikace se SÚJB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Od 1. května 2025 </a:t>
            </a:r>
            <a:endParaRPr lang="cs-CZ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Položka „Aktuálně“- nový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webový 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portál - </a:t>
            </a:r>
            <a:r>
              <a:rPr lang="cs-CZ" sz="2400" u="sng" dirty="0" smtClean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Portál </a:t>
            </a:r>
            <a:r>
              <a:rPr lang="cs-CZ" sz="2400" u="sng" dirty="0" err="1" smtClean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iReg</a:t>
            </a:r>
            <a:endParaRPr 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Fyzická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osoba, fyzická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osoba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za subjekt</a:t>
            </a:r>
          </a:p>
          <a:p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Přihlášení: Jednorázové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x trvalé,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přes identitu občana (např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eObčanka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, bankovní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identita)</a:t>
            </a:r>
          </a:p>
          <a:p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bez ověření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(notifikace pouze např. u NRD, zasílání PZ a ZDS, přechodná pracoviště atd.)</a:t>
            </a:r>
          </a:p>
          <a:p>
            <a:r>
              <a:rPr lang="cs-CZ" sz="2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 můžete využít: Ohlášení</a:t>
            </a:r>
            <a:r>
              <a:rPr lang="cs-CZ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žádost o povolení, </a:t>
            </a:r>
            <a:r>
              <a:rPr lang="cs-CZ" sz="2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HZZRO, ZOZ</a:t>
            </a:r>
            <a:endParaRPr lang="cs-CZ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Stále platí: </a:t>
            </a:r>
            <a:r>
              <a:rPr lang="cs-CZ" sz="2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datová schránka</a:t>
            </a:r>
          </a:p>
          <a:p>
            <a:endParaRPr lang="cs-CZ" dirty="0"/>
          </a:p>
          <a:p>
            <a:pPr marL="0" indent="0">
              <a:buNone/>
            </a:pPr>
            <a:endParaRPr lang="cs-CZ" dirty="0" smtClean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63E387-BEF8-4EB1-AC9E-E8352E11F0F6}" type="slidenum">
              <a:rPr lang="cs-CZ" altLang="cs-CZ" smtClean="0"/>
              <a:pPr>
                <a:defRPr/>
              </a:pPr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1258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Platnost AZ a vyhlášky č. 422/2016 Sb.</a:t>
            </a:r>
            <a:b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Novela Atomového Zákona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– účinnost od 1.7.2025 (č. </a:t>
            </a:r>
            <a:r>
              <a:rPr lang="cs-CZ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83/2025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Sb.)</a:t>
            </a:r>
            <a:endParaRPr lang="cs-CZ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Přechodná ustanovení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Každý, kdo vykonává činnosti v rámci expozičních situací, je povinen přizpůsobit své právní poměry zákonu č. 263/2016 Sb., ve znění účinném ode dne nabytí účinnosti tohoto zákona, </a:t>
            </a:r>
            <a:b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1800" u="sng" dirty="0">
                <a:latin typeface="Calibri" panose="020F0502020204030204" pitchFamily="34" charset="0"/>
                <a:cs typeface="Calibri" panose="020F0502020204030204" pitchFamily="34" charset="0"/>
              </a:rPr>
              <a:t>do 3 měsíců ode dne nabytí účinnosti tohoto </a:t>
            </a:r>
            <a:r>
              <a:rPr lang="cs-CZ" sz="18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zákona – delší toleranční období </a:t>
            </a:r>
            <a:endParaRPr lang="cs-CZ" sz="18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s-CZ" sz="1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Vyhláška č. 422/2016 Sb. </a:t>
            </a:r>
            <a:endParaRPr lang="cs-CZ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Notifikace právních předpisů vůči EK (3-měsíční karenční období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)- pozdější platnost/účinnost</a:t>
            </a:r>
          </a:p>
          <a:p>
            <a:pPr lvl="0"/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Dokud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neplatí novelizovaná vyhláška, </a:t>
            </a:r>
            <a:r>
              <a:rPr lang="cs-CZ" sz="1800" u="sng" dirty="0">
                <a:latin typeface="Calibri" panose="020F0502020204030204" pitchFamily="34" charset="0"/>
                <a:cs typeface="Calibri" panose="020F0502020204030204" pitchFamily="34" charset="0"/>
              </a:rPr>
              <a:t>platí stávající</a:t>
            </a:r>
            <a:r>
              <a:rPr lang="cs-CZ" sz="18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  <a:p>
            <a:pPr lvl="0"/>
            <a:endParaRPr lang="cs-CZ" sz="18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Další vyhlášky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samotné nebudou mít přechodné ustanovení (začnou platit okamžikem účinnosti)</a:t>
            </a:r>
          </a:p>
          <a:p>
            <a:pPr lvl="0"/>
            <a:endParaRPr lang="cs-CZ" sz="14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endParaRPr lang="cs-CZ" sz="1400" u="sng" dirty="0"/>
          </a:p>
          <a:p>
            <a:endParaRPr lang="cs-CZ" sz="1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AE7E08-4A74-4F19-8EE3-0D3B3CD899A1}" type="slidenum">
              <a:rPr lang="cs-CZ" altLang="cs-CZ" smtClean="0"/>
              <a:pPr>
                <a:defRPr/>
              </a:pPr>
              <a:t>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7021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904875"/>
            <a:ext cx="10972800" cy="1260475"/>
          </a:xfrm>
        </p:spPr>
        <p:txBody>
          <a:bodyPr/>
          <a:lstStyle/>
          <a:p>
            <a:r>
              <a:rPr lang="cs-CZ" dirty="0"/>
              <a:t>Požadavky nové legislativy v oblasti NM</a:t>
            </a:r>
            <a:br>
              <a:rPr lang="cs-CZ" dirty="0"/>
            </a:br>
            <a:r>
              <a:rPr lang="cs-CZ" dirty="0"/>
              <a:t>§ </a:t>
            </a:r>
            <a:r>
              <a:rPr lang="cs-CZ" dirty="0" smtClean="0"/>
              <a:t>11- Ohlášení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Zákon č. 263/2016 Sb.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708026" y="2351339"/>
            <a:ext cx="4377322" cy="3951288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Úřadu musí být předem ohlášeno</a:t>
            </a:r>
          </a:p>
          <a:p>
            <a:pPr marL="0" indent="0">
              <a:buNone/>
            </a:pPr>
            <a:r>
              <a:rPr lang="cs-CZ" dirty="0"/>
              <a:t>a) používání schváleného typu drobného zdroje ionizujícího záření s výjimkou používání zdroje ionizujícího záření k </a:t>
            </a:r>
            <a:r>
              <a:rPr lang="cs-CZ" dirty="0" smtClean="0"/>
              <a:t>nelékařskému ozáření</a:t>
            </a:r>
            <a:r>
              <a:rPr lang="cs-CZ" dirty="0"/>
              <a:t>, 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Nový zákon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Úřadu </a:t>
            </a:r>
            <a:r>
              <a:rPr lang="cs-CZ" dirty="0"/>
              <a:t>musí být předem ohlášeno</a:t>
            </a:r>
          </a:p>
          <a:p>
            <a:pPr marL="0" indent="0">
              <a:buNone/>
            </a:pPr>
            <a:r>
              <a:rPr lang="cs-CZ" dirty="0"/>
              <a:t>a) používání schváleného typu drobného zdroje ionizujícího záření s výjimkou používání zdroje ionizujícího záření k </a:t>
            </a:r>
            <a:r>
              <a:rPr lang="cs-CZ" b="1" dirty="0">
                <a:solidFill>
                  <a:srgbClr val="FF0000"/>
                </a:solidFill>
              </a:rPr>
              <a:t>lékařskému</a:t>
            </a:r>
            <a:r>
              <a:rPr lang="cs-CZ" b="1" dirty="0"/>
              <a:t> nebo</a:t>
            </a:r>
            <a:r>
              <a:rPr lang="cs-CZ" dirty="0"/>
              <a:t> nelékařskému ozáření</a:t>
            </a:r>
            <a:r>
              <a:rPr lang="cs-CZ" dirty="0" smtClean="0"/>
              <a:t>,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AE7E08-4A74-4F19-8EE3-0D3B3CD899A1}" type="slidenum">
              <a:rPr lang="cs-CZ" altLang="cs-CZ" smtClean="0"/>
              <a:pPr>
                <a:defRPr/>
              </a:pPr>
              <a:t>6</a:t>
            </a:fld>
            <a:endParaRPr lang="cs-CZ" altLang="cs-CZ"/>
          </a:p>
        </p:txBody>
      </p:sp>
      <p:sp>
        <p:nvSpPr>
          <p:cNvPr id="8" name="Šrafovaná šipka doprava 7"/>
          <p:cNvSpPr/>
          <p:nvPr/>
        </p:nvSpPr>
        <p:spPr>
          <a:xfrm>
            <a:off x="5206221" y="3637172"/>
            <a:ext cx="866274" cy="689811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257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4905" y="1230085"/>
            <a:ext cx="10972800" cy="684857"/>
          </a:xfrm>
        </p:spPr>
        <p:txBody>
          <a:bodyPr/>
          <a:lstStyle/>
          <a:p>
            <a:r>
              <a:rPr lang="cs-CZ" dirty="0"/>
              <a:t>§</a:t>
            </a:r>
            <a:r>
              <a:rPr lang="cs-CZ" dirty="0" smtClean="0"/>
              <a:t>22 AZ -</a:t>
            </a:r>
            <a:r>
              <a:rPr lang="cs-CZ" dirty="0"/>
              <a:t>Nové rozhodnutí o vydání povolení, zrušení a zánik povolení</a:t>
            </a:r>
            <a:br>
              <a:rPr lang="cs-CZ" dirty="0"/>
            </a:br>
            <a:r>
              <a:rPr lang="cs-CZ" dirty="0" smtClean="0"/>
              <a:t> 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/>
          <a:lstStyle/>
          <a:p>
            <a:r>
              <a:rPr lang="cs-CZ" b="0" dirty="0" smtClean="0"/>
              <a:t>Zákon 263/2016 Sb.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609600" y="2269957"/>
            <a:ext cx="3938337" cy="3856205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Lhůta pro vydání 30 dní jako u správní činnosti</a:t>
            </a:r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4"/>
          </p:nvPr>
        </p:nvSpPr>
        <p:spPr>
          <a:xfrm>
            <a:off x="6593305" y="2174875"/>
            <a:ext cx="4860758" cy="3951288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>
                <a:solidFill>
                  <a:srgbClr val="FF0000"/>
                </a:solidFill>
              </a:rPr>
              <a:t>Lhůta pro </a:t>
            </a:r>
            <a:r>
              <a:rPr lang="cs-CZ" b="1" dirty="0">
                <a:solidFill>
                  <a:srgbClr val="FF0000"/>
                </a:solidFill>
              </a:rPr>
              <a:t>vydání rozhodnutí v řízení o vydání povolení </a:t>
            </a:r>
            <a:r>
              <a:rPr lang="cs-CZ" b="1" dirty="0" smtClean="0">
                <a:solidFill>
                  <a:srgbClr val="FF0000"/>
                </a:solidFill>
              </a:rPr>
              <a:t>činí </a:t>
            </a: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b="1" dirty="0" smtClean="0">
                <a:solidFill>
                  <a:srgbClr val="FF0000"/>
                </a:solidFill>
              </a:rPr>
              <a:t>90 dní (dle § 19 odst. 2 písm. e)</a:t>
            </a: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1400" b="1" dirty="0" smtClean="0">
                <a:solidFill>
                  <a:srgbClr val="FF0000"/>
                </a:solidFill>
              </a:rPr>
              <a:t>Pro urychlení procesu prosím vždy posílejte kompletní dokumentaci </a:t>
            </a:r>
            <a:endParaRPr lang="cs-CZ" sz="1400" b="1" dirty="0">
              <a:solidFill>
                <a:srgbClr val="FF0000"/>
              </a:solidFill>
            </a:endParaRPr>
          </a:p>
        </p:txBody>
      </p:sp>
      <p:sp>
        <p:nvSpPr>
          <p:cNvPr id="9" name="Zástupný symbol pro text 10"/>
          <p:cNvSpPr txBox="1">
            <a:spLocks/>
          </p:cNvSpPr>
          <p:nvPr/>
        </p:nvSpPr>
        <p:spPr bwMode="auto">
          <a:xfrm>
            <a:off x="6466084" y="1452688"/>
            <a:ext cx="5389033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 b="1">
                <a:solidFill>
                  <a:schemeClr val="tx1"/>
                </a:solidFill>
                <a:latin typeface="+mn-lt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 b="1">
                <a:solidFill>
                  <a:schemeClr val="tx1"/>
                </a:solidFill>
                <a:latin typeface="+mn-lt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endParaRPr lang="cs-CZ" kern="0" dirty="0" smtClean="0"/>
          </a:p>
          <a:p>
            <a:endParaRPr lang="cs-CZ" kern="0" dirty="0" smtClean="0"/>
          </a:p>
          <a:p>
            <a:endParaRPr lang="cs-CZ" kern="0" dirty="0" smtClean="0"/>
          </a:p>
          <a:p>
            <a:r>
              <a:rPr lang="cs-CZ" kern="0" dirty="0" smtClean="0">
                <a:solidFill>
                  <a:srgbClr val="FF0000"/>
                </a:solidFill>
              </a:rPr>
              <a:t>Nový zákon</a:t>
            </a:r>
            <a:endParaRPr lang="cs-CZ" kern="0" dirty="0">
              <a:solidFill>
                <a:srgbClr val="FF0000"/>
              </a:solidFill>
            </a:endParaRPr>
          </a:p>
        </p:txBody>
      </p:sp>
      <p:sp>
        <p:nvSpPr>
          <p:cNvPr id="10" name="Šrafovaná šipka doprava 9"/>
          <p:cNvSpPr/>
          <p:nvPr/>
        </p:nvSpPr>
        <p:spPr>
          <a:xfrm>
            <a:off x="5144725" y="3326264"/>
            <a:ext cx="866274" cy="689811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830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203634"/>
            <a:ext cx="10972800" cy="357497"/>
          </a:xfrm>
        </p:spPr>
        <p:txBody>
          <a:bodyPr/>
          <a:lstStyle/>
          <a:p>
            <a:r>
              <a:rPr lang="cs-CZ" dirty="0"/>
              <a:t>§</a:t>
            </a:r>
            <a:r>
              <a:rPr lang="cs-CZ" dirty="0" smtClean="0"/>
              <a:t>68 písm.  f) AZ - </a:t>
            </a:r>
            <a:r>
              <a:rPr lang="cs-CZ" dirty="0"/>
              <a:t>Společné povinnosti držitele povolení a </a:t>
            </a:r>
            <a:r>
              <a:rPr lang="cs-CZ" dirty="0" err="1"/>
              <a:t>registranta</a:t>
            </a:r>
            <a:r>
              <a:rPr lang="cs-CZ" dirty="0"/>
              <a:t> v oblasti zajišťování radiační ochrany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323357"/>
            <a:ext cx="5583768" cy="639762"/>
          </a:xfrm>
        </p:spPr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  <a:p>
            <a:r>
              <a:rPr lang="cs-CZ" dirty="0" smtClean="0"/>
              <a:t>Zákon 263/2016 Sb.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5826" y="2068997"/>
            <a:ext cx="4665044" cy="3951288"/>
          </a:xfrm>
        </p:spPr>
        <p:txBody>
          <a:bodyPr/>
          <a:lstStyle/>
          <a:p>
            <a:pPr marL="0" indent="0">
              <a:buNone/>
            </a:pPr>
            <a:r>
              <a:rPr lang="cs-CZ" sz="1800" dirty="0"/>
              <a:t>Z</a:t>
            </a:r>
            <a:r>
              <a:rPr lang="cs-CZ" sz="1800" dirty="0" smtClean="0"/>
              <a:t>ajistit </a:t>
            </a:r>
            <a:r>
              <a:rPr lang="cs-CZ" sz="1800" dirty="0"/>
              <a:t>hodnocení vlastností zdroje ionizujícího záření prostřednictvím</a:t>
            </a:r>
          </a:p>
          <a:p>
            <a:pPr marL="0" indent="0">
              <a:buNone/>
            </a:pPr>
            <a:r>
              <a:rPr lang="cs-CZ" sz="1800" dirty="0"/>
              <a:t>1. přejímací zkoušky, pokud se nejedná o nevýznamný nebo drobný zdroj ionizujícího záření, který není zdrojem ionizujícího záření k nelékařskému ozáření, kostní denzitometr, uzavřený radionuklidový zdroj, u kterého neuplynula doba delší než 6 měsíců od jeho výroby, nebo zdroj ionizujícího záření převzatý výhradně ke skladování, přepravě nebo distribuci, zdroj ionizujícího záření vyrobený jeho uživatelem pro vlastní použití, prototyp nebo unikátní zařízení,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309513"/>
            <a:ext cx="5389033" cy="639762"/>
          </a:xfrm>
        </p:spPr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Nový zákon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391174" y="1949275"/>
            <a:ext cx="5191226" cy="3951288"/>
          </a:xfrm>
        </p:spPr>
        <p:txBody>
          <a:bodyPr/>
          <a:lstStyle/>
          <a:p>
            <a:pPr marL="0" indent="0">
              <a:buNone/>
            </a:pPr>
            <a:r>
              <a:rPr lang="cs-CZ" sz="1200" b="1" dirty="0" smtClean="0"/>
              <a:t>Zajistit </a:t>
            </a:r>
            <a:r>
              <a:rPr lang="cs-CZ" sz="1200" b="1" dirty="0"/>
              <a:t>hodnocení vlastností zdroje ionizujícího záření prostřednictvím přejímací zkoušky, </a:t>
            </a:r>
            <a:r>
              <a:rPr lang="cs-CZ" sz="1200" b="1" dirty="0">
                <a:solidFill>
                  <a:srgbClr val="FF0000"/>
                </a:solidFill>
              </a:rPr>
              <a:t>pokud se nejedná o</a:t>
            </a:r>
            <a:endParaRPr lang="cs-CZ" sz="1200" dirty="0">
              <a:solidFill>
                <a:srgbClr val="FF0000"/>
              </a:solidFill>
            </a:endParaRPr>
          </a:p>
          <a:p>
            <a:r>
              <a:rPr lang="cs-CZ" sz="1200" b="1" dirty="0"/>
              <a:t>1. nevýznamný zdroj ionizujícího záření,</a:t>
            </a:r>
            <a:endParaRPr lang="cs-CZ" sz="1200" dirty="0"/>
          </a:p>
          <a:p>
            <a:r>
              <a:rPr lang="cs-CZ" sz="1200" b="1" dirty="0"/>
              <a:t>2. drobný zdroj ionizujícího záření, který není zdrojem ionizujícího záření k nelékařskému ozáření,</a:t>
            </a:r>
            <a:endParaRPr lang="cs-CZ" sz="1200" dirty="0"/>
          </a:p>
          <a:p>
            <a:r>
              <a:rPr lang="cs-CZ" sz="1200" b="1" dirty="0"/>
              <a:t>3. kostní denzitometr,</a:t>
            </a:r>
            <a:endParaRPr lang="cs-CZ" sz="1200" dirty="0"/>
          </a:p>
          <a:p>
            <a:r>
              <a:rPr lang="cs-CZ" sz="1200" b="1" dirty="0"/>
              <a:t>4. </a:t>
            </a:r>
            <a:r>
              <a:rPr lang="cs-CZ" sz="1200" b="1" dirty="0">
                <a:solidFill>
                  <a:srgbClr val="FF0000"/>
                </a:solidFill>
              </a:rPr>
              <a:t>otevřený radionuklidový zdroj,</a:t>
            </a:r>
            <a:endParaRPr lang="cs-CZ" sz="1200" dirty="0">
              <a:solidFill>
                <a:srgbClr val="FF0000"/>
              </a:solidFill>
            </a:endParaRPr>
          </a:p>
          <a:p>
            <a:r>
              <a:rPr lang="cs-CZ" sz="1200" b="1" dirty="0"/>
              <a:t>5. uzavřený radionuklidový zdroj, u kterého od výroby do zahájení používání neuplynulo více než 6 měsíců,</a:t>
            </a:r>
            <a:endParaRPr lang="cs-CZ" sz="1200" dirty="0"/>
          </a:p>
          <a:p>
            <a:r>
              <a:rPr lang="cs-CZ" sz="1200" b="1" dirty="0"/>
              <a:t>6. zdroj ionizujícího záření převzatý výhradně ke skladování v uznaném skladu, přepravě, vývozu nebo distribuci,</a:t>
            </a:r>
            <a:endParaRPr lang="cs-CZ" sz="1200" dirty="0"/>
          </a:p>
          <a:p>
            <a:r>
              <a:rPr lang="cs-CZ" sz="1200" b="1" dirty="0"/>
              <a:t>7. zdroj ionizujícího záření, který není používán pro lékařské nebo nelékařské ozáření a jehož typ není určen k uvádění na trh,</a:t>
            </a:r>
            <a:endParaRPr lang="cs-CZ" sz="1200" dirty="0"/>
          </a:p>
          <a:p>
            <a:r>
              <a:rPr lang="cs-CZ" sz="1200" b="1" dirty="0"/>
              <a:t>8. prototyp zdroje ionizujícího záření, který není používán pro lékařské nebo nelékařské ozáření,</a:t>
            </a:r>
            <a:endParaRPr lang="cs-CZ" sz="1200" dirty="0"/>
          </a:p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63E387-BEF8-4EB1-AC9E-E8352E11F0F6}" type="slidenum">
              <a:rPr lang="cs-CZ" altLang="cs-CZ" smtClean="0"/>
              <a:pPr>
                <a:defRPr/>
              </a:pPr>
              <a:t>8</a:t>
            </a:fld>
            <a:endParaRPr lang="cs-CZ" altLang="cs-CZ"/>
          </a:p>
        </p:txBody>
      </p:sp>
      <p:sp>
        <p:nvSpPr>
          <p:cNvPr id="8" name="Šrafovaná šipka doprava 7"/>
          <p:cNvSpPr/>
          <p:nvPr/>
        </p:nvSpPr>
        <p:spPr>
          <a:xfrm>
            <a:off x="5412885" y="2997994"/>
            <a:ext cx="866274" cy="689811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373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816429"/>
            <a:ext cx="10972800" cy="852034"/>
          </a:xfrm>
        </p:spPr>
        <p:txBody>
          <a:bodyPr/>
          <a:lstStyle/>
          <a:p>
            <a:r>
              <a:rPr lang="cs-CZ" dirty="0" smtClean="0"/>
              <a:t>§ 85  </a:t>
            </a:r>
            <a:r>
              <a:rPr lang="cs-CZ" dirty="0"/>
              <a:t>Sledování dávek z lékařského ozáření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Zákon č.263/2016 Sb. 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smtClean="0"/>
              <a:t>0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Nový zákon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</a:rPr>
              <a:t>Zadavatel klinického hodnocení radiofarmak je povinen bez zbytečného odkladu oznámit Úřadu podání žádosti o povolení klinického hodnocení radiofarmak podle zákona o léčivech.</a:t>
            </a:r>
            <a:endParaRPr lang="cs-CZ" dirty="0">
              <a:solidFill>
                <a:srgbClr val="FF0000"/>
              </a:solidFill>
            </a:endParaRPr>
          </a:p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63E387-BEF8-4EB1-AC9E-E8352E11F0F6}" type="slidenum">
              <a:rPr lang="cs-CZ" altLang="cs-CZ" smtClean="0"/>
              <a:pPr>
                <a:defRPr/>
              </a:pPr>
              <a:t>9</a:t>
            </a:fld>
            <a:endParaRPr lang="cs-CZ" alt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2638" y="2057400"/>
            <a:ext cx="896190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16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ÚJB_předloha2">
  <a:themeElements>
    <a:clrScheme name="SÚJB_předloha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ÚJB_předloha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ÚJB_předloha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ÚJB_předloha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ÚJB_předloha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ÚJB_předloha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ÚJB_předloha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ÚJB_předloha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ÚJB_předloha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ÚJB_předloha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ÚJB_předloha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ÚJB_předloha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ÚJB_předloha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ÚJB_předloha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1781</TotalTime>
  <Words>2612</Words>
  <Application>Microsoft Office PowerPoint</Application>
  <PresentationFormat>Širokoúhlá obrazovka</PresentationFormat>
  <Paragraphs>310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SÚJB_předloha2</vt:lpstr>
      <vt:lpstr>Den s držiteli povolení</vt:lpstr>
      <vt:lpstr>Obsah</vt:lpstr>
      <vt:lpstr>Personální obsazení</vt:lpstr>
      <vt:lpstr>Komunikace se SÚJB</vt:lpstr>
      <vt:lpstr>Platnost AZ a vyhlášky č. 422/2016 Sb. </vt:lpstr>
      <vt:lpstr>Požadavky nové legislativy v oblasti NM § 11- Ohlášení </vt:lpstr>
      <vt:lpstr>§22 AZ -Nové rozhodnutí o vydání povolení, zrušení a zánik povolení   </vt:lpstr>
      <vt:lpstr>§68 písm.  f) AZ - Společné povinnosti držitele povolení a registranta v oblasti zajišťování radiační ochrany </vt:lpstr>
      <vt:lpstr>§ 85  Sledování dávek z lékařského ozáření </vt:lpstr>
      <vt:lpstr>§154- Analýza a hodnocení radiační mimořádné události </vt:lpstr>
      <vt:lpstr>§ 155 Připravenost k odezvě na radiační mimořádnou událost</vt:lpstr>
      <vt:lpstr>§26  – Přejímací zkouška</vt:lpstr>
      <vt:lpstr>§32 - ZPS</vt:lpstr>
      <vt:lpstr>§ 49 Sledované pásmo </vt:lpstr>
      <vt:lpstr>§79- Obsah oznámení o podání žádosti  o povolení klinického hodnocení radiofarmak </vt:lpstr>
      <vt:lpstr>§ 80- odst. 1 písm. d) - Chybné ozáření pacienta- Radiologická událost </vt:lpstr>
      <vt:lpstr>§ 104 odst. 1 písm. c) - Uvolňovací úrovně pro pracoviště se zdroji ionizujícího záření </vt:lpstr>
      <vt:lpstr>Příloha č. 18 vyhlášky č. 422/2016 Sb.   </vt:lpstr>
      <vt:lpstr>Povolení</vt:lpstr>
      <vt:lpstr>Změna v žádosti o povolení</vt:lpstr>
      <vt:lpstr>Radiologické události</vt:lpstr>
      <vt:lpstr>Poznámky k dokumentaci</vt:lpstr>
      <vt:lpstr>Další poznámky</vt:lpstr>
      <vt:lpstr>Doporučení a TAČR</vt:lpstr>
      <vt:lpstr>Další informace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Aktuality z ONMORZ</dc:title>
  <dc:creator>Svobodová Andrea</dc:creator>
  <cp:lastModifiedBy>Svobodová Andrea</cp:lastModifiedBy>
  <cp:revision>129</cp:revision>
  <dcterms:created xsi:type="dcterms:W3CDTF">2025-03-13T12:15:33Z</dcterms:created>
  <dcterms:modified xsi:type="dcterms:W3CDTF">2025-06-15T20:17:21Z</dcterms:modified>
</cp:coreProperties>
</file>