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60" r:id="rId6"/>
    <p:sldId id="267" r:id="rId7"/>
    <p:sldId id="269" r:id="rId8"/>
    <p:sldId id="271" r:id="rId9"/>
    <p:sldId id="264" r:id="rId10"/>
    <p:sldId id="263" r:id="rId11"/>
    <p:sldId id="265" r:id="rId12"/>
    <p:sldId id="27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483E-6F65-4925-BC9C-A77B57704834}" type="datetimeFigureOut">
              <a:rPr lang="cs-CZ" smtClean="0"/>
              <a:t>18.9.2018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6D84B-D4B3-429E-B521-D4987CEBB8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78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6D84B-D4B3-429E-B521-D4987CEBB83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33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85F-ECFC-4853-BB86-599E2FA0BE69}" type="datetimeFigureOut">
              <a:rPr lang="cs-CZ" smtClean="0"/>
              <a:t>18.9.2018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FA6C-7F1C-4207-9473-4B343BA3A0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85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85F-ECFC-4853-BB86-599E2FA0BE69}" type="datetimeFigureOut">
              <a:rPr lang="cs-CZ" smtClean="0"/>
              <a:t>18.9.2018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FA6C-7F1C-4207-9473-4B343BA3A0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2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85F-ECFC-4853-BB86-599E2FA0BE69}" type="datetimeFigureOut">
              <a:rPr lang="cs-CZ" smtClean="0"/>
              <a:t>18.9.2018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FA6C-7F1C-4207-9473-4B343BA3A0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50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85F-ECFC-4853-BB86-599E2FA0BE69}" type="datetimeFigureOut">
              <a:rPr lang="cs-CZ" smtClean="0"/>
              <a:t>18.9.2018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FA6C-7F1C-4207-9473-4B343BA3A0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68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85F-ECFC-4853-BB86-599E2FA0BE69}" type="datetimeFigureOut">
              <a:rPr lang="cs-CZ" smtClean="0"/>
              <a:t>18.9.2018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FA6C-7F1C-4207-9473-4B343BA3A0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5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85F-ECFC-4853-BB86-599E2FA0BE69}" type="datetimeFigureOut">
              <a:rPr lang="cs-CZ" smtClean="0"/>
              <a:t>18.9.2018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FA6C-7F1C-4207-9473-4B343BA3A0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39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85F-ECFC-4853-BB86-599E2FA0BE69}" type="datetimeFigureOut">
              <a:rPr lang="cs-CZ" smtClean="0"/>
              <a:t>18.9.2018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FA6C-7F1C-4207-9473-4B343BA3A0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48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85F-ECFC-4853-BB86-599E2FA0BE69}" type="datetimeFigureOut">
              <a:rPr lang="cs-CZ" smtClean="0"/>
              <a:t>18.9.2018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FA6C-7F1C-4207-9473-4B343BA3A0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53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85F-ECFC-4853-BB86-599E2FA0BE69}" type="datetimeFigureOut">
              <a:rPr lang="cs-CZ" smtClean="0"/>
              <a:t>18.9.2018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FA6C-7F1C-4207-9473-4B343BA3A0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71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85F-ECFC-4853-BB86-599E2FA0BE69}" type="datetimeFigureOut">
              <a:rPr lang="cs-CZ" smtClean="0"/>
              <a:t>18.9.2018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FA6C-7F1C-4207-9473-4B343BA3A0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01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85F-ECFC-4853-BB86-599E2FA0BE69}" type="datetimeFigureOut">
              <a:rPr lang="cs-CZ" smtClean="0"/>
              <a:t>18.9.2018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FA6C-7F1C-4207-9473-4B343BA3A0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8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285F-ECFC-4853-BB86-599E2FA0BE69}" type="datetimeFigureOut">
              <a:rPr lang="cs-CZ" smtClean="0"/>
              <a:t>18.9.2018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FA6C-7F1C-4207-9473-4B343BA3A0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5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6912768" cy="2979763"/>
          </a:xfrm>
        </p:spPr>
        <p:txBody>
          <a:bodyPr>
            <a:normAutofit/>
          </a:bodyPr>
          <a:lstStyle/>
          <a:p>
            <a:r>
              <a:rPr lang="cs-CZ" dirty="0" smtClean="0"/>
              <a:t>Významná radiologická událost v průběhu CT vyšetření těhotné ženy ve Francii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0946"/>
            <a:ext cx="5142359" cy="141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262605"/>
            <a:ext cx="182571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S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63" y="5569129"/>
            <a:ext cx="2286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cs-CZ" sz="2800" dirty="0" smtClean="0"/>
              <a:t>Doporučení ASN pro prevenci proti této radiologické události</a:t>
            </a:r>
            <a:endParaRPr lang="cs-CZ" sz="28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6" y="1795397"/>
            <a:ext cx="3696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3198" y="1803992"/>
            <a:ext cx="384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①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6" y="3219295"/>
            <a:ext cx="3696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3221643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②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2" y="4908039"/>
            <a:ext cx="36792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579" y="4908039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③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10" y="1340768"/>
            <a:ext cx="4416000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80936" y="4508992"/>
            <a:ext cx="162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Nastavte pauzu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4382" y="6237312"/>
            <a:ext cx="406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Přejděte zpět na obrazovku konfigurace</a:t>
            </a:r>
            <a:endParaRPr lang="cs-CZ" dirty="0"/>
          </a:p>
        </p:txBody>
      </p:sp>
      <p:sp>
        <p:nvSpPr>
          <p:cNvPr id="13" name="Zástupný symbol pro text 6"/>
          <p:cNvSpPr txBox="1">
            <a:spLocks/>
          </p:cNvSpPr>
          <p:nvPr/>
        </p:nvSpPr>
        <p:spPr>
          <a:xfrm>
            <a:off x="204785" y="1340768"/>
            <a:ext cx="4040188" cy="423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Při využití funkce </a:t>
            </a:r>
            <a:r>
              <a:rPr lang="cs-CZ" dirty="0"/>
              <a:t>«</a:t>
            </a:r>
            <a:r>
              <a:rPr lang="cs-CZ" dirty="0" err="1"/>
              <a:t>one</a:t>
            </a:r>
            <a:r>
              <a:rPr lang="cs-CZ" dirty="0"/>
              <a:t> more»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1547664" y="1700808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1979712" y="3717032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3491880" y="5517232"/>
            <a:ext cx="288032" cy="791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4692310" y="3862661"/>
            <a:ext cx="44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Nastavte manuálně počet snímků pro pokrytí oblasti a potvrďte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4254781" y="1340768"/>
            <a:ext cx="38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④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08039"/>
            <a:ext cx="874755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5724128" y="4908039"/>
            <a:ext cx="367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⑤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 flipH="1" flipV="1">
            <a:off x="5940152" y="2636912"/>
            <a:ext cx="86409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6156176" y="640525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Sken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4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1707"/>
            <a:ext cx="8229600" cy="1021029"/>
          </a:xfrm>
        </p:spPr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7"/>
            <a:ext cx="8640960" cy="458840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 smtClean="0"/>
              <a:t>Rychlá prvotní doporučení pro tuto významnou radiologickou událost a funkci «</a:t>
            </a:r>
            <a:r>
              <a:rPr lang="cs-CZ" dirty="0" err="1" smtClean="0"/>
              <a:t>one</a:t>
            </a:r>
            <a:r>
              <a:rPr lang="cs-CZ" dirty="0" smtClean="0"/>
              <a:t> more»</a:t>
            </a:r>
          </a:p>
          <a:p>
            <a:pPr lvl="1"/>
            <a:r>
              <a:rPr lang="cs-CZ" dirty="0" smtClean="0"/>
              <a:t>Budou k dispozici formou shrnutí této prezentace</a:t>
            </a:r>
          </a:p>
          <a:p>
            <a:r>
              <a:rPr lang="cs-CZ" dirty="0" smtClean="0"/>
              <a:t>Na </a:t>
            </a:r>
            <a:r>
              <a:rPr lang="cs-CZ" dirty="0" smtClean="0"/>
              <a:t>konci roku budou publikovány další doporučení ve vztahu k:</a:t>
            </a:r>
          </a:p>
          <a:p>
            <a:pPr lvl="1"/>
            <a:r>
              <a:rPr lang="cs-CZ" dirty="0" smtClean="0"/>
              <a:t>zlepšení </a:t>
            </a:r>
            <a:r>
              <a:rPr lang="cs-CZ" dirty="0" smtClean="0"/>
              <a:t>vzdělání a zaškolování</a:t>
            </a:r>
          </a:p>
          <a:p>
            <a:pPr marL="457200" lvl="1" indent="0">
              <a:buNone/>
            </a:pPr>
            <a:r>
              <a:rPr lang="cs-CZ" dirty="0" smtClean="0"/>
              <a:t>personálu využívajícího </a:t>
            </a:r>
            <a:r>
              <a:rPr lang="cs-CZ" dirty="0" smtClean="0"/>
              <a:t>IZ</a:t>
            </a:r>
          </a:p>
          <a:p>
            <a:pPr lvl="1"/>
            <a:r>
              <a:rPr lang="cs-CZ" dirty="0" smtClean="0"/>
              <a:t>Správné nastavení varovných</a:t>
            </a:r>
          </a:p>
          <a:p>
            <a:pPr marL="457200" lvl="1" indent="0">
              <a:buNone/>
            </a:pPr>
            <a:r>
              <a:rPr lang="cs-CZ" dirty="0" smtClean="0"/>
              <a:t>dozimetrických prahových</a:t>
            </a:r>
          </a:p>
          <a:p>
            <a:pPr marL="457200" lvl="1" indent="0">
              <a:buNone/>
            </a:pPr>
            <a:r>
              <a:rPr lang="cs-CZ" dirty="0" smtClean="0"/>
              <a:t>hodnot</a:t>
            </a:r>
          </a:p>
          <a:p>
            <a:pPr lvl="1"/>
            <a:r>
              <a:rPr lang="cs-CZ" dirty="0" smtClean="0"/>
              <a:t>znalost DRÚ pro dané</a:t>
            </a:r>
          </a:p>
          <a:p>
            <a:pPr marL="457200" lvl="1" indent="0">
              <a:buNone/>
            </a:pPr>
            <a:r>
              <a:rPr lang="cs-CZ" dirty="0" smtClean="0"/>
              <a:t>vyšetření</a:t>
            </a:r>
            <a:endParaRPr lang="cs-CZ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2000"/>
            <a:ext cx="1871350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03" y="3482157"/>
            <a:ext cx="4071897" cy="33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S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63" y="5569129"/>
            <a:ext cx="2286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1707"/>
            <a:ext cx="8229600" cy="1021029"/>
          </a:xfrm>
        </p:spPr>
        <p:txBody>
          <a:bodyPr/>
          <a:lstStyle/>
          <a:p>
            <a:r>
              <a:rPr lang="cs-CZ" dirty="0" smtClean="0"/>
              <a:t>Závěr - 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7"/>
            <a:ext cx="8640960" cy="4588401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SÚJB doporučuje:</a:t>
            </a:r>
          </a:p>
          <a:p>
            <a:pPr lvl="1"/>
            <a:r>
              <a:rPr lang="cs-CZ" dirty="0" smtClean="0"/>
              <a:t>Týká se všech CT od GE</a:t>
            </a:r>
          </a:p>
          <a:p>
            <a:pPr lvl="1"/>
            <a:r>
              <a:rPr lang="cs-CZ" dirty="0" smtClean="0"/>
              <a:t>jiná CT tuto funkci nemají</a:t>
            </a:r>
          </a:p>
          <a:p>
            <a:pPr lvl="1"/>
            <a:r>
              <a:rPr lang="cs-CZ" dirty="0" smtClean="0"/>
              <a:t>Zaučte všechny radiologické asistenty, aby funkci </a:t>
            </a:r>
            <a:r>
              <a:rPr lang="cs-CZ" dirty="0"/>
              <a:t>«</a:t>
            </a:r>
            <a:r>
              <a:rPr lang="cs-CZ" dirty="0" err="1"/>
              <a:t>one</a:t>
            </a:r>
            <a:r>
              <a:rPr lang="cs-CZ" dirty="0"/>
              <a:t> more</a:t>
            </a:r>
            <a:r>
              <a:rPr lang="cs-CZ" dirty="0" smtClean="0"/>
              <a:t>» </a:t>
            </a:r>
            <a:r>
              <a:rPr lang="cs-CZ" b="1" u="sng" dirty="0" smtClean="0"/>
              <a:t>nepoužívali</a:t>
            </a:r>
            <a:r>
              <a:rPr lang="cs-CZ" dirty="0" smtClean="0"/>
              <a:t> a místo ní využívali </a:t>
            </a:r>
            <a:r>
              <a:rPr lang="cs-CZ" dirty="0"/>
              <a:t>„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“ </a:t>
            </a:r>
            <a:endParaRPr lang="cs-CZ" dirty="0" smtClean="0"/>
          </a:p>
          <a:p>
            <a:pPr lvl="1"/>
            <a:r>
              <a:rPr lang="cs-CZ" dirty="0" smtClean="0"/>
              <a:t>Při nejbližší servisní prohlídce </a:t>
            </a:r>
            <a:r>
              <a:rPr lang="cs-CZ" b="1" u="sng" dirty="0" smtClean="0"/>
              <a:t>žádejte</a:t>
            </a:r>
            <a:r>
              <a:rPr lang="cs-CZ" dirty="0" smtClean="0"/>
              <a:t> od servisních techniků </a:t>
            </a:r>
            <a:r>
              <a:rPr lang="cs-CZ" b="1" u="sng" dirty="0" smtClean="0"/>
              <a:t>zablokování</a:t>
            </a:r>
            <a:r>
              <a:rPr lang="cs-CZ" dirty="0" smtClean="0"/>
              <a:t> funkce </a:t>
            </a:r>
            <a:r>
              <a:rPr lang="cs-CZ" dirty="0"/>
              <a:t>«</a:t>
            </a:r>
            <a:r>
              <a:rPr lang="cs-CZ" dirty="0" err="1"/>
              <a:t>one</a:t>
            </a:r>
            <a:r>
              <a:rPr lang="cs-CZ" dirty="0"/>
              <a:t> more</a:t>
            </a:r>
            <a:r>
              <a:rPr lang="cs-CZ" dirty="0" smtClean="0"/>
              <a:t>»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SÚJB </a:t>
            </a:r>
            <a:r>
              <a:rPr lang="cs-CZ" dirty="0" smtClean="0"/>
              <a:t>publikuje shrnutí události a doporučení z ní plynoucí, které vbrzku vytvoří ASN</a:t>
            </a:r>
          </a:p>
          <a:p>
            <a:pPr marL="742950" lvl="2" indent="-342900"/>
            <a:r>
              <a:rPr lang="cs-CZ" dirty="0" smtClean="0"/>
              <a:t>na stránkách SÚJB jak </a:t>
            </a:r>
            <a:r>
              <a:rPr lang="cs-CZ" dirty="0"/>
              <a:t>v angličtině, tak česky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8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Nástin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781128"/>
          </a:xfrm>
        </p:spPr>
        <p:txBody>
          <a:bodyPr>
            <a:noAutofit/>
          </a:bodyPr>
          <a:lstStyle/>
          <a:p>
            <a:pPr algn="just"/>
            <a:r>
              <a:rPr lang="cs-CZ" sz="2400" dirty="0" smtClean="0">
                <a:cs typeface="Arial" panose="020B0604020202020204" pitchFamily="34" charset="0"/>
              </a:rPr>
              <a:t>V průběhu </a:t>
            </a:r>
            <a:r>
              <a:rPr lang="cs-CZ" sz="2400" dirty="0" smtClean="0">
                <a:cs typeface="Arial" panose="020B0604020202020204" pitchFamily="34" charset="0"/>
              </a:rPr>
              <a:t>noci </a:t>
            </a:r>
            <a:r>
              <a:rPr lang="cs-CZ" sz="2400" dirty="0" smtClean="0">
                <a:cs typeface="Arial" panose="020B0604020202020204" pitchFamily="34" charset="0"/>
              </a:rPr>
              <a:t>v březnu </a:t>
            </a:r>
            <a:r>
              <a:rPr lang="cs-CZ" sz="2400" dirty="0" smtClean="0">
                <a:cs typeface="Arial" panose="020B0604020202020204" pitchFamily="34" charset="0"/>
              </a:rPr>
              <a:t>2018</a:t>
            </a:r>
          </a:p>
          <a:p>
            <a:pPr algn="just"/>
            <a:r>
              <a:rPr lang="cs-CZ" sz="2400" dirty="0" smtClean="0">
                <a:cs typeface="Arial" panose="020B0604020202020204" pitchFamily="34" charset="0"/>
              </a:rPr>
              <a:t>Podezření na </a:t>
            </a:r>
            <a:r>
              <a:rPr lang="cs-CZ" sz="2400" dirty="0" smtClean="0">
                <a:cs typeface="Arial" panose="020B0604020202020204" pitchFamily="34" charset="0"/>
              </a:rPr>
              <a:t>frakturu </a:t>
            </a:r>
            <a:r>
              <a:rPr lang="cs-CZ" sz="2400" dirty="0" smtClean="0">
                <a:cs typeface="Arial" panose="020B0604020202020204" pitchFamily="34" charset="0"/>
              </a:rPr>
              <a:t>obratle L1</a:t>
            </a:r>
          </a:p>
          <a:p>
            <a:pPr lvl="1" algn="just"/>
            <a:r>
              <a:rPr lang="cs-CZ" sz="2000" dirty="0" smtClean="0">
                <a:cs typeface="Arial" panose="020B0604020202020204" pitchFamily="34" charset="0"/>
              </a:rPr>
              <a:t>fraktura L1 zobrazena na rentgenu páteře</a:t>
            </a:r>
          </a:p>
          <a:p>
            <a:pPr algn="just"/>
            <a:r>
              <a:rPr lang="cs-CZ" sz="2400" dirty="0" smtClean="0">
                <a:cs typeface="Arial" panose="020B0604020202020204" pitchFamily="34" charset="0"/>
              </a:rPr>
              <a:t>Těhotná žena</a:t>
            </a:r>
          </a:p>
          <a:p>
            <a:pPr lvl="1" algn="just"/>
            <a:r>
              <a:rPr lang="cs-CZ" sz="2000" dirty="0" smtClean="0">
                <a:cs typeface="Arial" panose="020B0604020202020204" pitchFamily="34" charset="0"/>
              </a:rPr>
              <a:t>3. trimestr</a:t>
            </a:r>
          </a:p>
          <a:p>
            <a:pPr algn="just"/>
            <a:r>
              <a:rPr lang="cs-CZ" sz="2400" dirty="0" err="1" smtClean="0">
                <a:cs typeface="Arial" panose="020B0604020202020204" pitchFamily="34" charset="0"/>
              </a:rPr>
              <a:t>Helikální</a:t>
            </a:r>
            <a:r>
              <a:rPr lang="cs-CZ" sz="2400" dirty="0" smtClean="0">
                <a:cs typeface="Arial" panose="020B0604020202020204" pitchFamily="34" charset="0"/>
              </a:rPr>
              <a:t> akvizice bederní </a:t>
            </a:r>
            <a:r>
              <a:rPr lang="cs-CZ" sz="2400" dirty="0" smtClean="0">
                <a:cs typeface="Arial" panose="020B0604020202020204" pitchFamily="34" charset="0"/>
              </a:rPr>
              <a:t>páteře</a:t>
            </a:r>
            <a:endParaRPr lang="cs-CZ" sz="2400" dirty="0" smtClean="0">
              <a:cs typeface="Arial" panose="020B0604020202020204" pitchFamily="34" charset="0"/>
            </a:endParaRPr>
          </a:p>
          <a:p>
            <a:pPr lvl="1" algn="just"/>
            <a:r>
              <a:rPr lang="cs-CZ" sz="2000" dirty="0" smtClean="0">
                <a:cs typeface="Arial" panose="020B0604020202020204" pitchFamily="34" charset="0"/>
              </a:rPr>
              <a:t>Od obratle </a:t>
            </a:r>
            <a:r>
              <a:rPr lang="cs-CZ" sz="2000" dirty="0" smtClean="0">
                <a:cs typeface="Arial" panose="020B0604020202020204" pitchFamily="34" charset="0"/>
              </a:rPr>
              <a:t>T11 až k </a:t>
            </a:r>
            <a:r>
              <a:rPr lang="cs-CZ" sz="2000" dirty="0" smtClean="0">
                <a:cs typeface="Arial" panose="020B0604020202020204" pitchFamily="34" charset="0"/>
              </a:rPr>
              <a:t>L2</a:t>
            </a:r>
            <a:endParaRPr lang="cs-CZ" sz="2000" dirty="0" smtClean="0"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cs typeface="Arial" panose="020B0604020202020204" pitchFamily="34" charset="0"/>
              </a:rPr>
              <a:t>Přerušení akvizice u obratle L1</a:t>
            </a:r>
          </a:p>
          <a:p>
            <a:pPr lvl="1" algn="just"/>
            <a:r>
              <a:rPr lang="cs-CZ" sz="2000" dirty="0" smtClean="0">
                <a:cs typeface="Arial" panose="020B0604020202020204" pitchFamily="34" charset="0"/>
              </a:rPr>
              <a:t>příčina neznáma</a:t>
            </a:r>
          </a:p>
          <a:p>
            <a:pPr algn="just"/>
            <a:r>
              <a:rPr lang="cs-CZ" sz="2400" dirty="0" smtClean="0">
                <a:cs typeface="Arial" panose="020B0604020202020204" pitchFamily="34" charset="0"/>
              </a:rPr>
              <a:t>Radiolog potvrdil nutnost prozkoumat obratel L2 </a:t>
            </a:r>
            <a:r>
              <a:rPr lang="cs-CZ" sz="2400" dirty="0" smtClean="0">
                <a:cs typeface="Arial" panose="020B0604020202020204" pitchFamily="34" charset="0"/>
              </a:rPr>
              <a:t>(nutno zobrazit ještě 32 </a:t>
            </a:r>
            <a:r>
              <a:rPr lang="cs-CZ" sz="2400" dirty="0" smtClean="0">
                <a:cs typeface="Arial" panose="020B0604020202020204" pitchFamily="34" charset="0"/>
              </a:rPr>
              <a:t>mm)</a:t>
            </a:r>
            <a:endParaRPr lang="cs-CZ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4040188" cy="639762"/>
          </a:xfrm>
        </p:spPr>
        <p:txBody>
          <a:bodyPr/>
          <a:lstStyle/>
          <a:p>
            <a:r>
              <a:rPr lang="cs-CZ" dirty="0" smtClean="0"/>
              <a:t>Radiologický asistent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8640960" cy="37444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 smtClean="0"/>
              <a:t>Využil funkci </a:t>
            </a:r>
            <a:r>
              <a:rPr lang="cs-CZ" dirty="0" smtClean="0"/>
              <a:t>«</a:t>
            </a:r>
            <a:r>
              <a:rPr lang="cs-CZ" dirty="0" err="1" smtClean="0"/>
              <a:t>one</a:t>
            </a:r>
            <a:r>
              <a:rPr lang="cs-CZ" dirty="0" smtClean="0"/>
              <a:t> more» pro zobrazení </a:t>
            </a:r>
            <a:r>
              <a:rPr lang="cs-CZ" dirty="0" smtClean="0"/>
              <a:t>L2</a:t>
            </a:r>
          </a:p>
          <a:p>
            <a:pPr lvl="1" algn="just"/>
            <a:r>
              <a:rPr lang="cs-CZ" dirty="0" smtClean="0"/>
              <a:t>s </a:t>
            </a:r>
            <a:r>
              <a:rPr lang="cs-CZ" dirty="0" smtClean="0"/>
              <a:t>cílem omezit expozici nenarozeného </a:t>
            </a:r>
            <a:r>
              <a:rPr lang="cs-CZ" dirty="0" smtClean="0"/>
              <a:t>dítěte – domníval se, že funkcí </a:t>
            </a:r>
            <a:r>
              <a:rPr lang="cs-CZ" dirty="0" err="1" smtClean="0"/>
              <a:t>One</a:t>
            </a:r>
            <a:r>
              <a:rPr lang="cs-CZ" dirty="0" smtClean="0"/>
              <a:t> more způsobí menší radiační zátěž</a:t>
            </a:r>
            <a:endParaRPr lang="cs-CZ" dirty="0" smtClean="0"/>
          </a:p>
          <a:p>
            <a:pPr algn="just"/>
            <a:r>
              <a:rPr lang="cs-CZ" dirty="0" smtClean="0"/>
              <a:t>Tlačítko «</a:t>
            </a:r>
            <a:r>
              <a:rPr lang="cs-CZ" dirty="0" err="1" smtClean="0"/>
              <a:t>one</a:t>
            </a:r>
            <a:r>
              <a:rPr lang="cs-CZ" dirty="0" smtClean="0"/>
              <a:t> more» stisknuto 51krát pro získání zbývajících 32 mm (0,6 mm posun)</a:t>
            </a:r>
          </a:p>
          <a:p>
            <a:pPr lvl="1" algn="just"/>
            <a:r>
              <a:rPr lang="cs-CZ" dirty="0" smtClean="0"/>
              <a:t>Vždy se rekonstruoval pouze jeden řez 0,6 mm</a:t>
            </a:r>
          </a:p>
          <a:p>
            <a:pPr lvl="1" algn="just"/>
            <a:r>
              <a:rPr lang="cs-CZ" dirty="0" smtClean="0"/>
              <a:t>na první pohled to vypadalo, že byl vždy proveden 1 axiální </a:t>
            </a:r>
            <a:r>
              <a:rPr lang="cs-CZ" dirty="0" err="1" smtClean="0"/>
              <a:t>sken</a:t>
            </a:r>
            <a:r>
              <a:rPr lang="cs-CZ" dirty="0" smtClean="0"/>
              <a:t> s šířkou 0,6 mm</a:t>
            </a:r>
          </a:p>
          <a:p>
            <a:pPr lvl="1" algn="just"/>
            <a:r>
              <a:rPr lang="cs-CZ" dirty="0" smtClean="0"/>
              <a:t>v </a:t>
            </a:r>
            <a:r>
              <a:rPr lang="cs-CZ" dirty="0" smtClean="0"/>
              <a:t>reálu se </a:t>
            </a:r>
            <a:r>
              <a:rPr lang="cs-CZ" dirty="0" smtClean="0"/>
              <a:t>ale jednalo </a:t>
            </a:r>
            <a:r>
              <a:rPr lang="cs-CZ" dirty="0" smtClean="0"/>
              <a:t>o 51 </a:t>
            </a:r>
            <a:r>
              <a:rPr lang="cs-CZ" dirty="0" err="1" smtClean="0"/>
              <a:t>helikálních</a:t>
            </a:r>
            <a:r>
              <a:rPr lang="cs-CZ" dirty="0" smtClean="0"/>
              <a:t> akvizic </a:t>
            </a:r>
            <a:r>
              <a:rPr lang="cs-CZ" dirty="0" smtClean="0"/>
              <a:t>o šířce 40 mm – rekonstruoval se vždy jen prostřední řez</a:t>
            </a:r>
            <a:endParaRPr lang="cs-CZ" dirty="0" smtClean="0"/>
          </a:p>
          <a:p>
            <a:pPr algn="just"/>
            <a:r>
              <a:rPr lang="cs-CZ" dirty="0" smtClean="0"/>
              <a:t>Na monitoru nebyly zobrazeny žádné informace o dozimetrických údajích (kumulativní DLP) </a:t>
            </a:r>
          </a:p>
          <a:p>
            <a:pPr algn="just"/>
            <a:r>
              <a:rPr lang="cs-CZ" dirty="0" smtClean="0"/>
              <a:t>Funkce monitorování dávky byla deaktivována</a:t>
            </a:r>
          </a:p>
          <a:p>
            <a:pPr lvl="1" algn="just"/>
            <a:r>
              <a:rPr lang="cs-CZ" dirty="0" smtClean="0"/>
              <a:t>Žádný výstražný signál</a:t>
            </a:r>
          </a:p>
          <a:p>
            <a:pPr lvl="1" algn="just"/>
            <a:r>
              <a:rPr lang="cs-CZ" dirty="0" smtClean="0"/>
              <a:t>Žádná detekce události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395536" y="4437112"/>
            <a:ext cx="4041775" cy="639762"/>
          </a:xfrm>
        </p:spPr>
        <p:txBody>
          <a:bodyPr/>
          <a:lstStyle/>
          <a:p>
            <a:r>
              <a:rPr lang="cs-CZ" dirty="0"/>
              <a:t>Lékařský </a:t>
            </a:r>
            <a:r>
              <a:rPr lang="cs-CZ" dirty="0" smtClean="0"/>
              <a:t>fyzik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251520" y="5157192"/>
            <a:ext cx="8640960" cy="10801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sz="2800" dirty="0"/>
              <a:t>Byl informován o expozici plodu při CT vyšetření (</a:t>
            </a:r>
            <a:r>
              <a:rPr lang="cs-CZ" sz="2800" dirty="0" smtClean="0"/>
              <a:t>rutinní dozimetrické </a:t>
            </a:r>
            <a:r>
              <a:rPr lang="cs-CZ" sz="2800" dirty="0"/>
              <a:t>vyhodnocení)</a:t>
            </a:r>
          </a:p>
          <a:p>
            <a:pPr algn="just"/>
            <a:r>
              <a:rPr lang="cs-CZ" sz="2800" dirty="0" smtClean="0"/>
              <a:t>Odhalil radiologickou událost (radiologický asistent vytiskl jen 1 ze 7 stran reportu)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9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4040188" cy="639762"/>
          </a:xfrm>
        </p:spPr>
        <p:txBody>
          <a:bodyPr/>
          <a:lstStyle/>
          <a:p>
            <a:r>
              <a:rPr lang="cs-CZ" dirty="0" smtClean="0"/>
              <a:t>Dozimetrické hodnocení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822897"/>
            <a:ext cx="7992888" cy="273630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DLP = 6 200 </a:t>
            </a:r>
            <a:r>
              <a:rPr lang="cs-CZ" dirty="0" smtClean="0"/>
              <a:t>mGy</a:t>
            </a:r>
            <a:r>
              <a:rPr lang="cs-CZ" dirty="0"/>
              <a:t>.</a:t>
            </a:r>
            <a:r>
              <a:rPr lang="cs-CZ" dirty="0" smtClean="0"/>
              <a:t>cm</a:t>
            </a:r>
            <a:endParaRPr lang="cs-CZ" dirty="0"/>
          </a:p>
          <a:p>
            <a:r>
              <a:rPr lang="cs-CZ" dirty="0" err="1"/>
              <a:t>CTDI</a:t>
            </a:r>
            <a:r>
              <a:rPr lang="cs-CZ" baseline="-25000" dirty="0" err="1"/>
              <a:t>vol</a:t>
            </a:r>
            <a:r>
              <a:rPr lang="cs-CZ" dirty="0"/>
              <a:t>= 25 </a:t>
            </a:r>
            <a:r>
              <a:rPr lang="cs-CZ" dirty="0" err="1"/>
              <a:t>mGy</a:t>
            </a:r>
            <a:endParaRPr lang="cs-CZ" dirty="0"/>
          </a:p>
          <a:p>
            <a:r>
              <a:rPr lang="cs-CZ" dirty="0" err="1" smtClean="0"/>
              <a:t>Nadexpozice</a:t>
            </a:r>
            <a:endParaRPr lang="cs-CZ" dirty="0"/>
          </a:p>
          <a:p>
            <a:pPr lvl="1"/>
            <a:r>
              <a:rPr lang="cs-CZ" dirty="0" smtClean="0"/>
              <a:t>Oblast břicha a pánve těhotné </a:t>
            </a:r>
            <a:r>
              <a:rPr lang="cs-CZ" dirty="0"/>
              <a:t>ženy mezi obratli L1 a </a:t>
            </a:r>
            <a:r>
              <a:rPr lang="cs-CZ" dirty="0" smtClean="0"/>
              <a:t>L3,</a:t>
            </a:r>
          </a:p>
          <a:p>
            <a:pPr lvl="1"/>
            <a:r>
              <a:rPr lang="cs-CZ" dirty="0" smtClean="0"/>
              <a:t>Oblast pánve plodu</a:t>
            </a:r>
            <a:endParaRPr lang="cs-CZ" dirty="0"/>
          </a:p>
          <a:p>
            <a:r>
              <a:rPr lang="cs-CZ" dirty="0" smtClean="0"/>
              <a:t>Dozimetrická </a:t>
            </a:r>
            <a:r>
              <a:rPr lang="cs-CZ" dirty="0" smtClean="0"/>
              <a:t>rekonstrukce</a:t>
            </a:r>
          </a:p>
          <a:p>
            <a:pPr lvl="1"/>
            <a:r>
              <a:rPr lang="cs-CZ" dirty="0" smtClean="0"/>
              <a:t>až </a:t>
            </a:r>
            <a:r>
              <a:rPr lang="cs-CZ" dirty="0"/>
              <a:t>1,6 </a:t>
            </a:r>
            <a:r>
              <a:rPr lang="cs-CZ" dirty="0" err="1"/>
              <a:t>Gy</a:t>
            </a:r>
            <a:r>
              <a:rPr lang="cs-CZ" dirty="0"/>
              <a:t> </a:t>
            </a:r>
            <a:r>
              <a:rPr lang="cs-CZ" dirty="0" smtClean="0"/>
              <a:t>na pánev ženy</a:t>
            </a:r>
          </a:p>
          <a:p>
            <a:pPr lvl="1"/>
            <a:r>
              <a:rPr lang="cs-CZ" dirty="0"/>
              <a:t>a 0,3 – 1,6 </a:t>
            </a:r>
            <a:r>
              <a:rPr lang="cs-CZ" dirty="0" err="1" smtClean="0"/>
              <a:t>Gy</a:t>
            </a:r>
            <a:r>
              <a:rPr lang="cs-CZ" dirty="0" smtClean="0"/>
              <a:t> na pánev </a:t>
            </a:r>
            <a:r>
              <a:rPr lang="cs-CZ" dirty="0" smtClean="0"/>
              <a:t>plodu</a:t>
            </a:r>
            <a:endParaRPr lang="cs-CZ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2" y="3559201"/>
            <a:ext cx="8208912" cy="328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923928" y="5915499"/>
            <a:ext cx="244827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50" dirty="0"/>
              <a:t>průměrná dávka v příčném </a:t>
            </a:r>
            <a:r>
              <a:rPr lang="cs-CZ" sz="1050" dirty="0" smtClean="0"/>
              <a:t>řezu (</a:t>
            </a:r>
            <a:r>
              <a:rPr lang="cs-CZ" sz="1050" dirty="0" err="1" smtClean="0"/>
              <a:t>mGy</a:t>
            </a:r>
            <a:r>
              <a:rPr lang="cs-CZ" sz="1050" dirty="0" smtClean="0"/>
              <a:t>)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3167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Funkce «</a:t>
            </a:r>
            <a:r>
              <a:rPr lang="cs-CZ" dirty="0" err="1" smtClean="0"/>
              <a:t>one</a:t>
            </a:r>
            <a:r>
              <a:rPr lang="cs-CZ" dirty="0" smtClean="0"/>
              <a:t> more» na GE CT skeneru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Přítomna ve všech typech </a:t>
            </a:r>
            <a:r>
              <a:rPr lang="cs-CZ" sz="2800" dirty="0" smtClean="0"/>
              <a:t>GE </a:t>
            </a:r>
            <a:r>
              <a:rPr lang="cs-CZ" sz="2800" dirty="0" smtClean="0"/>
              <a:t>CT</a:t>
            </a:r>
          </a:p>
          <a:p>
            <a:r>
              <a:rPr lang="cs-CZ" sz="2800" dirty="0" smtClean="0"/>
              <a:t>Relikt </a:t>
            </a:r>
            <a:r>
              <a:rPr lang="cs-CZ" sz="2800" dirty="0" err="1" smtClean="0"/>
              <a:t>jednoslicových</a:t>
            </a:r>
            <a:r>
              <a:rPr lang="cs-CZ" sz="2800" dirty="0" smtClean="0"/>
              <a:t> CT</a:t>
            </a:r>
            <a:endParaRPr lang="cs-CZ" sz="2800" dirty="0" smtClean="0"/>
          </a:p>
          <a:p>
            <a:r>
              <a:rPr lang="cs-CZ" sz="2800" dirty="0" smtClean="0"/>
              <a:t>Provádí akvizice </a:t>
            </a:r>
            <a:r>
              <a:rPr lang="cs-CZ" sz="2800" dirty="0" smtClean="0"/>
              <a:t>se </a:t>
            </a:r>
            <a:r>
              <a:rPr lang="cs-CZ" sz="2800" dirty="0"/>
              <a:t>stejnými expozičními parametry jako u předchozí série, </a:t>
            </a:r>
            <a:r>
              <a:rPr lang="cs-CZ" sz="2800" b="1" dirty="0"/>
              <a:t>až na počet řezů </a:t>
            </a:r>
            <a:r>
              <a:rPr lang="cs-CZ" sz="2800" dirty="0"/>
              <a:t>a pozici</a:t>
            </a:r>
          </a:p>
        </p:txBody>
      </p:sp>
    </p:spTree>
    <p:extLst>
      <p:ext uri="{BB962C8B-B14F-4D97-AF65-F5344CB8AC3E}">
        <p14:creationId xmlns:p14="http://schemas.microsoft.com/office/powerpoint/2010/main" val="42892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266" y="1020996"/>
            <a:ext cx="8784976" cy="5544616"/>
          </a:xfrm>
        </p:spPr>
        <p:txBody>
          <a:bodyPr>
            <a:normAutofit/>
          </a:bodyPr>
          <a:lstStyle/>
          <a:p>
            <a:r>
              <a:rPr lang="cs-CZ" sz="2400" dirty="0"/>
              <a:t>Výchozí parametry GE pro tuto funkci vedou k rekonstrukci jednoho </a:t>
            </a:r>
            <a:r>
              <a:rPr lang="cs-CZ" sz="2400" dirty="0" smtClean="0"/>
              <a:t>jediného snímku (zobrazovaná šířka) </a:t>
            </a:r>
            <a:r>
              <a:rPr lang="cs-CZ" sz="2400" dirty="0"/>
              <a:t>získaného z </a:t>
            </a:r>
            <a:r>
              <a:rPr lang="cs-CZ" sz="2400" dirty="0" err="1" smtClean="0"/>
              <a:t>helikální</a:t>
            </a:r>
            <a:r>
              <a:rPr lang="cs-CZ" sz="2400" dirty="0" smtClean="0"/>
              <a:t> </a:t>
            </a:r>
            <a:r>
              <a:rPr lang="cs-CZ" sz="2400" dirty="0"/>
              <a:t>akvizice s exponovanou </a:t>
            </a:r>
            <a:r>
              <a:rPr lang="cs-CZ" sz="2400" dirty="0" smtClean="0"/>
              <a:t>šířkou </a:t>
            </a:r>
            <a:r>
              <a:rPr lang="cs-CZ" sz="2400" dirty="0"/>
              <a:t>46 mm </a:t>
            </a:r>
            <a:r>
              <a:rPr lang="cs-CZ" sz="2400" dirty="0" smtClean="0"/>
              <a:t>– 64 </a:t>
            </a:r>
            <a:r>
              <a:rPr lang="cs-CZ" sz="2400" dirty="0" smtClean="0"/>
              <a:t>řezů</a:t>
            </a:r>
            <a:endParaRPr lang="cs-CZ" sz="240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0264"/>
            <a:ext cx="3898332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26" y="2353805"/>
            <a:ext cx="4816938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627784" y="1772816"/>
            <a:ext cx="3348372" cy="2463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283968" y="5828627"/>
            <a:ext cx="4816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Pozice stolu +0,625 </a:t>
            </a:r>
            <a:r>
              <a:rPr lang="cs-CZ" sz="1400" dirty="0"/>
              <a:t>mm pro každou novou </a:t>
            </a:r>
            <a:r>
              <a:rPr lang="cs-CZ" sz="1400" dirty="0" smtClean="0"/>
              <a:t>akvizici</a:t>
            </a:r>
            <a:endParaRPr lang="cs-CZ" sz="1400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516216" y="4365104"/>
            <a:ext cx="57606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Nadpis 1"/>
          <p:cNvSpPr>
            <a:spLocks noGrp="1"/>
          </p:cNvSpPr>
          <p:nvPr>
            <p:ph type="title"/>
          </p:nvPr>
        </p:nvSpPr>
        <p:spPr>
          <a:xfrm>
            <a:off x="381901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Funkce «</a:t>
            </a:r>
            <a:r>
              <a:rPr lang="cs-CZ" dirty="0" err="1" smtClean="0"/>
              <a:t>one</a:t>
            </a:r>
            <a:r>
              <a:rPr lang="cs-CZ" dirty="0" smtClean="0"/>
              <a:t> more» na GE CT skeneru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1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dirty="0" smtClean="0"/>
              <a:t>V </a:t>
            </a:r>
            <a:r>
              <a:rPr lang="cs-CZ" sz="2800" dirty="0"/>
              <a:t>případě opakovaného použití tohoto tlačítka může kumulativní dávka dosáhnout velmi vysokých hodnot </a:t>
            </a:r>
            <a:r>
              <a:rPr lang="cs-CZ" sz="2800" dirty="0" smtClean="0"/>
              <a:t>(významná radiologická událost</a:t>
            </a:r>
            <a:r>
              <a:rPr lang="cs-CZ" sz="2800" dirty="0"/>
              <a:t>)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27" y="2693311"/>
            <a:ext cx="4905292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366652" y="6001543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Kumulativní dávka odpovídající počtu </a:t>
            </a:r>
            <a:r>
              <a:rPr lang="cs-CZ" sz="1400" dirty="0" err="1" smtClean="0"/>
              <a:t>helikálních</a:t>
            </a:r>
            <a:r>
              <a:rPr lang="cs-CZ" sz="1400" dirty="0" smtClean="0"/>
              <a:t> </a:t>
            </a:r>
            <a:r>
              <a:rPr lang="cs-CZ" sz="1400" dirty="0" err="1" smtClean="0"/>
              <a:t>skenů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73859" y="5633245"/>
            <a:ext cx="10005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00" dirty="0" smtClean="0"/>
              <a:t>Rekonstruovaný obraz</a:t>
            </a:r>
            <a:endParaRPr lang="cs-CZ" sz="700" dirty="0">
              <a:solidFill>
                <a:srgbClr val="FF0000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Funkce «</a:t>
            </a:r>
            <a:r>
              <a:rPr lang="cs-CZ" dirty="0" err="1" smtClean="0"/>
              <a:t>one</a:t>
            </a:r>
            <a:r>
              <a:rPr lang="cs-CZ" dirty="0" smtClean="0"/>
              <a:t> more» na GE CT skeneru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102" y="6453336"/>
            <a:ext cx="914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Dávková </a:t>
            </a:r>
            <a:r>
              <a:rPr lang="cs-CZ" sz="1600" dirty="0" smtClean="0"/>
              <a:t>rekonstrukce při dvakrát stisknutém tlačítku </a:t>
            </a:r>
            <a:r>
              <a:rPr lang="cs-CZ" sz="1600" dirty="0"/>
              <a:t>«</a:t>
            </a:r>
            <a:r>
              <a:rPr lang="cs-CZ" sz="1600" dirty="0" err="1"/>
              <a:t>one</a:t>
            </a:r>
            <a:r>
              <a:rPr lang="cs-CZ" sz="1600" dirty="0"/>
              <a:t> more</a:t>
            </a:r>
            <a:r>
              <a:rPr lang="cs-CZ" sz="1600" dirty="0" smtClean="0"/>
              <a:t>» (</a:t>
            </a:r>
            <a:r>
              <a:rPr lang="cs-CZ" sz="1600" dirty="0"/>
              <a:t>v případě konfigurace ESR,  51 krát</a:t>
            </a:r>
            <a:r>
              <a:rPr lang="cs-CZ" sz="1600" dirty="0" smtClean="0"/>
              <a:t>…)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50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Oznámení, </a:t>
            </a:r>
            <a:r>
              <a:rPr lang="cs-CZ" dirty="0" smtClean="0"/>
              <a:t>inspekce, její závěry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352928" cy="504056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Nemocnice oznámila událost </a:t>
            </a:r>
            <a:r>
              <a:rPr lang="cs-CZ" sz="2000" dirty="0" smtClean="0"/>
              <a:t>ASN </a:t>
            </a:r>
            <a:r>
              <a:rPr lang="cs-CZ" sz="2000" dirty="0" smtClean="0"/>
              <a:t>(</a:t>
            </a:r>
            <a:r>
              <a:rPr lang="cs-CZ" sz="1800" dirty="0" smtClean="0"/>
              <a:t>Francouzský regulační orgán pro oblast radiační ochrany</a:t>
            </a:r>
            <a:r>
              <a:rPr lang="cs-CZ" sz="1800" dirty="0" smtClean="0"/>
              <a:t>) po </a:t>
            </a:r>
            <a:r>
              <a:rPr lang="cs-CZ" sz="2000" dirty="0" smtClean="0"/>
              <a:t>dvou dnech</a:t>
            </a:r>
            <a:endParaRPr lang="cs-CZ" sz="2000" dirty="0"/>
          </a:p>
          <a:p>
            <a:pPr algn="just"/>
            <a:r>
              <a:rPr lang="cs-CZ" sz="2000" dirty="0"/>
              <a:t>ASN společně s </a:t>
            </a:r>
            <a:r>
              <a:rPr lang="cs-CZ" sz="2000" dirty="0" smtClean="0"/>
              <a:t>f</a:t>
            </a:r>
            <a:r>
              <a:rPr lang="cs-CZ" sz="2000" dirty="0" smtClean="0"/>
              <a:t>rancouzským institutem poskytujícím odbornou podporu ASN provedla inspekci do </a:t>
            </a:r>
            <a:r>
              <a:rPr lang="cs-CZ" sz="2000" dirty="0"/>
              <a:t>3 </a:t>
            </a:r>
            <a:r>
              <a:rPr lang="cs-CZ" sz="2000" dirty="0" smtClean="0"/>
              <a:t>týdnů</a:t>
            </a:r>
          </a:p>
          <a:p>
            <a:pPr algn="just"/>
            <a:r>
              <a:rPr lang="cs-CZ" sz="2000" dirty="0" smtClean="0"/>
              <a:t>Nevhodné </a:t>
            </a:r>
            <a:r>
              <a:rPr lang="cs-CZ" sz="2000" dirty="0"/>
              <a:t>a opakované využití funkce «</a:t>
            </a:r>
            <a:r>
              <a:rPr lang="cs-CZ" sz="2000" dirty="0" err="1"/>
              <a:t>one</a:t>
            </a:r>
            <a:r>
              <a:rPr lang="cs-CZ" sz="2000" dirty="0"/>
              <a:t> more» je hlavním důvodem významné expozice</a:t>
            </a:r>
          </a:p>
          <a:p>
            <a:pPr algn="just"/>
            <a:r>
              <a:rPr lang="cs-CZ" sz="2000" dirty="0"/>
              <a:t>Výrobce (GE) doporučuje systematickou modifikaci počtu rekonstruovaných obrazů pro pokrytí celé šířky zobrazované anatomické oblasti v jediné akvizici – přepsání defaultní 1 na 64.</a:t>
            </a:r>
          </a:p>
          <a:p>
            <a:pPr algn="just"/>
            <a:r>
              <a:rPr lang="cs-CZ" sz="2000" dirty="0"/>
              <a:t>Tato doporučení nejsou součástí uživatelské dokumentace, jsou sdělována pouze ústní formou zaškolovanému personálu na novém CT (pouze část zná správné využití této funkce)</a:t>
            </a:r>
          </a:p>
          <a:p>
            <a:pPr algn="just"/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221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Autofit/>
          </a:bodyPr>
          <a:lstStyle/>
          <a:p>
            <a:r>
              <a:rPr lang="cs-CZ" sz="3600" dirty="0"/>
              <a:t>Doporučení ASN pro prevenci proti této radiologické události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400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Vyhněte se použití funkce «</a:t>
            </a:r>
            <a:r>
              <a:rPr lang="cs-CZ" dirty="0" err="1"/>
              <a:t>one</a:t>
            </a:r>
            <a:r>
              <a:rPr lang="cs-CZ" dirty="0"/>
              <a:t> more», raději se vraťte zpět na konfigurační obrazovku </a:t>
            </a:r>
            <a:r>
              <a:rPr lang="cs-CZ" dirty="0" smtClean="0"/>
              <a:t>pomocí „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/>
              <a:t>group</a:t>
            </a:r>
            <a:r>
              <a:rPr lang="cs-CZ" dirty="0"/>
              <a:t>“ a upravte počáteční a finální pozici dalších snímků</a:t>
            </a:r>
          </a:p>
          <a:p>
            <a:pPr algn="just"/>
            <a:r>
              <a:rPr lang="cs-CZ" dirty="0" smtClean="0"/>
              <a:t>Použití </a:t>
            </a:r>
            <a:r>
              <a:rPr lang="cs-CZ" dirty="0" smtClean="0"/>
              <a:t>funkce «</a:t>
            </a:r>
            <a:r>
              <a:rPr lang="cs-CZ" dirty="0" err="1" smtClean="0"/>
              <a:t>one</a:t>
            </a:r>
            <a:r>
              <a:rPr lang="cs-CZ" dirty="0" smtClean="0"/>
              <a:t> more» možné pouze při jeho znalosti</a:t>
            </a:r>
          </a:p>
          <a:p>
            <a:pPr algn="just"/>
            <a:r>
              <a:rPr lang="cs-CZ" dirty="0" smtClean="0"/>
              <a:t>Věnujte pozornost nastavení počátečních parametrů, pozici posledního zobrazeného obrazu, aby nedošlo k další akvizici (překrytí, …)</a:t>
            </a:r>
          </a:p>
          <a:p>
            <a:pPr algn="just"/>
            <a:r>
              <a:rPr lang="cs-CZ" dirty="0" smtClean="0"/>
              <a:t>Upozorněte </a:t>
            </a:r>
            <a:r>
              <a:rPr lang="cs-CZ" dirty="0" smtClean="0"/>
              <a:t>odborníky na dozimetrická data </a:t>
            </a:r>
            <a:r>
              <a:rPr lang="cs-CZ" dirty="0"/>
              <a:t>zobrazená na </a:t>
            </a:r>
            <a:r>
              <a:rPr lang="cs-CZ" dirty="0" smtClean="0"/>
              <a:t>konzole</a:t>
            </a:r>
          </a:p>
          <a:p>
            <a:pPr lvl="1" algn="just"/>
            <a:r>
              <a:rPr lang="cs-CZ" dirty="0" err="1" smtClean="0"/>
              <a:t>CTDl</a:t>
            </a:r>
            <a:r>
              <a:rPr lang="cs-CZ" baseline="-25000" dirty="0" err="1" smtClean="0"/>
              <a:t>vol</a:t>
            </a:r>
            <a:r>
              <a:rPr lang="cs-CZ" dirty="0" smtClean="0"/>
              <a:t>, DLP, počet řezů</a:t>
            </a:r>
          </a:p>
          <a:p>
            <a:pPr algn="just"/>
            <a:r>
              <a:rPr lang="cs-CZ" dirty="0" smtClean="0"/>
              <a:t>Zajistěte, aby obsluha CT měla k dispozici standardní hodnoty (případně DRÚ)</a:t>
            </a:r>
            <a:endParaRPr lang="cs-CZ" dirty="0" smtClean="0"/>
          </a:p>
          <a:p>
            <a:pPr algn="just"/>
            <a:r>
              <a:rPr lang="cs-CZ" dirty="0" smtClean="0"/>
              <a:t>Vzdělávání a školení specifických funkcí pro všechny odborníky </a:t>
            </a:r>
          </a:p>
          <a:p>
            <a:pPr lvl="1" algn="just"/>
            <a:r>
              <a:rPr lang="cs-CZ" dirty="0" smtClean="0"/>
              <a:t>v průběhu celého životního cyklu zařízení, ne pouze při pořízení nového CT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6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777</Words>
  <Application>Microsoft Office PowerPoint</Application>
  <PresentationFormat>Předvádění na obrazovce (4:3)</PresentationFormat>
  <Paragraphs>98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Významná radiologická událost v průběhu CT vyšetření těhotné ženy ve Francii</vt:lpstr>
      <vt:lpstr>Nástin situace</vt:lpstr>
      <vt:lpstr>Prezentace aplikace PowerPoint</vt:lpstr>
      <vt:lpstr>Prezentace aplikace PowerPoint</vt:lpstr>
      <vt:lpstr>Funkce «one more» na GE CT skeneru</vt:lpstr>
      <vt:lpstr>Funkce «one more» na GE CT skeneru</vt:lpstr>
      <vt:lpstr>Funkce «one more» na GE CT skeneru</vt:lpstr>
      <vt:lpstr>Prezentace aplikace PowerPoint</vt:lpstr>
      <vt:lpstr>Doporučení ASN pro prevenci proti této radiologické události</vt:lpstr>
      <vt:lpstr>Doporučení ASN pro prevenci proti této radiologické události</vt:lpstr>
      <vt:lpstr>Závěr</vt:lpstr>
      <vt:lpstr>Závěr - CZ</vt:lpstr>
    </vt:vector>
  </TitlesOfParts>
  <Company>SUJB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Významná nehodová událost při CT těhotné ženy ve Francii</dc:title>
  <dc:creator>Pavlína Čiháková</dc:creator>
  <cp:lastModifiedBy>Petr Papírník</cp:lastModifiedBy>
  <cp:revision>41</cp:revision>
  <dcterms:created xsi:type="dcterms:W3CDTF">2018-09-17T12:07:06Z</dcterms:created>
  <dcterms:modified xsi:type="dcterms:W3CDTF">2018-09-18T14:28:42Z</dcterms:modified>
</cp:coreProperties>
</file>