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6" r:id="rId3"/>
    <p:sldId id="277" r:id="rId4"/>
    <p:sldId id="278" r:id="rId5"/>
    <p:sldId id="257" r:id="rId6"/>
    <p:sldId id="258" r:id="rId7"/>
    <p:sldId id="260" r:id="rId8"/>
    <p:sldId id="261" r:id="rId9"/>
    <p:sldId id="272" r:id="rId10"/>
    <p:sldId id="273" r:id="rId11"/>
    <p:sldId id="274" r:id="rId12"/>
    <p:sldId id="275" r:id="rId13"/>
    <p:sldId id="267" r:id="rId14"/>
    <p:sldId id="269" r:id="rId15"/>
    <p:sldId id="268" r:id="rId16"/>
    <p:sldId id="279" r:id="rId17"/>
  </p:sldIdLst>
  <p:sldSz cx="9144000" cy="6858000" type="screen4x3"/>
  <p:notesSz cx="9866313" cy="6735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96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3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14345-AAF0-4490-ACB5-279874BB5B5E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956A3-6D2E-42A7-A99C-42F94CA01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174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ED4-3656-4C0C-A2F0-10A9345C0CD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ED8-7E54-434E-875C-627446C84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43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ED4-3656-4C0C-A2F0-10A9345C0CD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ED8-7E54-434E-875C-627446C84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82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ED4-3656-4C0C-A2F0-10A9345C0CD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ED8-7E54-434E-875C-627446C84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70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ED4-3656-4C0C-A2F0-10A9345C0CD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ED8-7E54-434E-875C-627446C84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53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ED4-3656-4C0C-A2F0-10A9345C0CD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ED8-7E54-434E-875C-627446C84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45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ED4-3656-4C0C-A2F0-10A9345C0CD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ED8-7E54-434E-875C-627446C84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64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ED4-3656-4C0C-A2F0-10A9345C0CD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ED8-7E54-434E-875C-627446C84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ED4-3656-4C0C-A2F0-10A9345C0CD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ED8-7E54-434E-875C-627446C84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89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ED4-3656-4C0C-A2F0-10A9345C0CD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ED8-7E54-434E-875C-627446C84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90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ED4-3656-4C0C-A2F0-10A9345C0CD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ED8-7E54-434E-875C-627446C84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67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CED4-3656-4C0C-A2F0-10A9345C0CD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8ED8-7E54-434E-875C-627446C84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52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4CED4-3656-4C0C-A2F0-10A9345C0CD5}" type="datetimeFigureOut">
              <a:rPr lang="cs-CZ" smtClean="0"/>
              <a:t>20.01.2022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C8ED8-7E54-434E-875C-627446C84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35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Informace z Pracovní skupiny SÚRO pro radioterapii (PS RT) </a:t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z nezávislých prověrek - </a:t>
            </a:r>
            <a:r>
              <a:rPr lang="cs-CZ" dirty="0" smtClean="0"/>
              <a:t>2021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40696"/>
            <a:ext cx="6400800" cy="1752600"/>
          </a:xfrm>
        </p:spPr>
        <p:txBody>
          <a:bodyPr/>
          <a:lstStyle/>
          <a:p>
            <a:r>
              <a:rPr lang="cs-CZ" dirty="0" smtClean="0"/>
              <a:t>I. Horáková</a:t>
            </a:r>
          </a:p>
          <a:p>
            <a:r>
              <a:rPr lang="cs-CZ" sz="2000" dirty="0" smtClean="0"/>
              <a:t>(17.1.2022)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9540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143000" y="2060848"/>
            <a:ext cx="8712968" cy="3672408"/>
          </a:xfrm>
          <a:prstGeom prst="rect">
            <a:avLst/>
          </a:prstGeom>
        </p:spPr>
      </p:pic>
      <p:sp>
        <p:nvSpPr>
          <p:cNvPr id="5" name="Zástupný symbol pro obsah 7"/>
          <p:cNvSpPr>
            <a:spLocks noGrp="1"/>
          </p:cNvSpPr>
          <p:nvPr>
            <p:ph sz="quarter" idx="4294967295"/>
          </p:nvPr>
        </p:nvSpPr>
        <p:spPr>
          <a:xfrm>
            <a:off x="135466" y="1463636"/>
            <a:ext cx="8136904" cy="45319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2700" dirty="0"/>
              <a:t>O</a:t>
            </a:r>
            <a:r>
              <a:rPr lang="cs-CZ" sz="2700" dirty="0" smtClean="0"/>
              <a:t> = pravděpodobnost, že příčina vyústí v selhání</a:t>
            </a:r>
            <a:endParaRPr lang="en-GB" sz="2700" dirty="0" smtClean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4684" y="1766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Výsledky analýzy rizik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27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143000" y="1988840"/>
            <a:ext cx="8640960" cy="3888432"/>
          </a:xfrm>
          <a:prstGeom prst="rect">
            <a:avLst/>
          </a:prstGeom>
        </p:spPr>
      </p:pic>
      <p:sp>
        <p:nvSpPr>
          <p:cNvPr id="5" name="Zástupný symbol pro obsah 7"/>
          <p:cNvSpPr>
            <a:spLocks noGrp="1"/>
          </p:cNvSpPr>
          <p:nvPr>
            <p:ph sz="quarter" idx="4294967295"/>
          </p:nvPr>
        </p:nvSpPr>
        <p:spPr>
          <a:xfrm>
            <a:off x="135466" y="1463636"/>
            <a:ext cx="8136904" cy="45319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2700" dirty="0"/>
              <a:t>D</a:t>
            </a:r>
            <a:r>
              <a:rPr lang="cs-CZ" sz="2700" dirty="0" smtClean="0"/>
              <a:t> = pravděpodobnost, že selhání zůstane neodhaleno </a:t>
            </a:r>
            <a:endParaRPr lang="en-GB" sz="2700" dirty="0" smtClean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84684" y="1766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Výsledky analýzy rizik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29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323528" y="1196752"/>
            <a:ext cx="8424936" cy="367240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84684" y="1766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Výsledky analýzy rizik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95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Informace k nezávislým prověrkám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1200"/>
              </a:spcBef>
              <a:buFont typeface="+mj-lt"/>
              <a:buAutoNum type="arabicParenR"/>
            </a:pPr>
            <a:r>
              <a:rPr lang="en-US" sz="2200" i="1" dirty="0" err="1" smtClean="0"/>
              <a:t>Všechny</a:t>
            </a:r>
            <a:r>
              <a:rPr lang="en-US" sz="2200" i="1" dirty="0" smtClean="0"/>
              <a:t> </a:t>
            </a:r>
            <a:r>
              <a:rPr lang="en-US" sz="2200" i="1" dirty="0" err="1"/>
              <a:t>podklady</a:t>
            </a:r>
            <a:r>
              <a:rPr lang="en-US" sz="2200" i="1" dirty="0"/>
              <a:t> k </a:t>
            </a:r>
            <a:r>
              <a:rPr lang="en-US" sz="2200" i="1" dirty="0" err="1"/>
              <a:t>nezávislým</a:t>
            </a:r>
            <a:r>
              <a:rPr lang="en-US" sz="2200" i="1" dirty="0"/>
              <a:t> </a:t>
            </a:r>
            <a:r>
              <a:rPr lang="en-US" sz="2200" i="1" dirty="0" err="1"/>
              <a:t>prověrkám</a:t>
            </a:r>
            <a:r>
              <a:rPr lang="en-US" sz="2200" i="1" dirty="0"/>
              <a:t> (</a:t>
            </a:r>
            <a:r>
              <a:rPr lang="en-US" sz="2200" i="1" dirty="0" err="1"/>
              <a:t>dotazníky</a:t>
            </a:r>
            <a:r>
              <a:rPr lang="en-US" sz="2200" i="1" dirty="0"/>
              <a:t>, </a:t>
            </a:r>
            <a:r>
              <a:rPr lang="en-US" sz="2200" i="1" dirty="0" err="1"/>
              <a:t>informace</a:t>
            </a:r>
            <a:r>
              <a:rPr lang="en-US" sz="2200" i="1" dirty="0"/>
              <a:t>, </a:t>
            </a:r>
            <a:r>
              <a:rPr lang="en-US" sz="2200" i="1" dirty="0" err="1"/>
              <a:t>požadavky</a:t>
            </a:r>
            <a:r>
              <a:rPr lang="en-US" sz="2200" i="1" dirty="0"/>
              <a:t> – str. 20) </a:t>
            </a:r>
            <a:r>
              <a:rPr lang="en-US" sz="2200" i="1" dirty="0" err="1"/>
              <a:t>jsou</a:t>
            </a:r>
            <a:r>
              <a:rPr lang="en-US" sz="2200" i="1" dirty="0"/>
              <a:t> </a:t>
            </a:r>
            <a:r>
              <a:rPr lang="en-US" sz="2200" i="1" dirty="0" err="1"/>
              <a:t>uvedeny</a:t>
            </a:r>
            <a:r>
              <a:rPr lang="en-US" sz="2200" i="1" dirty="0"/>
              <a:t> v </a:t>
            </a:r>
            <a:r>
              <a:rPr lang="en-US" sz="2200" i="1" dirty="0" err="1"/>
              <a:t>doporučení</a:t>
            </a:r>
            <a:r>
              <a:rPr lang="en-US" sz="2200" i="1" dirty="0"/>
              <a:t> SUJB “</a:t>
            </a:r>
            <a:r>
              <a:rPr lang="en-US" sz="2200" i="1" dirty="0" err="1"/>
              <a:t>Nezávislé</a:t>
            </a:r>
            <a:r>
              <a:rPr lang="en-US" sz="2200" i="1" dirty="0"/>
              <a:t> </a:t>
            </a:r>
            <a:r>
              <a:rPr lang="en-US" sz="2200" i="1" dirty="0" err="1"/>
              <a:t>prověrky</a:t>
            </a:r>
            <a:r>
              <a:rPr lang="en-US" sz="2200" i="1" dirty="0"/>
              <a:t> </a:t>
            </a:r>
            <a:r>
              <a:rPr lang="en-US" sz="2200" i="1" dirty="0" err="1"/>
              <a:t>na</a:t>
            </a:r>
            <a:r>
              <a:rPr lang="en-US" sz="2200" i="1" dirty="0"/>
              <a:t> </a:t>
            </a:r>
            <a:r>
              <a:rPr lang="en-US" sz="2200" i="1" dirty="0" err="1"/>
              <a:t>místě</a:t>
            </a:r>
            <a:r>
              <a:rPr lang="en-US" sz="2200" i="1" dirty="0"/>
              <a:t> v </a:t>
            </a:r>
            <a:r>
              <a:rPr lang="en-US" sz="2200" i="1" dirty="0" err="1"/>
              <a:t>radioterapii</a:t>
            </a:r>
            <a:r>
              <a:rPr lang="en-US" sz="2200" i="1" dirty="0"/>
              <a:t>”. </a:t>
            </a:r>
            <a:r>
              <a:rPr lang="en-US" sz="2200" i="1" dirty="0" err="1"/>
              <a:t>Před</a:t>
            </a:r>
            <a:r>
              <a:rPr lang="en-US" sz="2200" i="1" dirty="0"/>
              <a:t> </a:t>
            </a:r>
            <a:r>
              <a:rPr lang="en-US" sz="2200" i="1" dirty="0" err="1"/>
              <a:t>nezávislou</a:t>
            </a:r>
            <a:r>
              <a:rPr lang="en-US" sz="2200" i="1" dirty="0"/>
              <a:t> </a:t>
            </a:r>
            <a:r>
              <a:rPr lang="en-US" sz="2200" i="1" dirty="0" err="1"/>
              <a:t>prověrkou</a:t>
            </a:r>
            <a:r>
              <a:rPr lang="en-US" sz="2200" i="1" dirty="0"/>
              <a:t> </a:t>
            </a:r>
            <a:r>
              <a:rPr lang="en-US" sz="2200" i="1" dirty="0" err="1"/>
              <a:t>si</a:t>
            </a:r>
            <a:r>
              <a:rPr lang="en-US" sz="2200" i="1" dirty="0"/>
              <a:t> </a:t>
            </a:r>
            <a:r>
              <a:rPr lang="en-US" sz="2200" i="1" dirty="0" err="1"/>
              <a:t>stáhněte</a:t>
            </a:r>
            <a:r>
              <a:rPr lang="en-US" sz="2200" i="1" dirty="0"/>
              <a:t> </a:t>
            </a:r>
            <a:r>
              <a:rPr lang="en-US" sz="2200" i="1" dirty="0" err="1"/>
              <a:t>aktuální</a:t>
            </a:r>
            <a:r>
              <a:rPr lang="en-US" sz="2200" i="1" dirty="0"/>
              <a:t> </a:t>
            </a:r>
            <a:r>
              <a:rPr lang="en-US" sz="2200" i="1" dirty="0" err="1"/>
              <a:t>dotazníky</a:t>
            </a:r>
            <a:r>
              <a:rPr lang="en-US" sz="2200" i="1" dirty="0"/>
              <a:t> a </a:t>
            </a:r>
            <a:r>
              <a:rPr lang="en-US" sz="2200" i="1" dirty="0" err="1"/>
              <a:t>postupy</a:t>
            </a:r>
            <a:r>
              <a:rPr lang="en-US" sz="2200" i="1" dirty="0"/>
              <a:t> pro </a:t>
            </a:r>
            <a:r>
              <a:rPr lang="en-US" sz="2200" i="1" dirty="0" err="1"/>
              <a:t>pracoviště</a:t>
            </a:r>
            <a:r>
              <a:rPr lang="en-US" sz="2200" i="1" dirty="0"/>
              <a:t> a </a:t>
            </a:r>
            <a:r>
              <a:rPr lang="en-US" sz="2200" i="1" dirty="0" err="1"/>
              <a:t>včas</a:t>
            </a:r>
            <a:r>
              <a:rPr lang="en-US" sz="2200" i="1" dirty="0"/>
              <a:t> </a:t>
            </a:r>
            <a:r>
              <a:rPr lang="en-US" sz="2200" i="1" dirty="0" err="1"/>
              <a:t>zašlete</a:t>
            </a:r>
            <a:r>
              <a:rPr lang="en-US" sz="2200" i="1" dirty="0"/>
              <a:t> </a:t>
            </a:r>
            <a:r>
              <a:rPr lang="en-US" sz="2200" i="1" dirty="0" err="1"/>
              <a:t>všechny</a:t>
            </a:r>
            <a:r>
              <a:rPr lang="en-US" sz="2200" i="1" dirty="0"/>
              <a:t> </a:t>
            </a:r>
            <a:r>
              <a:rPr lang="en-US" sz="2200" i="1" dirty="0" err="1"/>
              <a:t>požadované</a:t>
            </a:r>
            <a:r>
              <a:rPr lang="en-US" sz="2200" i="1" dirty="0"/>
              <a:t> </a:t>
            </a:r>
            <a:r>
              <a:rPr lang="en-US" sz="2200" i="1" dirty="0" err="1"/>
              <a:t>dokumenty</a:t>
            </a:r>
            <a:r>
              <a:rPr lang="en-US" sz="2200" i="1" dirty="0"/>
              <a:t> a data </a:t>
            </a:r>
            <a:r>
              <a:rPr lang="en-US" sz="2200" i="1" dirty="0" err="1"/>
              <a:t>na</a:t>
            </a:r>
            <a:r>
              <a:rPr lang="en-US" sz="2200" i="1" dirty="0"/>
              <a:t> SÚRO .</a:t>
            </a:r>
            <a:endParaRPr lang="cs-CZ" sz="2200" dirty="0"/>
          </a:p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en-US" sz="2200" i="1" dirty="0"/>
              <a:t>Je </a:t>
            </a:r>
            <a:r>
              <a:rPr lang="en-US" sz="2200" i="1" dirty="0" err="1"/>
              <a:t>nutné</a:t>
            </a:r>
            <a:r>
              <a:rPr lang="en-US" sz="2200" i="1" dirty="0"/>
              <a:t> </a:t>
            </a:r>
            <a:r>
              <a:rPr lang="en-US" sz="2200" i="1" dirty="0" err="1"/>
              <a:t>mít</a:t>
            </a:r>
            <a:r>
              <a:rPr lang="en-US" sz="2200" i="1" dirty="0"/>
              <a:t> </a:t>
            </a:r>
            <a:r>
              <a:rPr lang="en-US" sz="2200" i="1" dirty="0" err="1"/>
              <a:t>udělané</a:t>
            </a:r>
            <a:r>
              <a:rPr lang="en-US" sz="2200" i="1" dirty="0"/>
              <a:t> </a:t>
            </a:r>
            <a:r>
              <a:rPr lang="en-US" sz="2200" i="1" dirty="0" err="1"/>
              <a:t>počáteční</a:t>
            </a:r>
            <a:r>
              <a:rPr lang="en-US" sz="2200" i="1" dirty="0"/>
              <a:t> </a:t>
            </a:r>
            <a:r>
              <a:rPr lang="en-US" sz="2200" i="1" dirty="0" err="1"/>
              <a:t>ověření</a:t>
            </a:r>
            <a:r>
              <a:rPr lang="en-US" sz="2200" i="1" dirty="0"/>
              <a:t> </a:t>
            </a:r>
            <a:r>
              <a:rPr lang="en-US" sz="2200" i="1" dirty="0" err="1"/>
              <a:t>plánovacího</a:t>
            </a:r>
            <a:r>
              <a:rPr lang="en-US" sz="2200" i="1" dirty="0"/>
              <a:t> </a:t>
            </a:r>
            <a:r>
              <a:rPr lang="en-US" sz="2200" i="1" dirty="0" err="1"/>
              <a:t>systému</a:t>
            </a:r>
            <a:r>
              <a:rPr lang="en-US" sz="2200" i="1" dirty="0"/>
              <a:t>/</a:t>
            </a:r>
            <a:r>
              <a:rPr lang="en-US" sz="2200" i="1" dirty="0" err="1"/>
              <a:t>ozařovacích</a:t>
            </a:r>
            <a:r>
              <a:rPr lang="en-US" sz="2200" i="1" dirty="0"/>
              <a:t> </a:t>
            </a:r>
            <a:r>
              <a:rPr lang="en-US" sz="2200" i="1" dirty="0" err="1"/>
              <a:t>tabulek</a:t>
            </a:r>
            <a:r>
              <a:rPr lang="en-US" sz="2200" i="1" dirty="0"/>
              <a:t> (</a:t>
            </a:r>
            <a:r>
              <a:rPr lang="en-US" sz="2200" i="1" dirty="0" err="1"/>
              <a:t>zpětně</a:t>
            </a:r>
            <a:r>
              <a:rPr lang="en-US" sz="2200" i="1" dirty="0"/>
              <a:t> pro </a:t>
            </a:r>
            <a:r>
              <a:rPr lang="en-US" sz="2200" i="1" dirty="0" err="1"/>
              <a:t>všechny</a:t>
            </a:r>
            <a:r>
              <a:rPr lang="en-US" sz="2200" i="1" dirty="0"/>
              <a:t> </a:t>
            </a:r>
            <a:r>
              <a:rPr lang="en-US" sz="2200" i="1" dirty="0" err="1"/>
              <a:t>stávající</a:t>
            </a:r>
            <a:r>
              <a:rPr lang="en-US" sz="2200" i="1" dirty="0"/>
              <a:t> </a:t>
            </a:r>
            <a:r>
              <a:rPr lang="en-US" sz="2200" i="1" dirty="0" err="1"/>
              <a:t>systémy</a:t>
            </a:r>
            <a:r>
              <a:rPr lang="en-US" sz="2200" i="1" dirty="0"/>
              <a:t> a </a:t>
            </a:r>
            <a:r>
              <a:rPr lang="en-US" sz="2200" i="1" dirty="0" err="1"/>
              <a:t>před</a:t>
            </a:r>
            <a:r>
              <a:rPr lang="en-US" sz="2200" i="1" dirty="0"/>
              <a:t> </a:t>
            </a:r>
            <a:r>
              <a:rPr lang="en-US" sz="2200" i="1" dirty="0" err="1"/>
              <a:t>uvedením</a:t>
            </a:r>
            <a:r>
              <a:rPr lang="en-US" sz="2200" i="1" dirty="0"/>
              <a:t> do </a:t>
            </a:r>
            <a:r>
              <a:rPr lang="en-US" sz="2200" i="1" dirty="0" err="1"/>
              <a:t>klinického</a:t>
            </a:r>
            <a:r>
              <a:rPr lang="en-US" sz="2200" i="1" dirty="0"/>
              <a:t> </a:t>
            </a:r>
            <a:r>
              <a:rPr lang="en-US" sz="2200" i="1" dirty="0" err="1"/>
              <a:t>provozu</a:t>
            </a:r>
            <a:r>
              <a:rPr lang="en-US" sz="2200" i="1" dirty="0"/>
              <a:t> pro </a:t>
            </a:r>
            <a:r>
              <a:rPr lang="en-US" sz="2200" i="1" dirty="0" err="1"/>
              <a:t>všechny</a:t>
            </a:r>
            <a:r>
              <a:rPr lang="en-US" sz="2200" i="1" dirty="0"/>
              <a:t> </a:t>
            </a:r>
            <a:r>
              <a:rPr lang="en-US" sz="2200" i="1" dirty="0" err="1"/>
              <a:t>nové</a:t>
            </a:r>
            <a:r>
              <a:rPr lang="en-US" sz="2200" i="1" dirty="0"/>
              <a:t> </a:t>
            </a:r>
            <a:r>
              <a:rPr lang="en-US" sz="2200" i="1" dirty="0" err="1"/>
              <a:t>systémy</a:t>
            </a:r>
            <a:r>
              <a:rPr lang="en-US" sz="2200" i="1" dirty="0" smtClean="0"/>
              <a:t>).</a:t>
            </a:r>
            <a:r>
              <a:rPr lang="cs-CZ" sz="2200" i="1" dirty="0" smtClean="0"/>
              <a:t>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arenR"/>
            </a:pPr>
            <a:r>
              <a:rPr lang="cs-CZ" sz="2200" i="1" dirty="0" smtClean="0"/>
              <a:t>Při domlouvání harmonogramu před instalací nového LU ponechat dostatečný časový prostor pro počáteční ověření plánovacího systému.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789772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Informace k nezávislým prověrkám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ts val="1200"/>
              </a:spcBef>
              <a:buFont typeface="+mj-lt"/>
              <a:buAutoNum type="arabicParenR" startAt="4"/>
            </a:pPr>
            <a:r>
              <a:rPr lang="en-US" sz="2200" i="1" dirty="0" err="1"/>
              <a:t>Stanovení</a:t>
            </a:r>
            <a:r>
              <a:rPr lang="en-US" sz="2200" i="1" dirty="0"/>
              <a:t> </a:t>
            </a:r>
            <a:r>
              <a:rPr lang="en-US" sz="2200" i="1" dirty="0" err="1"/>
              <a:t>dávky</a:t>
            </a:r>
            <a:r>
              <a:rPr lang="cs-CZ" sz="2200" i="1" dirty="0"/>
              <a:t> zapůjčeným dozimetrickým řetězcem</a:t>
            </a:r>
            <a:r>
              <a:rPr lang="en-US" sz="2200" i="1" dirty="0"/>
              <a:t> </a:t>
            </a:r>
            <a:r>
              <a:rPr lang="en-US" sz="2200" i="1" dirty="0" err="1"/>
              <a:t>při</a:t>
            </a:r>
            <a:r>
              <a:rPr lang="en-US" sz="2200" i="1" dirty="0"/>
              <a:t> </a:t>
            </a:r>
            <a:r>
              <a:rPr lang="en-US" sz="2200" i="1" dirty="0" err="1"/>
              <a:t>přejímacích</a:t>
            </a:r>
            <a:r>
              <a:rPr lang="en-US" sz="2200" i="1" dirty="0"/>
              <a:t> </a:t>
            </a:r>
            <a:r>
              <a:rPr lang="en-US" sz="2200" i="1" dirty="0" err="1"/>
              <a:t>zkouškách</a:t>
            </a:r>
            <a:r>
              <a:rPr lang="cs-CZ" sz="2200" i="1" dirty="0"/>
              <a:t> představuje vysoké riziko chyb a radiologických událostí</a:t>
            </a:r>
            <a:r>
              <a:rPr lang="en-US" sz="2200" i="1" dirty="0"/>
              <a:t>. </a:t>
            </a:r>
            <a:endParaRPr lang="cs-CZ" sz="2200" i="1" dirty="0"/>
          </a:p>
          <a:p>
            <a:pPr marL="514350" lvl="0" indent="-514350">
              <a:spcBef>
                <a:spcPts val="1200"/>
              </a:spcBef>
              <a:buFont typeface="+mj-lt"/>
              <a:buAutoNum type="arabicParenR" startAt="4"/>
            </a:pPr>
            <a:r>
              <a:rPr lang="cs-CZ" sz="2200" i="1" dirty="0"/>
              <a:t>Při end-to-end testech je velice vhodné zajistit přítomnost radiologického asistenta v těch částech auditu, kdy se provádí nastavování a ověřování polohy fantomu na ozařovacím stole (na CT, v ozařovně). Je žádoucí zacházet </a:t>
            </a:r>
            <a:r>
              <a:rPr lang="cs-CZ" sz="2200" i="1" dirty="0" smtClean="0"/>
              <a:t>s </a:t>
            </a:r>
            <a:r>
              <a:rPr lang="cs-CZ" sz="2200" i="1" dirty="0"/>
              <a:t>fantomem jako s pacientem (značky, fixační pomůcky, apod.). Toto bývá při nezávislých prověrkách slabé místo.</a:t>
            </a:r>
          </a:p>
        </p:txBody>
      </p:sp>
    </p:spTree>
    <p:extLst>
      <p:ext uri="{BB962C8B-B14F-4D97-AF65-F5344CB8AC3E}">
        <p14:creationId xmlns:p14="http://schemas.microsoft.com/office/powerpoint/2010/main" val="1727486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Informace k nezávislým prověrkám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568952" cy="5112568"/>
          </a:xfr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arenR" startAt="6"/>
            </a:pPr>
            <a:r>
              <a:rPr lang="cs-CZ" sz="2200" i="1" dirty="0"/>
              <a:t>Před zahájením přejímací zkoušky je nutné osobě provádějící přejímací zkoušku  sdělit referenční podmínky, zvyklosti pracoviště a jiné skutečnosti důležité pro provedení zkoušky </a:t>
            </a:r>
            <a:r>
              <a:rPr lang="cs-CZ" sz="2200" i="1" dirty="0" smtClean="0"/>
              <a:t/>
            </a:r>
            <a:br>
              <a:rPr lang="cs-CZ" sz="2200" i="1" dirty="0" smtClean="0"/>
            </a:br>
            <a:r>
              <a:rPr lang="cs-CZ" sz="2200" i="1" dirty="0" smtClean="0"/>
              <a:t>(§ </a:t>
            </a:r>
            <a:r>
              <a:rPr lang="cs-CZ" sz="2200" i="1" dirty="0"/>
              <a:t>26 odst. 4, § 28 odst. 2 vyhlášky č. 422/2016 Sb.).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arenR" startAt="6"/>
            </a:pPr>
            <a:r>
              <a:rPr lang="cs-CZ" sz="2200" i="1" dirty="0"/>
              <a:t>Doporučujeme mít referenční hloubku pro fotonové svazky 10 cm pro všechny energie </a:t>
            </a:r>
            <a:r>
              <a:rPr lang="cs-CZ" sz="2200" i="1" dirty="0" smtClean="0"/>
              <a:t>(dle </a:t>
            </a:r>
            <a:r>
              <a:rPr lang="cs-CZ" sz="2200" i="1"/>
              <a:t>TRS </a:t>
            </a:r>
            <a:r>
              <a:rPr lang="cs-CZ" sz="2200" i="1" smtClean="0"/>
              <a:t>483). </a:t>
            </a:r>
            <a:r>
              <a:rPr lang="cs-CZ" sz="2200" i="1" dirty="0"/>
              <a:t>Neznamená to, že v této hloubce má být kalibrovaný urychlovač.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arenR" startAt="6"/>
            </a:pPr>
            <a:r>
              <a:rPr lang="cs-CZ" sz="2200" i="1" dirty="0"/>
              <a:t>Před zahájením nezávislé prověrky by měl být místní radiologický fyzik důkladně obeznámen s protokolem PZ, aby nedocházelo k situaci, kdy se chyby v protokolu PZ, ozařovacích tabulkách nebo v plánovacím systému odhalí až v průběhu nezávislé prověrky.</a:t>
            </a:r>
          </a:p>
        </p:txBody>
      </p:sp>
    </p:spTree>
    <p:extLst>
      <p:ext uri="{BB962C8B-B14F-4D97-AF65-F5344CB8AC3E}">
        <p14:creationId xmlns:p14="http://schemas.microsoft.com/office/powerpoint/2010/main" val="2740971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81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z PS RT 20.5.2021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525963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Bef>
                <a:spcPts val="1200"/>
              </a:spcBef>
            </a:pPr>
            <a:r>
              <a:rPr lang="cs-CZ" sz="2000" dirty="0" smtClean="0"/>
              <a:t>Nabídka ČSFM na </a:t>
            </a:r>
            <a:r>
              <a:rPr lang="cs-CZ" sz="2000" dirty="0" err="1" smtClean="0"/>
              <a:t>webinář</a:t>
            </a:r>
            <a:r>
              <a:rPr lang="cs-CZ" sz="2000" dirty="0" smtClean="0"/>
              <a:t> </a:t>
            </a:r>
            <a:r>
              <a:rPr lang="cs-CZ" sz="2000" dirty="0"/>
              <a:t>Dozimetrické parametry u </a:t>
            </a:r>
            <a:r>
              <a:rPr lang="cs-CZ" sz="2000" dirty="0" err="1"/>
              <a:t>rtg</a:t>
            </a:r>
            <a:r>
              <a:rPr lang="cs-CZ" sz="2000" dirty="0"/>
              <a:t> </a:t>
            </a:r>
            <a:r>
              <a:rPr lang="cs-CZ" sz="2000" dirty="0" smtClean="0"/>
              <a:t>zařízení (pro fyziky </a:t>
            </a:r>
            <a:br>
              <a:rPr lang="cs-CZ" sz="2000" dirty="0" smtClean="0"/>
            </a:br>
            <a:r>
              <a:rPr lang="cs-CZ" sz="2000" dirty="0" smtClean="0"/>
              <a:t>z radioterapií)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sz="2000" dirty="0" smtClean="0"/>
              <a:t>Probíhá aktualizace </a:t>
            </a:r>
            <a:r>
              <a:rPr lang="cs-CZ" sz="2000" dirty="0"/>
              <a:t>NRS </a:t>
            </a:r>
            <a:r>
              <a:rPr lang="cs-CZ" sz="2000" dirty="0" smtClean="0"/>
              <a:t>RO. Aktualizaci zajišťuje příslušná odborná společnost (SROBF ČLS JEP). Připomínky a náměty </a:t>
            </a:r>
            <a:r>
              <a:rPr lang="cs-CZ" sz="2000" dirty="0"/>
              <a:t>k NRS </a:t>
            </a:r>
            <a:r>
              <a:rPr lang="cs-CZ" sz="2000" dirty="0" smtClean="0"/>
              <a:t>RO je </a:t>
            </a:r>
            <a:r>
              <a:rPr lang="cs-CZ" sz="2000" dirty="0"/>
              <a:t>možné zasílat na mail Ing. </a:t>
            </a:r>
            <a:r>
              <a:rPr lang="cs-CZ" sz="2000" dirty="0" smtClean="0"/>
              <a:t>Horákové nebo Ing. Janečkové.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sz="2000" dirty="0"/>
              <a:t>Výkladové stanovisko k obsahu metodik, postupů a vzorových protokolů z měření v rámci dokumentace pro hodnocení vlastností zdrojů ionizujícího záření používaných v radioterapii - datum vydání 29. 3. </a:t>
            </a:r>
            <a:r>
              <a:rPr lang="cs-CZ" sz="2000" dirty="0" smtClean="0"/>
              <a:t>2021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sz="2000" dirty="0"/>
              <a:t>Výkladové </a:t>
            </a:r>
            <a:r>
              <a:rPr lang="cs-CZ" sz="2000" dirty="0" smtClean="0"/>
              <a:t>stanovisko ke zvláštní odborné způsobilosti – datum vydání 7.5.2021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sz="2000" dirty="0" smtClean="0"/>
              <a:t>Pro </a:t>
            </a:r>
            <a:r>
              <a:rPr lang="cs-CZ" sz="2000" dirty="0"/>
              <a:t>oblast lékařského ozáření </a:t>
            </a:r>
            <a:r>
              <a:rPr lang="cs-CZ" sz="2000" dirty="0" smtClean="0"/>
              <a:t>připravilo SÚRO (Ing. </a:t>
            </a:r>
            <a:r>
              <a:rPr lang="cs-CZ" sz="2000" dirty="0" err="1" smtClean="0"/>
              <a:t>Koniarová</a:t>
            </a:r>
            <a:r>
              <a:rPr lang="cs-CZ" sz="2000" dirty="0" smtClean="0"/>
              <a:t>) interaktivní </a:t>
            </a:r>
            <a:r>
              <a:rPr lang="cs-CZ" sz="2000" dirty="0"/>
              <a:t>e-</a:t>
            </a:r>
            <a:r>
              <a:rPr lang="cs-CZ" sz="2000" dirty="0" err="1"/>
              <a:t>learningové</a:t>
            </a:r>
            <a:r>
              <a:rPr lang="cs-CZ" sz="2000" dirty="0"/>
              <a:t> </a:t>
            </a:r>
            <a:r>
              <a:rPr lang="cs-CZ" sz="2000" dirty="0" smtClean="0"/>
              <a:t>kurzy</a:t>
            </a:r>
            <a:r>
              <a:rPr lang="cs-CZ" sz="2000" dirty="0"/>
              <a:t>. </a:t>
            </a:r>
            <a:r>
              <a:rPr lang="cs-CZ" sz="2000" dirty="0" smtClean="0"/>
              <a:t>Danému </a:t>
            </a:r>
            <a:r>
              <a:rPr lang="cs-CZ" sz="2000" dirty="0"/>
              <a:t>uchazeči kurz </a:t>
            </a:r>
            <a:r>
              <a:rPr lang="cs-CZ" sz="2000" dirty="0" smtClean="0"/>
              <a:t>zůstává </a:t>
            </a:r>
            <a:r>
              <a:rPr lang="cs-CZ" sz="2000" dirty="0"/>
              <a:t>přístupný po celou dobu 5ti let trvání platnosti další odborné přípravy pro danou specifickou oblast, přičemž v průběhu této doby budou kurzy aktualizovány, aby každý registrovaný měl k dispozici aktuální informace.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endParaRPr lang="cs-CZ" sz="2000" dirty="0" smtClean="0"/>
          </a:p>
          <a:p>
            <a:pPr lvl="0">
              <a:lnSpc>
                <a:spcPct val="90000"/>
              </a:lnSpc>
              <a:spcBef>
                <a:spcPts val="1200"/>
              </a:spcBef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7856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z PS RT 14.10.2021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525963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Bef>
                <a:spcPts val="1200"/>
              </a:spcBef>
            </a:pPr>
            <a:r>
              <a:rPr lang="cs-CZ" sz="2000" dirty="0" smtClean="0"/>
              <a:t>Proběhla aktualizace </a:t>
            </a:r>
            <a:r>
              <a:rPr lang="cs-CZ" sz="2000" dirty="0"/>
              <a:t>doporučení SÚJB pro používání </a:t>
            </a:r>
            <a:r>
              <a:rPr lang="cs-CZ" sz="2000" dirty="0" err="1"/>
              <a:t>gafchromických</a:t>
            </a:r>
            <a:r>
              <a:rPr lang="cs-CZ" sz="2000" dirty="0"/>
              <a:t> </a:t>
            </a:r>
            <a:r>
              <a:rPr lang="cs-CZ" sz="2000" dirty="0" smtClean="0"/>
              <a:t>filmů</a:t>
            </a:r>
          </a:p>
          <a:p>
            <a:pPr lvl="0">
              <a:lnSpc>
                <a:spcPct val="90000"/>
              </a:lnSpc>
              <a:spcBef>
                <a:spcPts val="1200"/>
              </a:spcBef>
            </a:pPr>
            <a:r>
              <a:rPr lang="cs-CZ" sz="2000" dirty="0" smtClean="0"/>
              <a:t>SROBF zprovoznil úložiště pro </a:t>
            </a:r>
            <a:r>
              <a:rPr lang="cs-CZ" sz="2000" dirty="0" err="1" smtClean="0"/>
              <a:t>skripting</a:t>
            </a:r>
            <a:r>
              <a:rPr lang="cs-CZ" sz="2000" dirty="0" smtClean="0"/>
              <a:t> z </a:t>
            </a:r>
            <a:r>
              <a:rPr lang="cs-CZ" sz="2000" dirty="0" err="1" smtClean="0"/>
              <a:t>Eclipse</a:t>
            </a:r>
            <a:r>
              <a:rPr lang="cs-CZ" sz="2000" dirty="0" smtClean="0"/>
              <a:t>.</a:t>
            </a:r>
          </a:p>
          <a:p>
            <a:pPr lvl="0">
              <a:lnSpc>
                <a:spcPct val="90000"/>
              </a:lnSpc>
              <a:spcBef>
                <a:spcPts val="1200"/>
              </a:spcBef>
            </a:pPr>
            <a:r>
              <a:rPr lang="cs-CZ" sz="2000" dirty="0" smtClean="0"/>
              <a:t>Je </a:t>
            </a:r>
            <a:r>
              <a:rPr lang="cs-CZ" sz="2000" dirty="0"/>
              <a:t>možné podat žádost o zahájení klinického provozu ještě před druhou částí </a:t>
            </a:r>
            <a:r>
              <a:rPr lang="cs-CZ" sz="2000" dirty="0" smtClean="0"/>
              <a:t>přejímací zkoušky, a doklady o přejímací zkoušce dodat později.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sz="2000" dirty="0" smtClean="0"/>
              <a:t>Veličiny </a:t>
            </a:r>
            <a:r>
              <a:rPr lang="cs-CZ" sz="2000" dirty="0" err="1" smtClean="0"/>
              <a:t>kerma</a:t>
            </a:r>
            <a:r>
              <a:rPr lang="cs-CZ" sz="2000" dirty="0" smtClean="0"/>
              <a:t> </a:t>
            </a:r>
            <a:r>
              <a:rPr lang="cs-CZ" sz="2000" dirty="0"/>
              <a:t>a </a:t>
            </a:r>
            <a:r>
              <a:rPr lang="cs-CZ" sz="2000" dirty="0" err="1"/>
              <a:t>kermový</a:t>
            </a:r>
            <a:r>
              <a:rPr lang="cs-CZ" sz="2000" dirty="0"/>
              <a:t> příkon na rovině receptoru </a:t>
            </a:r>
            <a:r>
              <a:rPr lang="cs-CZ" sz="2000" dirty="0" smtClean="0"/>
              <a:t>obrazu jsou zařazeny </a:t>
            </a:r>
            <a:br>
              <a:rPr lang="cs-CZ" sz="2000" dirty="0" smtClean="0"/>
            </a:br>
            <a:r>
              <a:rPr lang="cs-CZ" sz="2000" dirty="0" smtClean="0"/>
              <a:t>do doporučení: </a:t>
            </a:r>
            <a:r>
              <a:rPr lang="cs-CZ" sz="2000" dirty="0"/>
              <a:t>Přehled testů </a:t>
            </a:r>
            <a:r>
              <a:rPr lang="cs-CZ" sz="2000" dirty="0" err="1"/>
              <a:t>rtg</a:t>
            </a:r>
            <a:r>
              <a:rPr lang="cs-CZ" sz="2000" dirty="0"/>
              <a:t> svazku a kvality obrazu pro zobrazovací </a:t>
            </a:r>
            <a:r>
              <a:rPr lang="cs-CZ" sz="2000" dirty="0" smtClean="0"/>
              <a:t>systémy (doplnění 2019)*. </a:t>
            </a:r>
            <a:r>
              <a:rPr lang="cs-CZ" sz="2000" dirty="0"/>
              <a:t> </a:t>
            </a:r>
            <a:endParaRPr lang="cs-CZ" sz="2000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cs-CZ" sz="1600" dirty="0" err="1"/>
              <a:t>Kerma</a:t>
            </a:r>
            <a:r>
              <a:rPr lang="cs-CZ" sz="1600" dirty="0"/>
              <a:t> na receptoru obrazu bude proměřena jednou pro všechny odlišné systémy dostupné v ČR (</a:t>
            </a:r>
            <a:r>
              <a:rPr lang="cs-CZ" sz="1600" dirty="0" err="1"/>
              <a:t>Varian</a:t>
            </a:r>
            <a:r>
              <a:rPr lang="cs-CZ" sz="1600" dirty="0"/>
              <a:t>/</a:t>
            </a:r>
            <a:r>
              <a:rPr lang="cs-CZ" sz="1600" dirty="0" err="1"/>
              <a:t>Elekta</a:t>
            </a:r>
            <a:r>
              <a:rPr lang="cs-CZ" sz="1600" dirty="0"/>
              <a:t>, s/bez expoziční </a:t>
            </a:r>
            <a:r>
              <a:rPr lang="cs-CZ" sz="1600" dirty="0" smtClean="0"/>
              <a:t>automatiky), </a:t>
            </a:r>
            <a:r>
              <a:rPr lang="cs-CZ" sz="1600" dirty="0"/>
              <a:t>aby se zjistily typické hodnoty, které bude možno porovnat s hodnotami typickými v radiodiagnostice. Poté se rozhodne, zda se bude vyžadovat měření tohoto parametru v rámci PZ a </a:t>
            </a:r>
            <a:r>
              <a:rPr lang="cs-CZ" sz="1600" dirty="0" smtClean="0"/>
              <a:t>ZDS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cs-CZ" sz="1600" dirty="0"/>
              <a:t>Ke stanovení dávky pacienta stačí </a:t>
            </a:r>
            <a:r>
              <a:rPr lang="cs-CZ" sz="1600" dirty="0" smtClean="0"/>
              <a:t>„indikace </a:t>
            </a:r>
            <a:r>
              <a:rPr lang="cs-CZ" sz="1600" dirty="0"/>
              <a:t>dozimetrické </a:t>
            </a:r>
            <a:r>
              <a:rPr lang="cs-CZ" sz="1600" dirty="0" smtClean="0"/>
              <a:t>veličiny“. </a:t>
            </a:r>
            <a:r>
              <a:rPr lang="cs-CZ" sz="1600" dirty="0"/>
              <a:t>Nějakou dozimetrickou veličinu indikují všechny systémy, je třeba ujasnit, co přesně systémy indikují (definice veličiny – vzorec, geometrii). Tato indikace by se měla ověřovat při PZ i ZDS</a:t>
            </a:r>
          </a:p>
          <a:p>
            <a:pPr marL="0" lvl="0" indent="0">
              <a:lnSpc>
                <a:spcPct val="90000"/>
              </a:lnSpc>
              <a:spcBef>
                <a:spcPts val="1200"/>
              </a:spcBef>
              <a:buNone/>
            </a:pPr>
            <a:endParaRPr lang="cs-CZ" sz="2000" dirty="0" smtClean="0"/>
          </a:p>
          <a:p>
            <a:pPr marL="0" lv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000" dirty="0" smtClean="0"/>
              <a:t>*</a:t>
            </a:r>
            <a:r>
              <a:rPr lang="cs-CZ" sz="1600" dirty="0"/>
              <a:t>https://www.sujb.cz/radiacni-ochrana/lekarske-ozareni/doporuceni-sujb-tykajici-se-radioterapie</a:t>
            </a:r>
          </a:p>
        </p:txBody>
      </p:sp>
    </p:spTree>
    <p:extLst>
      <p:ext uri="{BB962C8B-B14F-4D97-AF65-F5344CB8AC3E}">
        <p14:creationId xmlns:p14="http://schemas.microsoft.com/office/powerpoint/2010/main" val="316481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z PS RT 14.10.2021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525963"/>
          </a:xfrm>
        </p:spPr>
        <p:txBody>
          <a:bodyPr>
            <a:noAutofit/>
          </a:bodyPr>
          <a:lstStyle/>
          <a:p>
            <a:pPr marL="361950" lvl="1" indent="-36195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Diskutovalo se umístění referenčního bodu ionizační komory </a:t>
            </a:r>
            <a:r>
              <a:rPr lang="cs-CZ" sz="2000" dirty="0" err="1"/>
              <a:t>Roos</a:t>
            </a:r>
            <a:r>
              <a:rPr lang="cs-CZ" sz="2000" dirty="0"/>
              <a:t> a použití PTW TRUFIX. V </a:t>
            </a:r>
            <a:r>
              <a:rPr lang="cs-CZ" sz="2000" dirty="0" smtClean="0"/>
              <a:t>dokumentaci </a:t>
            </a:r>
            <a:r>
              <a:rPr lang="cs-CZ" sz="2000" dirty="0" err="1"/>
              <a:t>Effective</a:t>
            </a:r>
            <a:r>
              <a:rPr lang="cs-CZ" sz="2000" dirty="0"/>
              <a:t> point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measurement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parallel</a:t>
            </a:r>
            <a:r>
              <a:rPr lang="cs-CZ" sz="2000" dirty="0"/>
              <a:t> plate </a:t>
            </a:r>
            <a:r>
              <a:rPr lang="cs-CZ" sz="2000" dirty="0" err="1"/>
              <a:t>chambers</a:t>
            </a:r>
            <a:r>
              <a:rPr lang="cs-CZ" sz="2000" dirty="0"/>
              <a:t> </a:t>
            </a:r>
            <a:r>
              <a:rPr lang="cs-CZ" sz="2000" dirty="0" err="1"/>
              <a:t>using</a:t>
            </a:r>
            <a:r>
              <a:rPr lang="cs-CZ" sz="2000" dirty="0"/>
              <a:t> PTW TRUFIX (ptwdosimetry.com).  PS RT se shodla na tom, že umístění referenčního bodu (tj. bodu</a:t>
            </a:r>
            <a:r>
              <a:rPr lang="cs-CZ" sz="2000" dirty="0" smtClean="0"/>
              <a:t>, ke kterému se vztahuje výsledek měření) komory </a:t>
            </a:r>
            <a:r>
              <a:rPr lang="cs-CZ" sz="2000" dirty="0" err="1" smtClean="0"/>
              <a:t>Roos</a:t>
            </a:r>
            <a:r>
              <a:rPr lang="cs-CZ" sz="2000" dirty="0" smtClean="0"/>
              <a:t> je 1 mm pod povrchem vstupního okénka.</a:t>
            </a:r>
            <a:endParaRPr lang="cs-CZ" sz="2000" dirty="0"/>
          </a:p>
          <a:p>
            <a:pPr lvl="0">
              <a:lnSpc>
                <a:spcPct val="90000"/>
              </a:lnSpc>
              <a:spcBef>
                <a:spcPts val="1200"/>
              </a:spcBef>
            </a:pPr>
            <a:r>
              <a:rPr lang="cs-CZ" sz="2000" dirty="0" smtClean="0"/>
              <a:t>Platnost </a:t>
            </a:r>
            <a:r>
              <a:rPr lang="cs-CZ" sz="2000" dirty="0"/>
              <a:t>zákona o zdravotnických prostředcích 268/2014 Sb. skončila ke květnu 2021. Nahradily ho 2 zákony </a:t>
            </a:r>
            <a:endParaRPr lang="cs-CZ" sz="2000" dirty="0" smtClean="0"/>
          </a:p>
          <a:p>
            <a:pPr marL="800100" lvl="1" indent="-342900">
              <a:lnSpc>
                <a:spcPct val="9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cs-CZ" altLang="cs-CZ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Zákon 90/2021 Sb. </a:t>
            </a:r>
            <a:r>
              <a:rPr lang="cs-CZ" alt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kterým se mění zákon 268/2014 Sb. – Zákon </a:t>
            </a:r>
            <a:r>
              <a:rPr lang="cs-CZ" altLang="cs-CZ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diagnostických zdravotnických prostředcích in vitro; </a:t>
            </a:r>
          </a:p>
          <a:p>
            <a:pPr marL="800100" lvl="1" indent="-342900">
              <a:lnSpc>
                <a:spcPct val="9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cs-CZ" altLang="cs-CZ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Zákon 89/2021 Sb. </a:t>
            </a:r>
            <a:r>
              <a:rPr lang="cs-CZ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zdravotnických prostředcích </a:t>
            </a:r>
            <a:r>
              <a:rPr 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o změně zákona č. 378/2007 Sb.,</a:t>
            </a:r>
            <a:br>
              <a:rPr 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léčivech a o změnách některých souvisejících zákonů (zákon o léčivech)  </a:t>
            </a:r>
            <a:r>
              <a:rPr lang="cs-CZ" alt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je tam trochu jinak naformulovaná instruktáž, větší možnost k tomu, že si to může dělat pracoviště samo, pokud prokáže alespoň nějakou dobu zkušenosti s přístrojem a sleduje veškeré změny vydané výrobcem. Úpravy provedeny na základě Nařízení Evropského parlamentu a Rady (EU) 2017/745 ze dne 5. dubna 2017, o zdravotnických prostředcích, změně směrnice 2001/83/ES, nařízení (ES) č. 178/2002 a nařízení (ES) č. 1223/2009 a o zrušení směrnic Rady 90/385/EHS a 93/42/EHS (zkráceně „MDR“).</a:t>
            </a:r>
            <a:r>
              <a:rPr lang="cs-CZ" altLang="cs-CZ" sz="1600" dirty="0" smtClean="0"/>
              <a:t> </a:t>
            </a:r>
            <a:endParaRPr lang="cs-CZ" altLang="cs-CZ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0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z PS 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112568"/>
          </a:xfrm>
        </p:spPr>
        <p:txBody>
          <a:bodyPr>
            <a:normAutofit fontScale="775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2800" dirty="0"/>
              <a:t>Některá stanoviska ze zasedání PS RT se již promítla do doporučení </a:t>
            </a:r>
            <a:r>
              <a:rPr lang="cs-CZ" sz="2800" dirty="0" smtClean="0"/>
              <a:t>SÚJB – </a:t>
            </a:r>
            <a:r>
              <a:rPr lang="cs-CZ" sz="2800" u="sng" dirty="0" smtClean="0"/>
              <a:t>doplnění (2019)</a:t>
            </a:r>
            <a:r>
              <a:rPr lang="cs-CZ" sz="2800" dirty="0" smtClean="0"/>
              <a:t>:</a:t>
            </a:r>
            <a:r>
              <a:rPr lang="cs-CZ" sz="2800" u="sng" dirty="0" smtClean="0"/>
              <a:t> 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800" b="1" dirty="0" smtClean="0"/>
              <a:t>„</a:t>
            </a:r>
            <a:r>
              <a:rPr lang="en-US" sz="2800" b="1" dirty="0" err="1"/>
              <a:t>Přehled</a:t>
            </a:r>
            <a:r>
              <a:rPr lang="en-US" sz="2800" b="1" dirty="0"/>
              <a:t> </a:t>
            </a:r>
            <a:r>
              <a:rPr lang="en-US" sz="2800" b="1" dirty="0" err="1"/>
              <a:t>testů</a:t>
            </a:r>
            <a:r>
              <a:rPr lang="en-US" sz="2800" b="1" dirty="0"/>
              <a:t> </a:t>
            </a:r>
            <a:r>
              <a:rPr lang="en-US" sz="2800" b="1" dirty="0" err="1"/>
              <a:t>rentgenového</a:t>
            </a:r>
            <a:r>
              <a:rPr lang="en-US" sz="2800" b="1" dirty="0"/>
              <a:t> </a:t>
            </a:r>
            <a:r>
              <a:rPr lang="en-US" sz="2800" b="1" dirty="0" err="1"/>
              <a:t>svazku</a:t>
            </a:r>
            <a:r>
              <a:rPr lang="en-US" sz="2800" b="1" dirty="0"/>
              <a:t> a </a:t>
            </a:r>
            <a:r>
              <a:rPr lang="en-US" sz="2800" b="1" dirty="0" err="1"/>
              <a:t>kvality</a:t>
            </a:r>
            <a:r>
              <a:rPr lang="en-US" sz="2800" b="1" dirty="0"/>
              <a:t> </a:t>
            </a:r>
            <a:r>
              <a:rPr lang="en-US" sz="2800" b="1" dirty="0" err="1"/>
              <a:t>obrazu</a:t>
            </a:r>
            <a:r>
              <a:rPr lang="en-US" sz="2800" b="1" dirty="0"/>
              <a:t> pro </a:t>
            </a:r>
            <a:r>
              <a:rPr lang="en-US" sz="2800" b="1" dirty="0" err="1"/>
              <a:t>rentgenové</a:t>
            </a:r>
            <a:r>
              <a:rPr lang="en-US" sz="2800" b="1" dirty="0"/>
              <a:t> </a:t>
            </a:r>
            <a:r>
              <a:rPr lang="en-US" sz="2800" b="1" dirty="0" err="1"/>
              <a:t>simulátory</a:t>
            </a:r>
            <a:r>
              <a:rPr lang="en-US" sz="2800" b="1" dirty="0"/>
              <a:t>, CT </a:t>
            </a:r>
            <a:r>
              <a:rPr lang="en-US" sz="2800" b="1" dirty="0" err="1"/>
              <a:t>simulátory</a:t>
            </a:r>
            <a:r>
              <a:rPr lang="en-US" sz="2800" b="1" dirty="0"/>
              <a:t> a kV </a:t>
            </a:r>
            <a:r>
              <a:rPr lang="en-US" sz="2800" b="1" dirty="0" err="1"/>
              <a:t>zobrazovací</a:t>
            </a:r>
            <a:r>
              <a:rPr lang="en-US" sz="2800" b="1" dirty="0"/>
              <a:t> </a:t>
            </a:r>
            <a:r>
              <a:rPr lang="en-US" sz="2800" b="1" dirty="0" err="1"/>
              <a:t>systémy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lineárních</a:t>
            </a:r>
            <a:r>
              <a:rPr lang="en-US" sz="2800" b="1" dirty="0"/>
              <a:t> </a:t>
            </a:r>
            <a:r>
              <a:rPr lang="en-US" sz="2800" b="1" dirty="0" err="1" smtClean="0"/>
              <a:t>urychlovačích</a:t>
            </a:r>
            <a:r>
              <a:rPr lang="en-US" sz="2800" b="1" dirty="0" smtClean="0"/>
              <a:t>”</a:t>
            </a:r>
            <a:endParaRPr lang="cs-CZ" sz="2800" b="1" dirty="0"/>
          </a:p>
          <a:p>
            <a:pPr marL="0" lvl="0" indent="354013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2800" dirty="0" smtClean="0"/>
              <a:t>Oprava </a:t>
            </a:r>
            <a:r>
              <a:rPr lang="cs-CZ" sz="2800" dirty="0"/>
              <a:t>a doplnění k Doporučením </a:t>
            </a:r>
            <a:r>
              <a:rPr lang="cs-CZ" sz="2800" dirty="0" smtClean="0"/>
              <a:t>SÚJB:</a:t>
            </a:r>
            <a:endParaRPr lang="cs-CZ" sz="2800" dirty="0"/>
          </a:p>
          <a:p>
            <a:pPr marL="0" indent="719138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800" dirty="0"/>
              <a:t>Radioterapeutické simulátory (2003) </a:t>
            </a:r>
          </a:p>
          <a:p>
            <a:pPr marL="0" indent="719138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800" dirty="0"/>
              <a:t>Kilovoltážní zobrazovací systémy pro IGRT (2009)</a:t>
            </a:r>
          </a:p>
          <a:p>
            <a:pPr marL="0" indent="719138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800" dirty="0"/>
              <a:t>CT simulátory a CT zařízení určená pro plánování v </a:t>
            </a:r>
            <a:r>
              <a:rPr lang="cs-CZ" sz="2800" dirty="0" smtClean="0"/>
              <a:t>RT </a:t>
            </a:r>
            <a:r>
              <a:rPr lang="cs-CZ" sz="2800" dirty="0"/>
              <a:t>(2015)</a:t>
            </a:r>
          </a:p>
          <a:p>
            <a:pPr marL="0" indent="719138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800" dirty="0"/>
              <a:t>Lineární urychlovače používané v radioterapii (2015)</a:t>
            </a:r>
          </a:p>
          <a:p>
            <a:pPr lvl="0">
              <a:lnSpc>
                <a:spcPct val="120000"/>
              </a:lnSpc>
            </a:pPr>
            <a:endParaRPr lang="cs-CZ" sz="2800" dirty="0" smtClean="0"/>
          </a:p>
          <a:p>
            <a:pPr marL="457200" lvl="1" indent="0">
              <a:lnSpc>
                <a:spcPct val="120000"/>
              </a:lnSpc>
              <a:buNone/>
            </a:pPr>
            <a:r>
              <a:rPr lang="cs-CZ" dirty="0" smtClean="0"/>
              <a:t>do tabulky Přehled testů, do kapitoly Poznámky, do kapitoly Opravy </a:t>
            </a:r>
            <a:r>
              <a:rPr lang="cs-CZ" dirty="0"/>
              <a:t>a doplnění k doporučením SÚJB</a:t>
            </a:r>
          </a:p>
          <a:p>
            <a:pPr lvl="1"/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92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z PS 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</a:pPr>
            <a:r>
              <a:rPr lang="en-US" sz="4000" dirty="0" err="1"/>
              <a:t>Některá</a:t>
            </a:r>
            <a:r>
              <a:rPr lang="en-US" sz="4000" dirty="0"/>
              <a:t> </a:t>
            </a:r>
            <a:r>
              <a:rPr lang="en-US" sz="4000" dirty="0" err="1"/>
              <a:t>stanoviska</a:t>
            </a:r>
            <a:r>
              <a:rPr lang="en-US" sz="4000" dirty="0"/>
              <a:t> </a:t>
            </a:r>
            <a:r>
              <a:rPr lang="en-US" sz="4000" dirty="0" err="1"/>
              <a:t>budou</a:t>
            </a:r>
            <a:r>
              <a:rPr lang="en-US" sz="4000" dirty="0"/>
              <a:t> </a:t>
            </a:r>
            <a:r>
              <a:rPr lang="en-US" sz="4000" dirty="0" err="1"/>
              <a:t>zapracována</a:t>
            </a:r>
            <a:r>
              <a:rPr lang="en-US" sz="4000" dirty="0"/>
              <a:t> do </a:t>
            </a:r>
            <a:r>
              <a:rPr lang="en-US" sz="4000" dirty="0" err="1"/>
              <a:t>aktualizace</a:t>
            </a:r>
            <a:r>
              <a:rPr lang="en-US" sz="4000" dirty="0"/>
              <a:t> </a:t>
            </a:r>
            <a:r>
              <a:rPr lang="en-US" sz="4000" dirty="0" err="1"/>
              <a:t>doporučení</a:t>
            </a:r>
            <a:r>
              <a:rPr lang="en-US" sz="4000" dirty="0"/>
              <a:t> SÚJB: </a:t>
            </a:r>
            <a:r>
              <a:rPr lang="en-US" sz="4000" b="1" dirty="0"/>
              <a:t>“</a:t>
            </a:r>
            <a:r>
              <a:rPr lang="en-US" sz="4000" b="1" dirty="0" err="1"/>
              <a:t>Lineární</a:t>
            </a:r>
            <a:r>
              <a:rPr lang="en-US" sz="4000" b="1" dirty="0"/>
              <a:t> </a:t>
            </a:r>
            <a:r>
              <a:rPr lang="en-US" sz="4000" b="1" dirty="0" err="1"/>
              <a:t>urychlovače</a:t>
            </a:r>
            <a:r>
              <a:rPr lang="en-US" sz="4000" b="1" dirty="0"/>
              <a:t> </a:t>
            </a:r>
            <a:r>
              <a:rPr lang="en-US" sz="4000" b="1" dirty="0" err="1"/>
              <a:t>používané</a:t>
            </a:r>
            <a:r>
              <a:rPr lang="en-US" sz="4000" b="1" dirty="0"/>
              <a:t> 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en-US" sz="4000" b="1" dirty="0" smtClean="0"/>
              <a:t>v </a:t>
            </a:r>
            <a:r>
              <a:rPr lang="en-US" sz="4000" b="1" dirty="0" err="1"/>
              <a:t>radioterapii</a:t>
            </a:r>
            <a:r>
              <a:rPr lang="en-US" sz="4000" b="1" dirty="0"/>
              <a:t>”</a:t>
            </a:r>
            <a:r>
              <a:rPr lang="cs-CZ" sz="4000" dirty="0"/>
              <a:t>, např.</a:t>
            </a:r>
          </a:p>
          <a:p>
            <a:pPr lvl="1">
              <a:lnSpc>
                <a:spcPct val="120000"/>
              </a:lnSpc>
            </a:pPr>
            <a:r>
              <a:rPr lang="cs-CZ" sz="4000" dirty="0"/>
              <a:t>tolerance pro ověření polohy cílového objemu pro 3D IGRT</a:t>
            </a:r>
            <a:r>
              <a:rPr lang="en-US" sz="4000" dirty="0"/>
              <a:t> </a:t>
            </a:r>
            <a:r>
              <a:rPr lang="cs-CZ" sz="4000" dirty="0"/>
              <a:t>(</a:t>
            </a:r>
            <a:r>
              <a:rPr lang="en-US" sz="4000" dirty="0"/>
              <a:t>pro testy CBCT </a:t>
            </a:r>
            <a:r>
              <a:rPr lang="en-US" sz="4000" dirty="0" err="1"/>
              <a:t>i</a:t>
            </a:r>
            <a:r>
              <a:rPr lang="en-US" sz="4000" dirty="0"/>
              <a:t> 2D </a:t>
            </a:r>
            <a:r>
              <a:rPr lang="en-US" sz="4000" dirty="0" err="1" smtClean="0"/>
              <a:t>zobrazení</a:t>
            </a:r>
            <a:r>
              <a:rPr lang="cs-CZ" sz="4000" dirty="0"/>
              <a:t>)</a:t>
            </a:r>
            <a:r>
              <a:rPr lang="cs-CZ" sz="4000" dirty="0" smtClean="0"/>
              <a:t> </a:t>
            </a:r>
            <a:r>
              <a:rPr lang="en-US" sz="4000" dirty="0" err="1"/>
              <a:t>bude</a:t>
            </a:r>
            <a:r>
              <a:rPr lang="en-US" sz="4000" dirty="0"/>
              <a:t> </a:t>
            </a:r>
            <a:r>
              <a:rPr lang="en-US" sz="4000" dirty="0" err="1" smtClean="0"/>
              <a:t>navýšena</a:t>
            </a:r>
            <a:r>
              <a:rPr lang="en-US" sz="4000" dirty="0" smtClean="0"/>
              <a:t> </a:t>
            </a:r>
            <a:r>
              <a:rPr lang="cs-CZ" sz="4000" dirty="0" smtClean="0"/>
              <a:t>z 1 mm </a:t>
            </a:r>
            <a:r>
              <a:rPr lang="en-US" sz="4000" dirty="0" err="1" smtClean="0"/>
              <a:t>na</a:t>
            </a:r>
            <a:r>
              <a:rPr lang="en-US" sz="4000" dirty="0" smtClean="0"/>
              <a:t> </a:t>
            </a:r>
            <a:r>
              <a:rPr lang="en-US" sz="4000" dirty="0"/>
              <a:t>1,5 mm pro </a:t>
            </a:r>
            <a:r>
              <a:rPr lang="en-US" sz="4000" dirty="0" err="1"/>
              <a:t>každý</a:t>
            </a:r>
            <a:r>
              <a:rPr lang="en-US" sz="4000" dirty="0"/>
              <a:t> </a:t>
            </a:r>
            <a:r>
              <a:rPr lang="en-US" sz="4000" dirty="0" err="1"/>
              <a:t>směr</a:t>
            </a:r>
            <a:r>
              <a:rPr lang="en-US" sz="4000" dirty="0"/>
              <a:t> a 2,5 mm pro </a:t>
            </a:r>
            <a:r>
              <a:rPr lang="en-US" sz="4000" dirty="0" err="1"/>
              <a:t>celkovou</a:t>
            </a:r>
            <a:r>
              <a:rPr lang="en-US" sz="4000" dirty="0"/>
              <a:t> </a:t>
            </a:r>
            <a:r>
              <a:rPr lang="en-US" sz="4000" dirty="0" err="1" smtClean="0"/>
              <a:t>odchylku</a:t>
            </a:r>
            <a:r>
              <a:rPr lang="cs-CZ" sz="4000" dirty="0"/>
              <a:t>,</a:t>
            </a:r>
            <a:r>
              <a:rPr lang="en-US" sz="4000" dirty="0" smtClean="0"/>
              <a:t> </a:t>
            </a:r>
            <a:endParaRPr lang="cs-CZ" sz="4000" dirty="0"/>
          </a:p>
          <a:p>
            <a:pPr lvl="1">
              <a:lnSpc>
                <a:spcPct val="120000"/>
              </a:lnSpc>
            </a:pPr>
            <a:r>
              <a:rPr lang="cs-CZ" sz="4000" dirty="0" smtClean="0"/>
              <a:t>tolerance pro </a:t>
            </a:r>
            <a:r>
              <a:rPr lang="en-US" sz="4000" dirty="0" err="1" smtClean="0"/>
              <a:t>dozimetrick</a:t>
            </a:r>
            <a:r>
              <a:rPr lang="cs-CZ" sz="4000" dirty="0" smtClean="0"/>
              <a:t>ou</a:t>
            </a:r>
            <a:r>
              <a:rPr lang="en-US" sz="4000" dirty="0" smtClean="0"/>
              <a:t> </a:t>
            </a:r>
            <a:r>
              <a:rPr lang="en-US" sz="4000" dirty="0" err="1" smtClean="0"/>
              <a:t>separac</a:t>
            </a:r>
            <a:r>
              <a:rPr lang="cs-CZ" sz="4000" dirty="0" smtClean="0"/>
              <a:t>i</a:t>
            </a:r>
            <a:r>
              <a:rPr lang="en-US" sz="4000" dirty="0" smtClean="0"/>
              <a:t> </a:t>
            </a:r>
            <a:r>
              <a:rPr lang="en-US" sz="4000" dirty="0" err="1" smtClean="0"/>
              <a:t>lamel</a:t>
            </a:r>
            <a:r>
              <a:rPr lang="cs-CZ" sz="4000" dirty="0" smtClean="0"/>
              <a:t> zůstane zachována (0,1 mm), </a:t>
            </a:r>
            <a:r>
              <a:rPr lang="en-US" sz="4000" dirty="0" smtClean="0"/>
              <a:t>pro MLC a HD MLC se </a:t>
            </a:r>
            <a:r>
              <a:rPr lang="en-US" sz="4000" dirty="0" err="1" smtClean="0"/>
              <a:t>nyní</a:t>
            </a:r>
            <a:r>
              <a:rPr lang="en-US" sz="4000" dirty="0" smtClean="0"/>
              <a:t> </a:t>
            </a:r>
            <a:r>
              <a:rPr lang="en-US" sz="4000" dirty="0" err="1" smtClean="0"/>
              <a:t>používá</a:t>
            </a:r>
            <a:r>
              <a:rPr lang="en-US" sz="4000" dirty="0" smtClean="0"/>
              <a:t> </a:t>
            </a:r>
            <a:r>
              <a:rPr lang="en-US" sz="4000" dirty="0" err="1" smtClean="0"/>
              <a:t>nové</a:t>
            </a:r>
            <a:r>
              <a:rPr lang="en-US" sz="4000" dirty="0" smtClean="0"/>
              <a:t> </a:t>
            </a:r>
            <a:r>
              <a:rPr lang="en-US" sz="4000" dirty="0" err="1" smtClean="0"/>
              <a:t>mazadlo</a:t>
            </a:r>
            <a:r>
              <a:rPr lang="en-US" sz="4000" dirty="0" smtClean="0"/>
              <a:t> a </a:t>
            </a:r>
            <a:r>
              <a:rPr lang="en-US" sz="4000" dirty="0" err="1" smtClean="0"/>
              <a:t>stabilita</a:t>
            </a:r>
            <a:r>
              <a:rPr lang="en-US" sz="4000" dirty="0" smtClean="0"/>
              <a:t> </a:t>
            </a:r>
            <a:r>
              <a:rPr lang="en-US" sz="4000" dirty="0" err="1" smtClean="0"/>
              <a:t>tohoto</a:t>
            </a:r>
            <a:r>
              <a:rPr lang="en-US" sz="4000" dirty="0" smtClean="0"/>
              <a:t> </a:t>
            </a:r>
            <a:r>
              <a:rPr lang="en-US" sz="4000" dirty="0" err="1" smtClean="0"/>
              <a:t>parametru</a:t>
            </a:r>
            <a:r>
              <a:rPr lang="en-US" sz="4000" dirty="0" smtClean="0"/>
              <a:t> se </a:t>
            </a:r>
            <a:r>
              <a:rPr lang="en-US" sz="4000" dirty="0" err="1" smtClean="0"/>
              <a:t>tedy</a:t>
            </a:r>
            <a:r>
              <a:rPr lang="en-US" sz="4000" dirty="0" smtClean="0"/>
              <a:t> </a:t>
            </a:r>
            <a:r>
              <a:rPr lang="en-US" sz="4000" dirty="0" err="1" smtClean="0"/>
              <a:t>může</a:t>
            </a:r>
            <a:r>
              <a:rPr lang="en-US" sz="4000" dirty="0" smtClean="0"/>
              <a:t> </a:t>
            </a:r>
            <a:r>
              <a:rPr lang="en-US" sz="4000" dirty="0" err="1" smtClean="0"/>
              <a:t>zlepšit</a:t>
            </a:r>
            <a:r>
              <a:rPr lang="cs-CZ" sz="4000" dirty="0" smtClean="0"/>
              <a:t>,</a:t>
            </a:r>
            <a:r>
              <a:rPr lang="en-US" sz="4000" dirty="0" smtClean="0"/>
              <a:t> </a:t>
            </a:r>
            <a:endParaRPr lang="cs-CZ" sz="4000" dirty="0" smtClean="0"/>
          </a:p>
          <a:p>
            <a:pPr lvl="1">
              <a:lnSpc>
                <a:spcPct val="120000"/>
              </a:lnSpc>
            </a:pPr>
            <a:r>
              <a:rPr lang="en-US" sz="4000" dirty="0" smtClean="0"/>
              <a:t>U </a:t>
            </a:r>
            <a:r>
              <a:rPr lang="en-US" sz="4000" dirty="0" err="1"/>
              <a:t>polohy</a:t>
            </a:r>
            <a:r>
              <a:rPr lang="en-US" sz="4000" dirty="0"/>
              <a:t> </a:t>
            </a:r>
            <a:r>
              <a:rPr lang="en-US" sz="4000" dirty="0" err="1"/>
              <a:t>píku</a:t>
            </a:r>
            <a:r>
              <a:rPr lang="en-US" sz="4000" dirty="0"/>
              <a:t> u FFF </a:t>
            </a:r>
            <a:r>
              <a:rPr lang="en-US" sz="4000" dirty="0" err="1"/>
              <a:t>svazku</a:t>
            </a:r>
            <a:r>
              <a:rPr lang="en-US" sz="4000" dirty="0"/>
              <a:t> </a:t>
            </a:r>
            <a:r>
              <a:rPr lang="en-US" sz="4000" dirty="0" err="1"/>
              <a:t>bude</a:t>
            </a:r>
            <a:r>
              <a:rPr lang="en-US" sz="4000" dirty="0"/>
              <a:t> tolerance </a:t>
            </a:r>
            <a:r>
              <a:rPr lang="en-US" sz="4000" dirty="0" err="1"/>
              <a:t>změněna</a:t>
            </a:r>
            <a:r>
              <a:rPr lang="en-US" sz="4000" dirty="0"/>
              <a:t> </a:t>
            </a:r>
            <a:r>
              <a:rPr lang="en-US" sz="4000" dirty="0" err="1"/>
              <a:t>na</a:t>
            </a:r>
            <a:r>
              <a:rPr lang="en-US" sz="4000" dirty="0"/>
              <a:t> 1 mm (</a:t>
            </a:r>
            <a:r>
              <a:rPr lang="en-US" sz="4000" dirty="0" err="1"/>
              <a:t>oproti</a:t>
            </a:r>
            <a:r>
              <a:rPr lang="en-US" sz="4000" dirty="0"/>
              <a:t> 0,5 mm</a:t>
            </a:r>
            <a:r>
              <a:rPr lang="en-US" sz="4000" dirty="0" smtClean="0"/>
              <a:t>).</a:t>
            </a:r>
            <a:endParaRPr lang="cs-CZ" sz="4000" dirty="0"/>
          </a:p>
          <a:p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5610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z PS 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cs-CZ" sz="2200" dirty="0" smtClean="0"/>
              <a:t>Nadále platí n</a:t>
            </a:r>
            <a:r>
              <a:rPr lang="en-US" sz="2200" dirty="0" err="1" smtClean="0"/>
              <a:t>ávrh</a:t>
            </a:r>
            <a:r>
              <a:rPr lang="en-US" sz="2200" dirty="0" smtClean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b="1" dirty="0" err="1"/>
              <a:t>setkání</a:t>
            </a:r>
            <a:r>
              <a:rPr lang="en-US" sz="2200" b="1" dirty="0"/>
              <a:t> </a:t>
            </a:r>
            <a:r>
              <a:rPr lang="en-US" sz="2200" b="1" dirty="0" err="1"/>
              <a:t>uživatelů</a:t>
            </a:r>
            <a:r>
              <a:rPr lang="en-US" sz="2200" b="1" dirty="0"/>
              <a:t> </a:t>
            </a:r>
            <a:r>
              <a:rPr lang="en-US" sz="2200" dirty="0" err="1"/>
              <a:t>různých</a:t>
            </a:r>
            <a:r>
              <a:rPr lang="en-US" sz="2200" dirty="0"/>
              <a:t> </a:t>
            </a:r>
            <a:r>
              <a:rPr lang="en-US" sz="2200" dirty="0" err="1"/>
              <a:t>systémů</a:t>
            </a:r>
            <a:r>
              <a:rPr lang="en-US" sz="2200" dirty="0"/>
              <a:t> </a:t>
            </a:r>
            <a:r>
              <a:rPr lang="en-US" sz="2200" dirty="0" err="1"/>
              <a:t>dle</a:t>
            </a:r>
            <a:r>
              <a:rPr lang="en-US" sz="2200" dirty="0"/>
              <a:t> </a:t>
            </a:r>
            <a:r>
              <a:rPr lang="en-US" sz="2200" dirty="0" err="1"/>
              <a:t>výrobce</a:t>
            </a:r>
            <a:r>
              <a:rPr lang="cs-CZ" sz="2200" dirty="0"/>
              <a:t> (pro uživatele Varian zřejmě první takové setkání bude některý víkend ve FN Motol, testy pro VMAT + </a:t>
            </a:r>
            <a:r>
              <a:rPr lang="cs-CZ" sz="2200" dirty="0" smtClean="0"/>
              <a:t>diskuse)</a:t>
            </a:r>
          </a:p>
          <a:p>
            <a:pPr lvl="0">
              <a:spcBef>
                <a:spcPts val="1200"/>
              </a:spcBef>
            </a:pPr>
            <a:r>
              <a:rPr lang="en-US" sz="2200" dirty="0" err="1" smtClean="0"/>
              <a:t>Návrh</a:t>
            </a:r>
            <a:r>
              <a:rPr lang="en-US" sz="2200" dirty="0" smtClean="0"/>
              <a:t> </a:t>
            </a:r>
            <a:r>
              <a:rPr lang="en-US" sz="2200" dirty="0" err="1"/>
              <a:t>služby</a:t>
            </a:r>
            <a:r>
              <a:rPr lang="en-US" sz="2200" dirty="0"/>
              <a:t> </a:t>
            </a:r>
            <a:r>
              <a:rPr lang="en-US" sz="2200" b="1" dirty="0" err="1"/>
              <a:t>korespondenčního</a:t>
            </a:r>
            <a:r>
              <a:rPr lang="en-US" sz="2200" b="1" dirty="0"/>
              <a:t> </a:t>
            </a:r>
            <a:r>
              <a:rPr lang="en-US" sz="2200" b="1" dirty="0" err="1"/>
              <a:t>vyhodnocování</a:t>
            </a:r>
            <a:r>
              <a:rPr lang="en-US" sz="2200" b="1" dirty="0"/>
              <a:t> </a:t>
            </a:r>
            <a:r>
              <a:rPr lang="en-US" sz="2200" b="1" dirty="0" err="1"/>
              <a:t>filmů</a:t>
            </a:r>
            <a:r>
              <a:rPr lang="en-US" sz="2200" b="1" dirty="0"/>
              <a:t> </a:t>
            </a:r>
            <a:r>
              <a:rPr lang="en-US" sz="2200" dirty="0"/>
              <a:t>(V.</a:t>
            </a:r>
            <a:r>
              <a:rPr lang="cs-CZ" sz="2200" dirty="0"/>
              <a:t> </a:t>
            </a:r>
            <a:r>
              <a:rPr lang="en-US" sz="2200" dirty="0" err="1" smtClean="0"/>
              <a:t>Dufek</a:t>
            </a:r>
            <a:r>
              <a:rPr lang="en-US" sz="2200" dirty="0" smtClean="0"/>
              <a:t>)</a:t>
            </a:r>
            <a:endParaRPr lang="cs-CZ" sz="2200" dirty="0"/>
          </a:p>
          <a:p>
            <a:pPr lvl="0">
              <a:spcBef>
                <a:spcPts val="1200"/>
              </a:spcBef>
            </a:pPr>
            <a:r>
              <a:rPr lang="cs-CZ" sz="2200" dirty="0" smtClean="0"/>
              <a:t>SÚRO </a:t>
            </a:r>
            <a:r>
              <a:rPr lang="cs-CZ" sz="2200" dirty="0"/>
              <a:t>nabízí </a:t>
            </a:r>
            <a:r>
              <a:rPr lang="cs-CZ" sz="2200" b="1" dirty="0"/>
              <a:t>kalibraci ionizačních komor </a:t>
            </a:r>
            <a:r>
              <a:rPr lang="cs-CZ" sz="2200" dirty="0"/>
              <a:t>v dávce ve vodě v nízkoenergetických svazcích TW10-TW100 (dle normy DIN 6809-4</a:t>
            </a:r>
            <a:r>
              <a:rPr lang="cs-CZ" sz="2200" dirty="0" smtClean="0"/>
              <a:t>).</a:t>
            </a:r>
          </a:p>
          <a:p>
            <a:pPr>
              <a:spcBef>
                <a:spcPts val="1200"/>
              </a:spcBef>
            </a:pPr>
            <a:r>
              <a:rPr lang="en-US" sz="2200" b="1" dirty="0" err="1"/>
              <a:t>Výsledky</a:t>
            </a:r>
            <a:r>
              <a:rPr lang="en-US" sz="2200" b="1" dirty="0"/>
              <a:t> </a:t>
            </a:r>
            <a:r>
              <a:rPr lang="en-US" sz="2200" b="1" dirty="0" err="1"/>
              <a:t>analýzy</a:t>
            </a:r>
            <a:r>
              <a:rPr lang="en-US" sz="2200" b="1" dirty="0"/>
              <a:t> </a:t>
            </a:r>
            <a:r>
              <a:rPr lang="en-US" sz="2200" b="1" dirty="0" err="1"/>
              <a:t>rizik</a:t>
            </a:r>
            <a:r>
              <a:rPr lang="en-US" sz="2200" dirty="0"/>
              <a:t>, </a:t>
            </a:r>
            <a:r>
              <a:rPr lang="en-US" sz="2200" dirty="0" err="1"/>
              <a:t>budou</a:t>
            </a:r>
            <a:r>
              <a:rPr lang="en-US" sz="2200" dirty="0"/>
              <a:t> </a:t>
            </a:r>
            <a:r>
              <a:rPr lang="en-US" sz="2200" dirty="0" err="1"/>
              <a:t>vloženy</a:t>
            </a:r>
            <a:r>
              <a:rPr lang="en-US" sz="2200" dirty="0"/>
              <a:t> do </a:t>
            </a:r>
            <a:r>
              <a:rPr lang="en-US" sz="2200" dirty="0" err="1"/>
              <a:t>doporučení</a:t>
            </a:r>
            <a:r>
              <a:rPr lang="en-US" sz="2200" dirty="0"/>
              <a:t> SÚJB </a:t>
            </a:r>
            <a:r>
              <a:rPr lang="cs-CZ" sz="2200" dirty="0"/>
              <a:t>R</a:t>
            </a:r>
            <a:r>
              <a:rPr lang="en-US" sz="2200" dirty="0" err="1"/>
              <a:t>adiologick</a:t>
            </a:r>
            <a:r>
              <a:rPr lang="cs-CZ" sz="2200" dirty="0"/>
              <a:t>é</a:t>
            </a:r>
            <a:r>
              <a:rPr lang="en-US" sz="2200" dirty="0"/>
              <a:t> </a:t>
            </a:r>
            <a:r>
              <a:rPr lang="en-US" sz="2200" dirty="0" err="1"/>
              <a:t>událost</a:t>
            </a:r>
            <a:r>
              <a:rPr lang="cs-CZ" sz="2200" dirty="0"/>
              <a:t>i a analýza rizika jejich </a:t>
            </a:r>
            <a:r>
              <a:rPr lang="cs-CZ" sz="2200" dirty="0" smtClean="0"/>
              <a:t>vzniku. </a:t>
            </a:r>
            <a:endParaRPr lang="cs-CZ" sz="2200" dirty="0"/>
          </a:p>
          <a:p>
            <a:pPr lvl="0">
              <a:spcBef>
                <a:spcPts val="1200"/>
              </a:spcBef>
            </a:pPr>
            <a:endParaRPr lang="cs-CZ" sz="2200" dirty="0"/>
          </a:p>
          <a:p>
            <a:pPr lvl="0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94979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analýzy rizik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V</a:t>
            </a:r>
            <a:r>
              <a:rPr lang="en-US" sz="2000" i="1" dirty="0"/>
              <a:t> </a:t>
            </a:r>
            <a:r>
              <a:rPr lang="en-US" sz="2000" i="1" dirty="0" err="1"/>
              <a:t>dubnu</a:t>
            </a:r>
            <a:r>
              <a:rPr lang="en-US" sz="2000" i="1" dirty="0"/>
              <a:t> </a:t>
            </a:r>
            <a:r>
              <a:rPr lang="cs-CZ" sz="2000" i="1" dirty="0" smtClean="0"/>
              <a:t>2019 </a:t>
            </a:r>
            <a:r>
              <a:rPr lang="en-US" sz="2000" i="1" dirty="0" err="1" smtClean="0"/>
              <a:t>byla</a:t>
            </a:r>
            <a:r>
              <a:rPr lang="en-US" sz="2000" i="1" dirty="0" smtClean="0"/>
              <a:t> </a:t>
            </a:r>
            <a:r>
              <a:rPr lang="en-US" sz="2000" i="1" dirty="0" err="1"/>
              <a:t>většina</a:t>
            </a:r>
            <a:r>
              <a:rPr lang="en-US" sz="2000" i="1" dirty="0"/>
              <a:t> </a:t>
            </a:r>
            <a:r>
              <a:rPr lang="en-US" sz="2000" i="1" dirty="0" err="1"/>
              <a:t>českých</a:t>
            </a:r>
            <a:r>
              <a:rPr lang="en-US" sz="2000" i="1" dirty="0"/>
              <a:t> </a:t>
            </a:r>
            <a:r>
              <a:rPr lang="en-US" sz="2000" i="1" dirty="0" err="1"/>
              <a:t>klinických</a:t>
            </a:r>
            <a:r>
              <a:rPr lang="en-US" sz="2000" i="1" dirty="0"/>
              <a:t> </a:t>
            </a:r>
            <a:r>
              <a:rPr lang="en-US" sz="2000" i="1" dirty="0" err="1"/>
              <a:t>radiologických</a:t>
            </a:r>
            <a:r>
              <a:rPr lang="en-US" sz="2000" i="1" dirty="0"/>
              <a:t> </a:t>
            </a:r>
            <a:r>
              <a:rPr lang="en-US" sz="2000" i="1" dirty="0" err="1"/>
              <a:t>fyziků</a:t>
            </a:r>
            <a:r>
              <a:rPr lang="en-US" sz="2000" i="1" dirty="0"/>
              <a:t> </a:t>
            </a:r>
            <a:r>
              <a:rPr lang="en-US" sz="2000" i="1" dirty="0" err="1"/>
              <a:t>působících</a:t>
            </a:r>
            <a:r>
              <a:rPr lang="en-US" sz="2000" i="1" dirty="0"/>
              <a:t> </a:t>
            </a:r>
            <a:r>
              <a:rPr lang="en-US" sz="2000" i="1" dirty="0" err="1"/>
              <a:t>na</a:t>
            </a:r>
            <a:r>
              <a:rPr lang="en-US" sz="2000" i="1" dirty="0"/>
              <a:t> </a:t>
            </a:r>
            <a:r>
              <a:rPr lang="en-US" sz="2000" i="1" dirty="0" err="1"/>
              <a:t>pracovištích</a:t>
            </a:r>
            <a:r>
              <a:rPr lang="en-US" sz="2000" i="1" dirty="0"/>
              <a:t> </a:t>
            </a:r>
            <a:r>
              <a:rPr lang="en-US" sz="2000" i="1" dirty="0" err="1"/>
              <a:t>radioterapie</a:t>
            </a:r>
            <a:r>
              <a:rPr lang="en-US" sz="2000" i="1" dirty="0"/>
              <a:t> </a:t>
            </a:r>
            <a:r>
              <a:rPr lang="en-US" sz="2000" i="1" dirty="0" err="1"/>
              <a:t>oslovena</a:t>
            </a:r>
            <a:r>
              <a:rPr lang="en-US" sz="2000" i="1" dirty="0"/>
              <a:t> s </a:t>
            </a:r>
            <a:r>
              <a:rPr lang="en-US" sz="2000" i="1" dirty="0" err="1"/>
              <a:t>prosbou</a:t>
            </a:r>
            <a:r>
              <a:rPr lang="en-US" sz="2000" i="1" dirty="0"/>
              <a:t> o </a:t>
            </a:r>
            <a:r>
              <a:rPr lang="en-US" sz="2000" i="1" dirty="0" err="1"/>
              <a:t>účast</a:t>
            </a:r>
            <a:r>
              <a:rPr lang="en-US" sz="2000" i="1" dirty="0"/>
              <a:t> </a:t>
            </a:r>
            <a:r>
              <a:rPr lang="en-US" sz="2000" i="1" dirty="0" err="1"/>
              <a:t>ve</a:t>
            </a:r>
            <a:r>
              <a:rPr lang="en-US" sz="2000" i="1" dirty="0"/>
              <a:t> </a:t>
            </a:r>
            <a:r>
              <a:rPr lang="en-US" sz="2000" i="1" dirty="0" err="1"/>
              <a:t>studii</a:t>
            </a:r>
            <a:r>
              <a:rPr lang="en-US" sz="2000" i="1" dirty="0"/>
              <a:t> </a:t>
            </a:r>
            <a:r>
              <a:rPr lang="en-US" sz="2000" i="1" dirty="0" err="1"/>
              <a:t>odhadu</a:t>
            </a:r>
            <a:r>
              <a:rPr lang="en-US" sz="2000" i="1" dirty="0"/>
              <a:t> </a:t>
            </a:r>
            <a:r>
              <a:rPr lang="en-US" sz="2000" i="1" dirty="0" err="1"/>
              <a:t>faktorů</a:t>
            </a:r>
            <a:r>
              <a:rPr lang="en-US" sz="2000" i="1" dirty="0"/>
              <a:t> </a:t>
            </a:r>
            <a:r>
              <a:rPr lang="en-US" sz="2000" i="1" dirty="0" err="1"/>
              <a:t>používaných</a:t>
            </a:r>
            <a:r>
              <a:rPr lang="en-US" sz="2000" i="1" dirty="0"/>
              <a:t> </a:t>
            </a:r>
            <a:r>
              <a:rPr lang="en-US" sz="2000" i="1" dirty="0" err="1"/>
              <a:t>při</a:t>
            </a:r>
            <a:r>
              <a:rPr lang="en-US" sz="2000" i="1" dirty="0"/>
              <a:t> </a:t>
            </a:r>
            <a:r>
              <a:rPr lang="en-US" sz="2000" i="1" dirty="0" err="1"/>
              <a:t>analýze</a:t>
            </a:r>
            <a:r>
              <a:rPr lang="en-US" sz="2000" i="1" dirty="0"/>
              <a:t> </a:t>
            </a:r>
            <a:r>
              <a:rPr lang="en-US" sz="2000" i="1" dirty="0" err="1"/>
              <a:t>selhání</a:t>
            </a:r>
            <a:r>
              <a:rPr lang="en-US" sz="2000" i="1" dirty="0"/>
              <a:t> a </a:t>
            </a:r>
            <a:r>
              <a:rPr lang="en-US" sz="2000" i="1" dirty="0" err="1"/>
              <a:t>jejich</a:t>
            </a:r>
            <a:r>
              <a:rPr lang="en-US" sz="2000" i="1" dirty="0"/>
              <a:t> </a:t>
            </a:r>
            <a:r>
              <a:rPr lang="en-US" sz="2000" i="1" dirty="0" err="1"/>
              <a:t>dopadů</a:t>
            </a:r>
            <a:r>
              <a:rPr lang="en-US" sz="2000" i="1" dirty="0"/>
              <a:t> pro </a:t>
            </a:r>
            <a:r>
              <a:rPr lang="en-US" sz="2000" i="1" dirty="0" err="1"/>
              <a:t>proces</a:t>
            </a:r>
            <a:r>
              <a:rPr lang="en-US" sz="2000" i="1" dirty="0"/>
              <a:t> </a:t>
            </a:r>
            <a:r>
              <a:rPr lang="en-US" sz="2000" i="1" dirty="0" err="1"/>
              <a:t>externí</a:t>
            </a:r>
            <a:r>
              <a:rPr lang="en-US" sz="2000" i="1" dirty="0"/>
              <a:t> </a:t>
            </a:r>
            <a:r>
              <a:rPr lang="en-US" sz="2000" i="1" dirty="0" err="1"/>
              <a:t>radioterapie</a:t>
            </a:r>
            <a:r>
              <a:rPr lang="en-US" sz="2000" i="1" dirty="0"/>
              <a:t>. </a:t>
            </a:r>
            <a:r>
              <a:rPr lang="en-US" sz="2000" i="1" dirty="0" err="1"/>
              <a:t>Byl</a:t>
            </a:r>
            <a:r>
              <a:rPr lang="en-US" sz="2000" i="1" dirty="0"/>
              <a:t> </a:t>
            </a:r>
            <a:r>
              <a:rPr lang="en-US" sz="2000" i="1" dirty="0" err="1"/>
              <a:t>použit</a:t>
            </a:r>
            <a:r>
              <a:rPr lang="en-US" sz="2000" i="1" dirty="0"/>
              <a:t> </a:t>
            </a:r>
            <a:r>
              <a:rPr lang="en-US" sz="2000" i="1" dirty="0" err="1"/>
              <a:t>procesní</a:t>
            </a:r>
            <a:r>
              <a:rPr lang="en-US" sz="2000" i="1" dirty="0"/>
              <a:t> </a:t>
            </a:r>
            <a:r>
              <a:rPr lang="en-US" sz="2000" i="1" dirty="0" err="1"/>
              <a:t>strom</a:t>
            </a:r>
            <a:r>
              <a:rPr lang="en-US" sz="2000" i="1" dirty="0"/>
              <a:t> z AAPM TG 100 a </a:t>
            </a:r>
            <a:r>
              <a:rPr lang="en-US" sz="2000" i="1" dirty="0" err="1"/>
              <a:t>bylo</a:t>
            </a:r>
            <a:r>
              <a:rPr lang="en-US" sz="2000" i="1" dirty="0"/>
              <a:t> </a:t>
            </a:r>
            <a:r>
              <a:rPr lang="en-US" sz="2000" i="1" dirty="0" err="1"/>
              <a:t>vytipováno</a:t>
            </a:r>
            <a:r>
              <a:rPr lang="en-US" sz="2000" i="1" dirty="0"/>
              <a:t> 156 </a:t>
            </a:r>
            <a:r>
              <a:rPr lang="en-US" sz="2000" i="1" dirty="0" err="1"/>
              <a:t>selhání</a:t>
            </a:r>
            <a:r>
              <a:rPr lang="en-US" sz="2000" i="1" dirty="0"/>
              <a:t>, </a:t>
            </a:r>
            <a:r>
              <a:rPr lang="en-US" sz="2000" i="1" dirty="0" err="1"/>
              <a:t>ke</a:t>
            </a:r>
            <a:r>
              <a:rPr lang="en-US" sz="2000" i="1" dirty="0"/>
              <a:t> </a:t>
            </a:r>
            <a:r>
              <a:rPr lang="en-US" sz="2000" i="1" dirty="0" err="1"/>
              <a:t>kterým</a:t>
            </a:r>
            <a:r>
              <a:rPr lang="en-US" sz="2000" i="1" dirty="0"/>
              <a:t> </a:t>
            </a:r>
            <a:r>
              <a:rPr lang="en-US" sz="2000" i="1" dirty="0" err="1"/>
              <a:t>může</a:t>
            </a:r>
            <a:r>
              <a:rPr lang="en-US" sz="2000" i="1" dirty="0"/>
              <a:t> </a:t>
            </a:r>
            <a:r>
              <a:rPr lang="en-US" sz="2000" i="1" dirty="0" err="1"/>
              <a:t>dojít</a:t>
            </a:r>
            <a:r>
              <a:rPr lang="en-US" sz="2000" i="1" dirty="0"/>
              <a:t>. </a:t>
            </a:r>
            <a:r>
              <a:rPr lang="en-US" sz="2000" i="1" dirty="0" err="1"/>
              <a:t>Úlohou</a:t>
            </a:r>
            <a:r>
              <a:rPr lang="en-US" sz="2000" i="1" dirty="0"/>
              <a:t> </a:t>
            </a:r>
            <a:r>
              <a:rPr lang="en-US" sz="2000" i="1" dirty="0" err="1"/>
              <a:t>fyziků</a:t>
            </a:r>
            <a:r>
              <a:rPr lang="en-US" sz="2000" i="1" dirty="0"/>
              <a:t> </a:t>
            </a:r>
            <a:r>
              <a:rPr lang="en-US" sz="2000" i="1" dirty="0" err="1"/>
              <a:t>bylo</a:t>
            </a:r>
            <a:r>
              <a:rPr lang="en-US" sz="2000" i="1" dirty="0"/>
              <a:t> </a:t>
            </a:r>
            <a:r>
              <a:rPr lang="en-US" sz="2000" i="1" dirty="0" err="1"/>
              <a:t>odhadnout</a:t>
            </a:r>
            <a:r>
              <a:rPr lang="en-US" sz="2000" i="1" dirty="0"/>
              <a:t> </a:t>
            </a:r>
            <a:r>
              <a:rPr lang="en-US" sz="2000" i="1" dirty="0" err="1"/>
              <a:t>pravděpodobnosti</a:t>
            </a:r>
            <a:r>
              <a:rPr lang="en-US" sz="2000" i="1" dirty="0"/>
              <a:t>, </a:t>
            </a:r>
            <a:r>
              <a:rPr lang="en-US" sz="2000" i="1" dirty="0" err="1"/>
              <a:t>že</a:t>
            </a:r>
            <a:r>
              <a:rPr lang="en-US" sz="2000" i="1" dirty="0"/>
              <a:t> k </a:t>
            </a:r>
            <a:r>
              <a:rPr lang="en-US" sz="2000" i="1" dirty="0" err="1"/>
              <a:t>danému</a:t>
            </a:r>
            <a:r>
              <a:rPr lang="en-US" sz="2000" i="1" dirty="0"/>
              <a:t> </a:t>
            </a:r>
            <a:r>
              <a:rPr lang="en-US" sz="2000" i="1" dirty="0" err="1"/>
              <a:t>selhání</a:t>
            </a:r>
            <a:r>
              <a:rPr lang="en-US" sz="2000" i="1" dirty="0"/>
              <a:t> </a:t>
            </a:r>
            <a:r>
              <a:rPr lang="en-US" sz="2000" i="1" dirty="0" err="1"/>
              <a:t>dojde</a:t>
            </a:r>
            <a:r>
              <a:rPr lang="en-US" sz="2000" i="1" dirty="0"/>
              <a:t>, </a:t>
            </a:r>
            <a:r>
              <a:rPr lang="en-US" sz="2000" i="1" dirty="0" err="1"/>
              <a:t>jakou</a:t>
            </a:r>
            <a:r>
              <a:rPr lang="en-US" sz="2000" i="1" dirty="0"/>
              <a:t> </a:t>
            </a:r>
            <a:r>
              <a:rPr lang="en-US" sz="2000" i="1" dirty="0" err="1"/>
              <a:t>závažnost</a:t>
            </a:r>
            <a:r>
              <a:rPr lang="en-US" sz="2000" i="1" dirty="0"/>
              <a:t> </a:t>
            </a:r>
            <a:r>
              <a:rPr lang="en-US" sz="2000" i="1" dirty="0" err="1"/>
              <a:t>může</a:t>
            </a:r>
            <a:r>
              <a:rPr lang="en-US" sz="2000" i="1" dirty="0"/>
              <a:t> </a:t>
            </a:r>
            <a:r>
              <a:rPr lang="en-US" sz="2000" i="1" dirty="0" err="1"/>
              <a:t>dané</a:t>
            </a:r>
            <a:r>
              <a:rPr lang="en-US" sz="2000" i="1" dirty="0"/>
              <a:t> </a:t>
            </a:r>
            <a:r>
              <a:rPr lang="en-US" sz="2000" i="1" dirty="0" err="1"/>
              <a:t>selhání</a:t>
            </a:r>
            <a:r>
              <a:rPr lang="en-US" sz="2000" i="1" dirty="0"/>
              <a:t> </a:t>
            </a:r>
            <a:r>
              <a:rPr lang="en-US" sz="2000" i="1" dirty="0" err="1"/>
              <a:t>mít</a:t>
            </a:r>
            <a:r>
              <a:rPr lang="en-US" sz="2000" i="1" dirty="0"/>
              <a:t> a </a:t>
            </a:r>
            <a:r>
              <a:rPr lang="en-US" sz="2000" i="1" dirty="0" err="1"/>
              <a:t>jak</a:t>
            </a:r>
            <a:r>
              <a:rPr lang="en-US" sz="2000" i="1" dirty="0"/>
              <a:t> je </a:t>
            </a:r>
            <a:r>
              <a:rPr lang="en-US" sz="2000" i="1" dirty="0" err="1"/>
              <a:t>pravděpodobné</a:t>
            </a:r>
            <a:r>
              <a:rPr lang="en-US" sz="2000" i="1" dirty="0"/>
              <a:t>, </a:t>
            </a:r>
            <a:r>
              <a:rPr lang="en-US" sz="2000" i="1" dirty="0" err="1"/>
              <a:t>že</a:t>
            </a:r>
            <a:r>
              <a:rPr lang="en-US" sz="2000" i="1" dirty="0"/>
              <a:t> </a:t>
            </a:r>
            <a:r>
              <a:rPr lang="en-US" sz="2000" i="1" dirty="0" err="1"/>
              <a:t>zůstane</a:t>
            </a:r>
            <a:r>
              <a:rPr lang="en-US" sz="2000" i="1" dirty="0"/>
              <a:t> </a:t>
            </a:r>
            <a:r>
              <a:rPr lang="en-US" sz="2000" i="1" dirty="0" err="1"/>
              <a:t>neodhaleno</a:t>
            </a:r>
            <a:r>
              <a:rPr lang="en-US" sz="2000" i="1" dirty="0"/>
              <a:t>. </a:t>
            </a:r>
            <a:r>
              <a:rPr lang="en-US" sz="2000" i="1" dirty="0" err="1"/>
              <a:t>Odpovědělo</a:t>
            </a:r>
            <a:r>
              <a:rPr lang="en-US" sz="2000" i="1" dirty="0"/>
              <a:t> </a:t>
            </a:r>
            <a:r>
              <a:rPr lang="en-US" sz="2000" i="1" dirty="0" err="1"/>
              <a:t>celkem</a:t>
            </a:r>
            <a:r>
              <a:rPr lang="en-US" sz="2000" i="1" dirty="0"/>
              <a:t> 17 </a:t>
            </a:r>
            <a:r>
              <a:rPr lang="en-US" sz="2000" i="1" dirty="0" err="1"/>
              <a:t>fyziků</a:t>
            </a:r>
            <a:r>
              <a:rPr lang="en-US" sz="2000" i="1" dirty="0"/>
              <a:t> z 15ti </a:t>
            </a:r>
            <a:r>
              <a:rPr lang="en-US" sz="2000" i="1" dirty="0" err="1"/>
              <a:t>pracovišť</a:t>
            </a:r>
            <a:r>
              <a:rPr lang="en-US" sz="2000" i="1" dirty="0"/>
              <a:t>.  </a:t>
            </a:r>
            <a:r>
              <a:rPr lang="en-US" sz="2000" i="1" dirty="0" err="1"/>
              <a:t>Jako</a:t>
            </a:r>
            <a:r>
              <a:rPr lang="en-US" sz="2000" i="1" dirty="0"/>
              <a:t> </a:t>
            </a:r>
            <a:r>
              <a:rPr lang="en-US" sz="2000" i="1" dirty="0" err="1"/>
              <a:t>nejrizikovější</a:t>
            </a:r>
            <a:r>
              <a:rPr lang="en-US" sz="2000" i="1" dirty="0"/>
              <a:t> </a:t>
            </a:r>
            <a:r>
              <a:rPr lang="en-US" sz="2000" i="1" dirty="0" err="1"/>
              <a:t>byly</a:t>
            </a:r>
            <a:r>
              <a:rPr lang="en-US" sz="2000" i="1" dirty="0"/>
              <a:t> </a:t>
            </a:r>
            <a:r>
              <a:rPr lang="en-US" sz="2000" i="1" dirty="0" err="1"/>
              <a:t>označeny</a:t>
            </a:r>
            <a:r>
              <a:rPr lang="en-US" sz="2000" i="1" dirty="0"/>
              <a:t> </a:t>
            </a:r>
            <a:r>
              <a:rPr lang="en-US" sz="2000" i="1" dirty="0" err="1"/>
              <a:t>činnosti</a:t>
            </a:r>
            <a:r>
              <a:rPr lang="en-US" sz="2000" i="1" dirty="0"/>
              <a:t> </a:t>
            </a:r>
            <a:r>
              <a:rPr lang="en-US" sz="2000" i="1" dirty="0" err="1"/>
              <a:t>související</a:t>
            </a:r>
            <a:r>
              <a:rPr lang="en-US" sz="2000" i="1" dirty="0"/>
              <a:t> s </a:t>
            </a:r>
            <a:r>
              <a:rPr lang="en-US" sz="2000" i="1" dirty="0" err="1"/>
              <a:t>konturováním</a:t>
            </a:r>
            <a:r>
              <a:rPr lang="en-US" sz="2000" i="1" dirty="0"/>
              <a:t>, </a:t>
            </a:r>
            <a:r>
              <a:rPr lang="en-US" sz="2000" i="1" dirty="0" err="1"/>
              <a:t>používání</a:t>
            </a:r>
            <a:r>
              <a:rPr lang="en-US" sz="2000" i="1" dirty="0"/>
              <a:t> </a:t>
            </a:r>
            <a:r>
              <a:rPr lang="en-US" sz="2000" i="1" dirty="0" err="1"/>
              <a:t>bezpečnostních</a:t>
            </a:r>
            <a:r>
              <a:rPr lang="en-US" sz="2000" i="1" dirty="0"/>
              <a:t> </a:t>
            </a:r>
            <a:r>
              <a:rPr lang="en-US" sz="2000" i="1" dirty="0" err="1"/>
              <a:t>lemů</a:t>
            </a:r>
            <a:r>
              <a:rPr lang="en-US" sz="2000" i="1" dirty="0"/>
              <a:t>, </a:t>
            </a:r>
            <a:r>
              <a:rPr lang="en-US" sz="2000" i="1" dirty="0" err="1"/>
              <a:t>chybějící</a:t>
            </a:r>
            <a:r>
              <a:rPr lang="en-US" sz="2000" i="1" dirty="0"/>
              <a:t> </a:t>
            </a:r>
            <a:r>
              <a:rPr lang="en-US" sz="2000" i="1" dirty="0" err="1"/>
              <a:t>informace</a:t>
            </a:r>
            <a:r>
              <a:rPr lang="en-US" sz="2000" i="1" dirty="0"/>
              <a:t> o </a:t>
            </a:r>
            <a:r>
              <a:rPr lang="en-US" sz="2000" i="1" dirty="0" err="1"/>
              <a:t>pacientovi</a:t>
            </a:r>
            <a:r>
              <a:rPr lang="en-US" sz="2000" i="1" dirty="0"/>
              <a:t> a </a:t>
            </a:r>
            <a:r>
              <a:rPr lang="en-US" sz="2000" i="1" dirty="0" err="1"/>
              <a:t>jeho</a:t>
            </a:r>
            <a:r>
              <a:rPr lang="en-US" sz="2000" i="1" dirty="0"/>
              <a:t> </a:t>
            </a:r>
            <a:r>
              <a:rPr lang="en-US" sz="2000" i="1" dirty="0" err="1"/>
              <a:t>předchozí</a:t>
            </a:r>
            <a:r>
              <a:rPr lang="en-US" sz="2000" i="1" dirty="0"/>
              <a:t> </a:t>
            </a:r>
            <a:r>
              <a:rPr lang="en-US" sz="2000" i="1" dirty="0" err="1"/>
              <a:t>léčbě</a:t>
            </a:r>
            <a:r>
              <a:rPr lang="en-US" sz="2000" i="1" dirty="0"/>
              <a:t>. </a:t>
            </a:r>
            <a:r>
              <a:rPr lang="en-US" sz="2000" i="1" dirty="0" err="1"/>
              <a:t>Výsledky</a:t>
            </a:r>
            <a:r>
              <a:rPr lang="en-US" sz="2000" i="1" dirty="0"/>
              <a:t> se </a:t>
            </a:r>
            <a:r>
              <a:rPr lang="en-US" sz="2000" i="1" dirty="0" err="1"/>
              <a:t>promítnou</a:t>
            </a:r>
            <a:r>
              <a:rPr lang="en-US" sz="2000" i="1" dirty="0"/>
              <a:t> do </a:t>
            </a:r>
            <a:r>
              <a:rPr lang="en-US" sz="2000" i="1" dirty="0" err="1"/>
              <a:t>doporučení</a:t>
            </a:r>
            <a:r>
              <a:rPr lang="en-US" sz="2000" i="1" dirty="0"/>
              <a:t> SÚJB o </a:t>
            </a:r>
            <a:r>
              <a:rPr lang="en-US" sz="2000" i="1" dirty="0" err="1"/>
              <a:t>radiologických</a:t>
            </a:r>
            <a:r>
              <a:rPr lang="en-US" sz="2000" i="1" dirty="0"/>
              <a:t> </a:t>
            </a:r>
            <a:r>
              <a:rPr lang="en-US" sz="2000" i="1" dirty="0" err="1"/>
              <a:t>událostech</a:t>
            </a:r>
            <a:r>
              <a:rPr lang="en-US" sz="2000" i="1" dirty="0"/>
              <a:t>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3606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916832"/>
            <a:ext cx="8928992" cy="3612600"/>
          </a:xfrm>
          <a:prstGeom prst="rect">
            <a:avLst/>
          </a:prstGeom>
        </p:spPr>
      </p:pic>
      <p:sp>
        <p:nvSpPr>
          <p:cNvPr id="5" name="Zástupný symbol pro obsah 7"/>
          <p:cNvSpPr>
            <a:spLocks noGrp="1"/>
          </p:cNvSpPr>
          <p:nvPr>
            <p:ph sz="quarter" idx="4294967295"/>
          </p:nvPr>
        </p:nvSpPr>
        <p:spPr>
          <a:xfrm>
            <a:off x="135466" y="1463636"/>
            <a:ext cx="8136904" cy="45319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marL="0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2700" dirty="0" smtClean="0"/>
              <a:t>S = významnost dopadů plynoucích z daného selhání </a:t>
            </a:r>
            <a:endParaRPr lang="en-GB" sz="2700" dirty="0" smtClean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23528" y="125760"/>
            <a:ext cx="8229600" cy="1143000"/>
          </a:xfrm>
        </p:spPr>
        <p:txBody>
          <a:bodyPr/>
          <a:lstStyle/>
          <a:p>
            <a:r>
              <a:rPr lang="cs-CZ" dirty="0" smtClean="0"/>
              <a:t>Výsledky analýzy rizik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97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3207</TotalTime>
  <Words>1354</Words>
  <Application>Microsoft Office PowerPoint</Application>
  <PresentationFormat>Předvádění na obrazovce (4:3)</PresentationFormat>
  <Paragraphs>64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Motiv systému Office</vt:lpstr>
      <vt:lpstr>Informace z Pracovní skupiny SÚRO pro radioterapii (PS RT)  a z nezávislých prověrek - 2021 </vt:lpstr>
      <vt:lpstr>Informace z PS RT 20.5.2021</vt:lpstr>
      <vt:lpstr>Informace z PS RT 14.10.2021</vt:lpstr>
      <vt:lpstr>Informace z PS RT 14.10.2021</vt:lpstr>
      <vt:lpstr>Informace z PS RT</vt:lpstr>
      <vt:lpstr>Informace z PS RT</vt:lpstr>
      <vt:lpstr>Informace z PS RT</vt:lpstr>
      <vt:lpstr>Výsledky analýzy rizik</vt:lpstr>
      <vt:lpstr>Výsledky analýzy rizik</vt:lpstr>
      <vt:lpstr>Prezentace aplikace PowerPoint</vt:lpstr>
      <vt:lpstr>Prezentace aplikace PowerPoint</vt:lpstr>
      <vt:lpstr>Prezentace aplikace PowerPoint</vt:lpstr>
      <vt:lpstr>Informace k nezávislým prověrkám I.</vt:lpstr>
      <vt:lpstr>Informace k nezávislým prověrkám II.</vt:lpstr>
      <vt:lpstr>Informace k nezávislým prověrkám III.</vt:lpstr>
      <vt:lpstr>Děkuji za pozornost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z PS RT a z nezávislých prověrek</dc:title>
  <dc:creator>irena.koniarova</dc:creator>
  <cp:lastModifiedBy>Ing. Ivana Horáková CSc.</cp:lastModifiedBy>
  <cp:revision>57</cp:revision>
  <cp:lastPrinted>2020-01-22T07:08:17Z</cp:lastPrinted>
  <dcterms:created xsi:type="dcterms:W3CDTF">2020-01-09T12:50:38Z</dcterms:created>
  <dcterms:modified xsi:type="dcterms:W3CDTF">2022-01-20T08:40:57Z</dcterms:modified>
</cp:coreProperties>
</file>