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71" r:id="rId3"/>
    <p:sldId id="272" r:id="rId4"/>
    <p:sldId id="273" r:id="rId5"/>
    <p:sldId id="276" r:id="rId6"/>
    <p:sldId id="277" r:id="rId7"/>
    <p:sldId id="274" r:id="rId8"/>
    <p:sldId id="275" r:id="rId9"/>
  </p:sldIdLst>
  <p:sldSz cx="12192000" cy="6858000"/>
  <p:notesSz cx="9928225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6CD"/>
    <a:srgbClr val="009482"/>
    <a:srgbClr val="49772B"/>
    <a:srgbClr val="6E8FAD"/>
    <a:srgbClr val="5F87AC"/>
    <a:srgbClr val="3A2A7C"/>
    <a:srgbClr val="38546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8" autoAdjust="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352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A9DF-F8DB-401A-907D-FCE07C6B0D7E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035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75C2-97E9-4CA2-B4D1-CF5914246D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9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F4-C750-449A-BDAE-8DA1C64A11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62484" y="958850"/>
            <a:ext cx="2760133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77852" y="958850"/>
            <a:ext cx="8081433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448-411A-4A39-A9E6-504B5EC03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E08-4A74-4F19-8EE3-0D3B3CD89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C3FF-84E7-4E25-848A-FC4BE10E0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8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7851" y="1847850"/>
            <a:ext cx="5420783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1833" y="1847850"/>
            <a:ext cx="5420784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DBE8-EE54-4146-B2E3-AECDB8318A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4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E387-BEF8-4EB1-AC9E-E8352E11F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4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9A15-DDC3-4411-9C43-C464D2C5AC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3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CE4C-B5F3-4858-82BF-6DC3135750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9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2634A-6AEE-4249-B6D2-EEEE1C1F07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C51E-238E-44E6-805C-A6301F359E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8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697508" y="892236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12192000" cy="333375"/>
          </a:xfrm>
          <a:prstGeom prst="rect">
            <a:avLst/>
          </a:prstGeom>
          <a:gradFill flip="none" rotWithShape="1">
            <a:gsLst>
              <a:gs pos="0">
                <a:srgbClr val="8AC6CD">
                  <a:shade val="30000"/>
                  <a:satMod val="115000"/>
                </a:srgbClr>
              </a:gs>
              <a:gs pos="50000">
                <a:srgbClr val="8AC6CD">
                  <a:shade val="67500"/>
                  <a:satMod val="115000"/>
                </a:srgbClr>
              </a:gs>
              <a:gs pos="100000">
                <a:srgbClr val="8AC6C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90200" y="6564313"/>
            <a:ext cx="1262063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BB989-8CE6-4EEE-8D3D-BF1597367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720000"/>
            <a:ext cx="12192000" cy="1079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695450" y="1042988"/>
            <a:ext cx="10260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931988" y="1258888"/>
            <a:ext cx="10260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958850"/>
            <a:ext cx="100822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847850"/>
            <a:ext cx="11044238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000" cy="7037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jb.cz/fileadmin/sujb/docs/radiacni-ochrana/vykladove_stanovisko_k_ZOZ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804" y="780225"/>
            <a:ext cx="10082212" cy="573087"/>
          </a:xfrm>
        </p:spPr>
        <p:txBody>
          <a:bodyPr/>
          <a:lstStyle/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zásahu</a:t>
            </a:r>
            <a:r>
              <a:rPr lang="en-US" dirty="0"/>
              <a:t> do </a:t>
            </a:r>
            <a:r>
              <a:rPr lang="en-US" dirty="0" err="1"/>
              <a:t>radioterapeutických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endParaRPr lang="cs-CZ" altLang="cs-CZ" sz="35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3312"/>
            <a:ext cx="12192000" cy="5193791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Dotaz Ing </a:t>
            </a:r>
            <a:r>
              <a:rPr lang="cs-CZ" dirty="0" err="1" smtClean="0"/>
              <a:t>Garčice</a:t>
            </a:r>
            <a:r>
              <a:rPr lang="cs-CZ" dirty="0" smtClean="0"/>
              <a:t> a Ing. Richtera:</a:t>
            </a:r>
          </a:p>
          <a:p>
            <a:endParaRPr lang="cs-CZ" dirty="0" smtClean="0"/>
          </a:p>
          <a:p>
            <a:r>
              <a:rPr lang="cs-CZ" dirty="0" smtClean="0"/>
              <a:t>Kdy </a:t>
            </a:r>
            <a:r>
              <a:rPr lang="cs-CZ" dirty="0"/>
              <a:t>po </a:t>
            </a:r>
            <a:r>
              <a:rPr lang="cs-CZ" dirty="0" smtClean="0"/>
              <a:t>servisních zásazích </a:t>
            </a:r>
            <a:r>
              <a:rPr lang="cs-CZ" dirty="0"/>
              <a:t>je </a:t>
            </a:r>
            <a:r>
              <a:rPr lang="cs-CZ" dirty="0" smtClean="0"/>
              <a:t>vyžadována </a:t>
            </a:r>
            <a:r>
              <a:rPr lang="cs-CZ" dirty="0"/>
              <a:t>ZDS</a:t>
            </a:r>
            <a:r>
              <a:rPr lang="cs-CZ" dirty="0" smtClean="0"/>
              <a:t>? </a:t>
            </a:r>
            <a:endParaRPr lang="cs-CZ" dirty="0"/>
          </a:p>
          <a:p>
            <a:r>
              <a:rPr lang="cs-CZ" dirty="0" smtClean="0"/>
              <a:t>Vyhláška </a:t>
            </a:r>
            <a:r>
              <a:rPr lang="cs-CZ" dirty="0"/>
              <a:t>422 </a:t>
            </a:r>
            <a:r>
              <a:rPr lang="cs-CZ" dirty="0" smtClean="0"/>
              <a:t>říká, </a:t>
            </a:r>
            <a:r>
              <a:rPr lang="cs-CZ" dirty="0"/>
              <a:t>ze ZDS </a:t>
            </a:r>
            <a:r>
              <a:rPr lang="cs-CZ" dirty="0" smtClean="0"/>
              <a:t>musí být provedena</a:t>
            </a:r>
            <a:r>
              <a:rPr lang="cs-CZ" dirty="0"/>
              <a:t> </a:t>
            </a:r>
            <a:r>
              <a:rPr lang="cs-CZ" dirty="0" smtClean="0"/>
              <a:t>„…po </a:t>
            </a:r>
            <a:r>
              <a:rPr lang="cs-CZ" dirty="0"/>
              <a:t>údržbě, opravě nebo jiném servisním zásahu, který je důležitý </a:t>
            </a:r>
            <a:r>
              <a:rPr lang="cs-CZ" dirty="0" smtClean="0"/>
              <a:t>z </a:t>
            </a:r>
            <a:r>
              <a:rPr lang="cs-CZ" dirty="0"/>
              <a:t>hlediska radiační ochrany a mohl by významně ovlivnit vlastnost </a:t>
            </a:r>
            <a:r>
              <a:rPr lang="cs-CZ" dirty="0" smtClean="0"/>
              <a:t>ověřovanou </a:t>
            </a:r>
            <a:r>
              <a:rPr lang="cs-CZ" dirty="0"/>
              <a:t>při zkoušce dlouhodobé stability nebo parametr při ní </a:t>
            </a:r>
            <a:r>
              <a:rPr lang="cs-CZ" dirty="0" smtClean="0"/>
              <a:t>ověřovaný</a:t>
            </a:r>
            <a:r>
              <a:rPr lang="cs-CZ" dirty="0"/>
              <a:t>, zejména po výměně rentgenky nebo receptoru obrazu, po </a:t>
            </a:r>
            <a:r>
              <a:rPr lang="cs-CZ" dirty="0" smtClean="0"/>
              <a:t>servisním </a:t>
            </a:r>
            <a:r>
              <a:rPr lang="cs-CZ" dirty="0"/>
              <a:t>zásahu do systému kolimace svazku nebo do systémů určujících </a:t>
            </a:r>
            <a:r>
              <a:rPr lang="cs-CZ" dirty="0" smtClean="0"/>
              <a:t>geometrii </a:t>
            </a:r>
            <a:r>
              <a:rPr lang="cs-CZ" dirty="0"/>
              <a:t>ozáření nebo po opravě expoziční automatiky nebo generátoru</a:t>
            </a:r>
            <a:r>
              <a:rPr lang="cs-CZ" dirty="0" smtClean="0"/>
              <a:t>,..." </a:t>
            </a:r>
            <a:endParaRPr lang="cs-CZ" dirty="0"/>
          </a:p>
          <a:p>
            <a:r>
              <a:rPr lang="cs-CZ" dirty="0" smtClean="0"/>
              <a:t>Tato věta </a:t>
            </a:r>
            <a:r>
              <a:rPr lang="cs-CZ" dirty="0"/>
              <a:t>se </a:t>
            </a:r>
            <a:r>
              <a:rPr lang="cs-CZ" dirty="0" smtClean="0"/>
              <a:t>tváři, že platí zejména </a:t>
            </a:r>
            <a:r>
              <a:rPr lang="cs-CZ" dirty="0"/>
              <a:t>pro </a:t>
            </a:r>
            <a:r>
              <a:rPr lang="cs-CZ" dirty="0" smtClean="0"/>
              <a:t>RDG. Lze </a:t>
            </a:r>
            <a:r>
              <a:rPr lang="cs-CZ" dirty="0"/>
              <a:t>ji ale aplikovat i na LU?</a:t>
            </a:r>
          </a:p>
          <a:p>
            <a:r>
              <a:rPr lang="cs-CZ" dirty="0" smtClean="0"/>
              <a:t>U nás např. </a:t>
            </a:r>
            <a:r>
              <a:rPr lang="cs-CZ" dirty="0"/>
              <a:t>jsou velmi </a:t>
            </a:r>
            <a:r>
              <a:rPr lang="cs-CZ" dirty="0" smtClean="0"/>
              <a:t>časté servisní zásahy </a:t>
            </a:r>
            <a:r>
              <a:rPr lang="cs-CZ" dirty="0"/>
              <a:t>na MLC - </a:t>
            </a:r>
            <a:r>
              <a:rPr lang="cs-CZ" dirty="0" smtClean="0"/>
              <a:t>výměna </a:t>
            </a:r>
            <a:r>
              <a:rPr lang="cs-CZ" dirty="0"/>
              <a:t>motorku, </a:t>
            </a:r>
            <a:r>
              <a:rPr lang="cs-CZ" dirty="0" smtClean="0"/>
              <a:t>výměna šroubovic, </a:t>
            </a:r>
            <a:r>
              <a:rPr lang="cs-CZ" dirty="0"/>
              <a:t>ustaveni kamery pro </a:t>
            </a:r>
            <a:r>
              <a:rPr lang="cs-CZ" dirty="0" smtClean="0"/>
              <a:t>řízeni </a:t>
            </a:r>
            <a:r>
              <a:rPr lang="cs-CZ" dirty="0"/>
              <a:t>MLC, </a:t>
            </a:r>
            <a:r>
              <a:rPr lang="cs-CZ" dirty="0" err="1"/>
              <a:t>rekalibrace</a:t>
            </a:r>
            <a:r>
              <a:rPr lang="cs-CZ" dirty="0"/>
              <a:t> polohy </a:t>
            </a:r>
            <a:r>
              <a:rPr lang="cs-CZ" dirty="0" smtClean="0"/>
              <a:t>lamel </a:t>
            </a:r>
            <a:r>
              <a:rPr lang="cs-CZ" dirty="0"/>
              <a:t>MLC, </a:t>
            </a:r>
            <a:r>
              <a:rPr lang="cs-CZ" dirty="0" smtClean="0"/>
              <a:t>promazáni lístků </a:t>
            </a:r>
            <a:r>
              <a:rPr lang="cs-CZ" dirty="0"/>
              <a:t>a </a:t>
            </a:r>
            <a:r>
              <a:rPr lang="cs-CZ" dirty="0" smtClean="0"/>
              <a:t>šroubovic </a:t>
            </a:r>
            <a:r>
              <a:rPr lang="cs-CZ" dirty="0"/>
              <a:t>a znovu </a:t>
            </a:r>
            <a:r>
              <a:rPr lang="cs-CZ" dirty="0" smtClean="0"/>
              <a:t>instalace, … Některé zásahy vyžadují </a:t>
            </a:r>
            <a:r>
              <a:rPr lang="cs-CZ" dirty="0" err="1"/>
              <a:t>rekalibraci</a:t>
            </a:r>
            <a:r>
              <a:rPr lang="cs-CZ" dirty="0"/>
              <a:t> polohy lamel MLC, </a:t>
            </a:r>
            <a:r>
              <a:rPr lang="cs-CZ" dirty="0" smtClean="0"/>
              <a:t>jiné </a:t>
            </a:r>
            <a:r>
              <a:rPr lang="cs-CZ" dirty="0"/>
              <a:t>ne</a:t>
            </a:r>
            <a:r>
              <a:rPr lang="cs-CZ" dirty="0" smtClean="0"/>
              <a:t>. Dále zásahy </a:t>
            </a:r>
            <a:r>
              <a:rPr lang="cs-CZ" dirty="0"/>
              <a:t>do </a:t>
            </a:r>
            <a:r>
              <a:rPr lang="cs-CZ" dirty="0" smtClean="0"/>
              <a:t>jiných </a:t>
            </a:r>
            <a:r>
              <a:rPr lang="cs-CZ" dirty="0"/>
              <a:t>komponent </a:t>
            </a:r>
            <a:r>
              <a:rPr lang="cs-CZ" dirty="0" smtClean="0"/>
              <a:t>od výměny elektronového děla</a:t>
            </a:r>
            <a:r>
              <a:rPr lang="cs-CZ" dirty="0"/>
              <a:t>, magnetronu </a:t>
            </a:r>
            <a:r>
              <a:rPr lang="cs-CZ" dirty="0" smtClean="0"/>
              <a:t>až po sejmutí celé </a:t>
            </a:r>
            <a:r>
              <a:rPr lang="cs-CZ" dirty="0"/>
              <a:t>hlavice a po servisu </a:t>
            </a:r>
            <a:r>
              <a:rPr lang="cs-CZ" dirty="0" smtClean="0"/>
              <a:t>někde </a:t>
            </a:r>
            <a:r>
              <a:rPr lang="cs-CZ" dirty="0"/>
              <a:t>kolem </a:t>
            </a:r>
            <a:r>
              <a:rPr lang="cs-CZ" dirty="0" smtClean="0"/>
              <a:t>terčíku </a:t>
            </a:r>
            <a:r>
              <a:rPr lang="cs-CZ" dirty="0"/>
              <a:t>po </a:t>
            </a:r>
            <a:r>
              <a:rPr lang="cs-CZ" dirty="0" smtClean="0"/>
              <a:t>opětovné </a:t>
            </a:r>
            <a:r>
              <a:rPr lang="cs-CZ" dirty="0"/>
              <a:t>usazeni </a:t>
            </a:r>
            <a:r>
              <a:rPr lang="cs-CZ" dirty="0" smtClean="0"/>
              <a:t>celé </a:t>
            </a:r>
            <a:r>
              <a:rPr lang="cs-CZ" dirty="0"/>
              <a:t>hlavice na </a:t>
            </a:r>
            <a:r>
              <a:rPr lang="cs-CZ" dirty="0" smtClean="0"/>
              <a:t>původní šrouby.</a:t>
            </a:r>
            <a:endParaRPr lang="cs-CZ" dirty="0"/>
          </a:p>
          <a:p>
            <a:r>
              <a:rPr lang="cs-CZ" dirty="0" smtClean="0"/>
              <a:t>Je tedy třeba </a:t>
            </a:r>
            <a:r>
              <a:rPr lang="cs-CZ" dirty="0"/>
              <a:t>po </a:t>
            </a:r>
            <a:r>
              <a:rPr lang="cs-CZ" dirty="0" smtClean="0"/>
              <a:t>těchto zásazích vyžadovat ZDS? „Zásahů" </a:t>
            </a:r>
            <a:r>
              <a:rPr lang="cs-CZ" dirty="0"/>
              <a:t>do </a:t>
            </a:r>
            <a:r>
              <a:rPr lang="cs-CZ" dirty="0" smtClean="0"/>
              <a:t>systému </a:t>
            </a:r>
            <a:r>
              <a:rPr lang="cs-CZ" dirty="0"/>
              <a:t>kolimace svazku (jak </a:t>
            </a:r>
            <a:r>
              <a:rPr lang="cs-CZ" dirty="0" smtClean="0"/>
              <a:t>zmiňuje vyhláška) </a:t>
            </a:r>
            <a:r>
              <a:rPr lang="cs-CZ" dirty="0"/>
              <a:t>je </a:t>
            </a:r>
            <a:r>
              <a:rPr lang="cs-CZ" dirty="0" smtClean="0"/>
              <a:t>velmi </a:t>
            </a:r>
            <a:r>
              <a:rPr lang="cs-CZ" dirty="0"/>
              <a:t>mnoho - cca 1x za </a:t>
            </a:r>
            <a:r>
              <a:rPr lang="cs-CZ" dirty="0" smtClean="0"/>
              <a:t>měsíc.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) Kdy je tedy </a:t>
            </a:r>
            <a:r>
              <a:rPr lang="cs-CZ" dirty="0" smtClean="0"/>
              <a:t>třeba </a:t>
            </a:r>
            <a:r>
              <a:rPr lang="cs-CZ" dirty="0"/>
              <a:t>ZDS a kdy ne?</a:t>
            </a:r>
          </a:p>
          <a:p>
            <a:r>
              <a:rPr lang="cs-CZ" dirty="0" smtClean="0"/>
              <a:t>2</a:t>
            </a:r>
            <a:r>
              <a:rPr lang="cs-CZ" dirty="0"/>
              <a:t>) Kdy je </a:t>
            </a:r>
            <a:r>
              <a:rPr lang="cs-CZ" dirty="0" smtClean="0"/>
              <a:t>možné </a:t>
            </a:r>
            <a:r>
              <a:rPr lang="cs-CZ" dirty="0"/>
              <a:t>pustit </a:t>
            </a:r>
            <a:r>
              <a:rPr lang="cs-CZ" dirty="0" smtClean="0"/>
              <a:t>zařízení </a:t>
            </a:r>
            <a:r>
              <a:rPr lang="cs-CZ" dirty="0"/>
              <a:t>do provozu</a:t>
            </a:r>
            <a:r>
              <a:rPr lang="cs-CZ" dirty="0" smtClean="0"/>
              <a:t>? Ihned </a:t>
            </a:r>
            <a:r>
              <a:rPr lang="cs-CZ" dirty="0"/>
              <a:t>po </a:t>
            </a:r>
            <a:r>
              <a:rPr lang="cs-CZ" dirty="0" smtClean="0"/>
              <a:t>dokončení </a:t>
            </a:r>
            <a:r>
              <a:rPr lang="cs-CZ" dirty="0"/>
              <a:t>ZDS, </a:t>
            </a:r>
            <a:r>
              <a:rPr lang="cs-CZ" dirty="0" smtClean="0"/>
              <a:t>když </a:t>
            </a:r>
            <a:r>
              <a:rPr lang="cs-CZ" dirty="0"/>
              <a:t>dodavatel ZDS </a:t>
            </a:r>
            <a:r>
              <a:rPr lang="cs-CZ" dirty="0" smtClean="0"/>
              <a:t>ústně sdělí, že </a:t>
            </a:r>
            <a:r>
              <a:rPr lang="cs-CZ" dirty="0"/>
              <a:t>je </a:t>
            </a:r>
            <a:r>
              <a:rPr lang="cs-CZ" dirty="0" smtClean="0"/>
              <a:t>přistroj bez závad, </a:t>
            </a:r>
            <a:r>
              <a:rPr lang="cs-CZ" dirty="0"/>
              <a:t>nebo </a:t>
            </a:r>
            <a:r>
              <a:rPr lang="cs-CZ" dirty="0" smtClean="0"/>
              <a:t>až </a:t>
            </a:r>
            <a:r>
              <a:rPr lang="cs-CZ" dirty="0"/>
              <a:t>po </a:t>
            </a:r>
            <a:r>
              <a:rPr lang="cs-CZ" dirty="0" smtClean="0"/>
              <a:t>obdržení </a:t>
            </a:r>
            <a:r>
              <a:rPr lang="cs-CZ" dirty="0"/>
              <a:t>protokolu ze </a:t>
            </a:r>
            <a:r>
              <a:rPr lang="cs-CZ" dirty="0" smtClean="0"/>
              <a:t>ZDS?</a:t>
            </a:r>
          </a:p>
          <a:p>
            <a:r>
              <a:rPr lang="cs-CZ" dirty="0" smtClean="0"/>
              <a:t>Servisní </a:t>
            </a:r>
            <a:r>
              <a:rPr lang="cs-CZ" dirty="0"/>
              <a:t>firma </a:t>
            </a:r>
            <a:r>
              <a:rPr lang="cs-CZ" dirty="0" smtClean="0"/>
              <a:t>předává </a:t>
            </a:r>
            <a:r>
              <a:rPr lang="cs-CZ" dirty="0"/>
              <a:t>po servisu </a:t>
            </a:r>
            <a:r>
              <a:rPr lang="cs-CZ" dirty="0" smtClean="0"/>
              <a:t>servisní </a:t>
            </a:r>
            <a:r>
              <a:rPr lang="cs-CZ" dirty="0"/>
              <a:t>protokol, </a:t>
            </a:r>
            <a:r>
              <a:rPr lang="cs-CZ" dirty="0" smtClean="0"/>
              <a:t>kde </a:t>
            </a:r>
            <a:r>
              <a:rPr lang="cs-CZ" dirty="0"/>
              <a:t>je podle </a:t>
            </a:r>
            <a:r>
              <a:rPr lang="cs-CZ" dirty="0" smtClean="0"/>
              <a:t>zákona </a:t>
            </a:r>
            <a:r>
              <a:rPr lang="cs-CZ" dirty="0"/>
              <a:t>o </a:t>
            </a:r>
            <a:r>
              <a:rPr lang="cs-CZ" dirty="0" smtClean="0"/>
              <a:t>zdravotnických prostředcích </a:t>
            </a:r>
            <a:r>
              <a:rPr lang="cs-CZ" dirty="0"/>
              <a:t>uvedeno "...byla </a:t>
            </a:r>
            <a:r>
              <a:rPr lang="cs-CZ" dirty="0" smtClean="0"/>
              <a:t>odzkoušena bezpečnost </a:t>
            </a:r>
            <a:r>
              <a:rPr lang="cs-CZ" dirty="0"/>
              <a:t>a </a:t>
            </a:r>
            <a:r>
              <a:rPr lang="cs-CZ" dirty="0" smtClean="0"/>
              <a:t>funkčnost zdravotnického přístroje." V </a:t>
            </a:r>
            <a:r>
              <a:rPr lang="cs-CZ" dirty="0"/>
              <a:t>praxi toto ale nezahrnuje </a:t>
            </a:r>
            <a:r>
              <a:rPr lang="cs-CZ" dirty="0" smtClean="0"/>
              <a:t>ověření parametrů, které většinou fyzikové provádějí až následně </a:t>
            </a:r>
            <a:r>
              <a:rPr lang="cs-CZ" dirty="0"/>
              <a:t>a bez </a:t>
            </a:r>
            <a:r>
              <a:rPr lang="cs-CZ" dirty="0" smtClean="0"/>
              <a:t>kterých </a:t>
            </a:r>
            <a:r>
              <a:rPr lang="cs-CZ" dirty="0"/>
              <a:t>si </a:t>
            </a:r>
            <a:r>
              <a:rPr lang="cs-CZ" dirty="0" smtClean="0"/>
              <a:t>zařízeni </a:t>
            </a:r>
            <a:r>
              <a:rPr lang="cs-CZ" dirty="0"/>
              <a:t>netroufneme pustit do </a:t>
            </a:r>
            <a:r>
              <a:rPr lang="cs-CZ" dirty="0" smtClean="0"/>
              <a:t>klinického </a:t>
            </a:r>
            <a:r>
              <a:rPr lang="cs-CZ" dirty="0"/>
              <a:t>provozu.</a:t>
            </a:r>
          </a:p>
        </p:txBody>
      </p:sp>
    </p:spTree>
    <p:extLst>
      <p:ext uri="{BB962C8B-B14F-4D97-AF65-F5344CB8AC3E}">
        <p14:creationId xmlns:p14="http://schemas.microsoft.com/office/powerpoint/2010/main" val="34714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348" y="751586"/>
            <a:ext cx="10082212" cy="613918"/>
          </a:xfrm>
        </p:spPr>
        <p:txBody>
          <a:bodyPr/>
          <a:lstStyle/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zásahu</a:t>
            </a:r>
            <a:r>
              <a:rPr lang="en-US" dirty="0"/>
              <a:t> do </a:t>
            </a:r>
            <a:r>
              <a:rPr lang="en-US" dirty="0" err="1"/>
              <a:t>radioterapeutických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endParaRPr lang="cs-CZ" altLang="cs-CZ" sz="35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0160"/>
            <a:ext cx="12192000" cy="5315711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Ustanovení </a:t>
            </a:r>
            <a:r>
              <a:rPr lang="cs-CZ" dirty="0"/>
              <a:t>§ 27 Vyhlášky č. 422/2016 Sb., je platné i pro radioterapeutické ZIZ</a:t>
            </a:r>
            <a:r>
              <a:rPr lang="cs-CZ" dirty="0" smtClean="0"/>
              <a:t>. V </a:t>
            </a:r>
            <a:r>
              <a:rPr lang="cs-CZ" dirty="0"/>
              <a:t>radioterapii de facto </a:t>
            </a:r>
            <a:r>
              <a:rPr lang="cs-CZ" dirty="0" smtClean="0"/>
              <a:t>nelze taxativně </a:t>
            </a:r>
            <a:r>
              <a:rPr lang="cs-CZ" dirty="0"/>
              <a:t>vyjmenovat servisní zásahy a provedené opravy, po kterých by měla následovat </a:t>
            </a:r>
            <a:r>
              <a:rPr lang="cs-CZ" dirty="0" smtClean="0"/>
              <a:t>ZDS, </a:t>
            </a:r>
            <a:r>
              <a:rPr lang="cs-CZ" dirty="0"/>
              <a:t>částečná </a:t>
            </a:r>
            <a:r>
              <a:rPr lang="cs-CZ" dirty="0" smtClean="0"/>
              <a:t>ZDS nebo ZPS. Proto obecně </a:t>
            </a:r>
            <a:r>
              <a:rPr lang="cs-CZ" dirty="0"/>
              <a:t>platí rámec daný mj. </a:t>
            </a:r>
            <a:r>
              <a:rPr lang="cs-CZ" dirty="0" smtClean="0"/>
              <a:t>jmenovaným § </a:t>
            </a:r>
            <a:r>
              <a:rPr lang="cs-CZ" dirty="0"/>
              <a:t>27 odst. 1 písm. e) V 422/2016 Sb., „po údržbě, opravě nebo jiném servisním </a:t>
            </a:r>
            <a:r>
              <a:rPr lang="cs-CZ" dirty="0" smtClean="0"/>
              <a:t>zásahu …“.</a:t>
            </a:r>
            <a:endParaRPr lang="cs-CZ" dirty="0"/>
          </a:p>
          <a:p>
            <a:r>
              <a:rPr lang="cs-CZ" b="1" dirty="0" smtClean="0"/>
              <a:t>U </a:t>
            </a:r>
            <a:r>
              <a:rPr lang="cs-CZ" b="1" dirty="0"/>
              <a:t>každého zásahu</a:t>
            </a:r>
            <a:r>
              <a:rPr lang="cs-CZ" dirty="0"/>
              <a:t> </a:t>
            </a:r>
            <a:r>
              <a:rPr lang="cs-CZ" b="1" dirty="0"/>
              <a:t>je tedy nutné, aby</a:t>
            </a:r>
            <a:r>
              <a:rPr lang="cs-CZ" dirty="0"/>
              <a:t> </a:t>
            </a:r>
            <a:r>
              <a:rPr lang="cs-CZ" b="1" dirty="0"/>
              <a:t>klinický radiologický fyzik</a:t>
            </a:r>
            <a:r>
              <a:rPr lang="cs-CZ" dirty="0"/>
              <a:t> se znalostí, jaký konkrétní servisní zásah byl proveden, jaký má klinický dopad, a to i vůči jiným testovaným parametrům, které mohly být ovlivněny, a se závěrem servisního zásahu (někteří servisní technici ve svých protokolech píší, zda doporučují provést ověření daných parametrů) </a:t>
            </a:r>
            <a:r>
              <a:rPr lang="cs-CZ" b="1" dirty="0"/>
              <a:t>rozhodl, zda je možné daný ZIZ klinicky používat okamžitě, </a:t>
            </a:r>
            <a:r>
              <a:rPr lang="cs-CZ" b="1" dirty="0" smtClean="0"/>
              <a:t>zda </a:t>
            </a:r>
            <a:r>
              <a:rPr lang="cs-CZ" b="1" dirty="0"/>
              <a:t>zásah a jeho možné důsledky vyžadují ověření vlastností ZIZ v režimu ZPS, a nebo daný zásah a jeho potenciální </a:t>
            </a:r>
            <a:r>
              <a:rPr lang="cs-CZ" b="1" dirty="0" smtClean="0"/>
              <a:t>dopady </a:t>
            </a:r>
            <a:r>
              <a:rPr lang="cs-CZ" b="1" dirty="0"/>
              <a:t>vyžadují </a:t>
            </a:r>
            <a:r>
              <a:rPr lang="cs-CZ" b="1" dirty="0" smtClean="0"/>
              <a:t>hodnocení vlastností </a:t>
            </a:r>
            <a:r>
              <a:rPr lang="cs-CZ" b="1" dirty="0"/>
              <a:t>ZIZ v </a:t>
            </a:r>
            <a:r>
              <a:rPr lang="cs-CZ" b="1" dirty="0" smtClean="0"/>
              <a:t>režimu ZDS (pravděpodobně částečné)</a:t>
            </a:r>
            <a:r>
              <a:rPr lang="cs-CZ" dirty="0" smtClean="0"/>
              <a:t>.</a:t>
            </a:r>
          </a:p>
          <a:p>
            <a:r>
              <a:rPr lang="cs-CZ" dirty="0" smtClean="0"/>
              <a:t>V</a:t>
            </a:r>
            <a:r>
              <a:rPr lang="cs-CZ" dirty="0"/>
              <a:t> případě nutnosti </a:t>
            </a:r>
            <a:r>
              <a:rPr lang="cs-CZ" dirty="0" smtClean="0"/>
              <a:t>(částečné) ZDS o jejím rozsahu (a i o tom, zda půjde o kompletní nebo částečnou ZDS) rozhoduje osoba, která ji provádí (samozřejmě v úzké spolupráci s místním KRF). </a:t>
            </a:r>
          </a:p>
          <a:p>
            <a:r>
              <a:rPr lang="cs-CZ" dirty="0" smtClean="0"/>
              <a:t>Vyjmenované příklady v dotazu ukazují šíři možných zásahů.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 zjevné, že u některých z nich jde na první pohled o triviální zásah, který nevyžaduje ani ZPS a u některých je třeba dokonce i kompletní ZDS. Ale u většiny to nelze „na dálku“ říci.</a:t>
            </a:r>
          </a:p>
          <a:p>
            <a:pPr lvl="1"/>
            <a:r>
              <a:rPr lang="cs-CZ" dirty="0" smtClean="0"/>
              <a:t>Každý z těchto zásahů má nějaký kontext – klinický provoz, možnosti zařízení, souvislosti zásahu, atp. To dohromady tvoří tak širokou škálu možností, že je zjevné, že celostátní dlouhodobě platné rozhodnutí „od stolu“ o tom, které z těchto zásahů vyžadují který typ zkoušky, by bylo značně škodlivé – v některých případech by nutilo ke zbytečně přísnému ověřování, jindy by naopak potřebné ověření chybělo.</a:t>
            </a:r>
          </a:p>
          <a:p>
            <a:r>
              <a:rPr lang="cs-CZ" dirty="0" smtClean="0"/>
              <a:t>O konkrétních příkladech (např. uvedených v dotazu) by bylo vhodné, aby živě diskutovala komunita KRF v RT.</a:t>
            </a:r>
          </a:p>
          <a:p>
            <a:pPr lvl="1"/>
            <a:r>
              <a:rPr lang="cs-CZ" dirty="0" smtClean="0"/>
              <a:t>A i tak lze očekávat, že nedojde ke 100% sjednocení praxe. To je nemožné a ani to není cílem.</a:t>
            </a:r>
          </a:p>
        </p:txBody>
      </p:sp>
    </p:spTree>
    <p:extLst>
      <p:ext uri="{BB962C8B-B14F-4D97-AF65-F5344CB8AC3E}">
        <p14:creationId xmlns:p14="http://schemas.microsoft.com/office/powerpoint/2010/main" val="408408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348" y="751586"/>
            <a:ext cx="10082212" cy="613918"/>
          </a:xfrm>
        </p:spPr>
        <p:txBody>
          <a:bodyPr/>
          <a:lstStyle/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zásahu</a:t>
            </a:r>
            <a:r>
              <a:rPr lang="en-US" dirty="0"/>
              <a:t> do </a:t>
            </a:r>
            <a:r>
              <a:rPr lang="en-US" dirty="0" err="1"/>
              <a:t>radioterapeutických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endParaRPr lang="cs-CZ" altLang="cs-CZ" sz="35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0160"/>
            <a:ext cx="12192000" cy="531571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Protokol:</a:t>
            </a:r>
          </a:p>
          <a:p>
            <a:pPr lvl="1"/>
            <a:r>
              <a:rPr lang="cs-CZ" dirty="0" smtClean="0"/>
              <a:t>Po ZDS nebo částečné ZDS </a:t>
            </a:r>
            <a:r>
              <a:rPr lang="cs-CZ" dirty="0"/>
              <a:t>je nutné vystavit </a:t>
            </a:r>
            <a:r>
              <a:rPr lang="cs-CZ" dirty="0" smtClean="0"/>
              <a:t>protokol.</a:t>
            </a:r>
            <a:endParaRPr lang="cs-CZ" dirty="0"/>
          </a:p>
          <a:p>
            <a:pPr lvl="1"/>
            <a:r>
              <a:rPr lang="cs-CZ" dirty="0" smtClean="0"/>
              <a:t>Po ZPS </a:t>
            </a:r>
            <a:r>
              <a:rPr lang="cs-CZ" dirty="0"/>
              <a:t>je nutné </a:t>
            </a:r>
            <a:r>
              <a:rPr lang="cs-CZ" dirty="0" smtClean="0"/>
              <a:t>její výsledky zaznamenat.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případě </a:t>
            </a:r>
            <a:r>
              <a:rPr lang="cs-CZ" dirty="0" smtClean="0"/>
              <a:t>ZDS je rozhodující </a:t>
            </a:r>
            <a:r>
              <a:rPr lang="cs-CZ" u="sng" dirty="0" smtClean="0"/>
              <a:t>úspěšnost</a:t>
            </a:r>
            <a:r>
              <a:rPr lang="cs-CZ" dirty="0" smtClean="0"/>
              <a:t> (částečné) </a:t>
            </a:r>
            <a:r>
              <a:rPr lang="cs-CZ" u="sng" dirty="0" smtClean="0"/>
              <a:t>zkoušky</a:t>
            </a:r>
            <a:r>
              <a:rPr lang="cs-CZ" dirty="0" smtClean="0"/>
              <a:t> nikoli </a:t>
            </a:r>
            <a:r>
              <a:rPr lang="cs-CZ" u="sng" dirty="0" smtClean="0"/>
              <a:t>vystavení protokolu o úspěšné zkoušce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Proto lze klinicky začít používat ZIZ ihned po úspěšné (částečné) ZDS po zásahu.</a:t>
            </a:r>
          </a:p>
          <a:p>
            <a:pPr lvl="1"/>
            <a:r>
              <a:rPr lang="cs-CZ" dirty="0" smtClean="0"/>
              <a:t>Protokol </a:t>
            </a:r>
            <a:r>
              <a:rPr lang="cs-CZ" dirty="0"/>
              <a:t>je pouze záznamem </a:t>
            </a:r>
            <a:r>
              <a:rPr lang="cs-CZ" dirty="0" smtClean="0"/>
              <a:t>ze zkoušky.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ředpokládá se, </a:t>
            </a:r>
            <a:r>
              <a:rPr lang="cs-CZ" dirty="0"/>
              <a:t>že ten, kdo měří, neudělá konečný závěr před tím, než si je jím jistý, tak </a:t>
            </a:r>
            <a:r>
              <a:rPr lang="cs-CZ" dirty="0" smtClean="0"/>
              <a:t>lze na tento závěr před vydáním protokolu spolehnout.</a:t>
            </a:r>
          </a:p>
          <a:p>
            <a:r>
              <a:rPr lang="cs-CZ" dirty="0" smtClean="0"/>
              <a:t>V </a:t>
            </a:r>
            <a:r>
              <a:rPr lang="cs-CZ" dirty="0"/>
              <a:t>případě ZPS na základě výsledků zkoušky rozhodne o schopnosti klinického provozu klinický radiologický </a:t>
            </a:r>
            <a:r>
              <a:rPr lang="cs-CZ" dirty="0" smtClean="0"/>
              <a:t>fyzik.</a:t>
            </a:r>
          </a:p>
          <a:p>
            <a:pPr lvl="1"/>
            <a:r>
              <a:rPr lang="cs-CZ" dirty="0" smtClean="0"/>
              <a:t>Opět bez ohledu na rychlost vytvoření záznamu o ZPS.</a:t>
            </a:r>
          </a:p>
          <a:p>
            <a:pPr lvl="1"/>
            <a:endParaRPr lang="cs-CZ" dirty="0"/>
          </a:p>
          <a:p>
            <a:r>
              <a:rPr lang="cs-CZ" dirty="0" smtClean="0"/>
              <a:t>Servisní protokol s tímto nemá nic společného.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74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958850"/>
            <a:ext cx="10082212" cy="966932"/>
          </a:xfrm>
        </p:spPr>
        <p:txBody>
          <a:bodyPr/>
          <a:lstStyle/>
          <a:p>
            <a:r>
              <a:rPr lang="cs-CZ" altLang="cs-CZ" sz="3500" dirty="0" smtClean="0"/>
              <a:t>Další odborná příprava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3914" y="1747157"/>
            <a:ext cx="11674929" cy="471895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3"/>
              </a:rPr>
              <a:t>Stanovisko SÚJB k ZOZ</a:t>
            </a:r>
            <a:endParaRPr lang="cs-CZ" dirty="0" smtClean="0"/>
          </a:p>
          <a:p>
            <a:pPr lvl="0"/>
            <a:r>
              <a:rPr lang="cs-CZ" dirty="0" smtClean="0"/>
              <a:t>První </a:t>
            </a:r>
            <a:r>
              <a:rPr lang="cs-CZ" dirty="0"/>
              <a:t>další odborná </a:t>
            </a:r>
            <a:r>
              <a:rPr lang="cs-CZ" dirty="0" smtClean="0"/>
              <a:t>příprava:</a:t>
            </a:r>
          </a:p>
          <a:p>
            <a:pPr lvl="1"/>
            <a:r>
              <a:rPr lang="cs-CZ" dirty="0" smtClean="0"/>
              <a:t>§ 33 </a:t>
            </a:r>
            <a:r>
              <a:rPr lang="cs-CZ" dirty="0"/>
              <a:t>odst. 1 </a:t>
            </a:r>
            <a:r>
              <a:rPr lang="cs-CZ" dirty="0" smtClean="0"/>
              <a:t>AZ, § </a:t>
            </a:r>
            <a:r>
              <a:rPr lang="cs-CZ" dirty="0"/>
              <a:t>18 odst. 4 vyhlášky č. 409/2016 Sb</a:t>
            </a:r>
            <a:r>
              <a:rPr lang="cs-CZ" dirty="0" smtClean="0"/>
              <a:t>.: </a:t>
            </a:r>
            <a:r>
              <a:rPr lang="cs-CZ" dirty="0"/>
              <a:t>všichni držitelé oprávnění ZOZ (bez ohledu na to, zda byla vydána podle starého nebo nového atomového zákona) </a:t>
            </a:r>
            <a:r>
              <a:rPr lang="cs-CZ" dirty="0" smtClean="0"/>
              <a:t>jsou povinni </a:t>
            </a:r>
            <a:r>
              <a:rPr lang="cs-CZ" dirty="0"/>
              <a:t>zúčastnit se další odborné přípravy jednou za 5 </a:t>
            </a:r>
            <a:r>
              <a:rPr lang="cs-CZ" dirty="0" smtClean="0"/>
              <a:t>let</a:t>
            </a:r>
          </a:p>
          <a:p>
            <a:pPr lvl="1"/>
            <a:r>
              <a:rPr lang="cs-CZ" dirty="0" smtClean="0"/>
              <a:t>Držitelé </a:t>
            </a:r>
            <a:r>
              <a:rPr lang="cs-CZ" dirty="0"/>
              <a:t>oprávnění ZOZ vydaného podle starého atomového zákona na dobu neurčitou jsou povinni zúčastnit se první další odborné přípravy nejpozději do 5 let ode dne nabytí účinnosti nového atomového zákona (tj. do konce r. 2021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Držitelé </a:t>
            </a:r>
            <a:r>
              <a:rPr lang="cs-CZ" dirty="0"/>
              <a:t>oprávnění ZOZ vydaného podle starého atomového zákona na dobu určitou, jehož platnost skončí po 31.12.2021, jsou povinni zúčastnit se první další odborné přípravy nejpozději do 5 let ode dne nabytí účinnosti nového atomového zákona (tj. do konce r. 2021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Držitelé </a:t>
            </a:r>
            <a:r>
              <a:rPr lang="cs-CZ" dirty="0"/>
              <a:t>oprávnění ZOZ vydaného podle nového atomového zákona jsou povinni zúčastnit se první další odborné přípravy nejpozději do 5 let od data platnosti dokladu o ZOZ vydaného podle nového atomového zákona (bez ohledu na to, zda dříve měli nebo neměli oprávnění ZOZ podle starého atomového zákona).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78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958850"/>
            <a:ext cx="10082212" cy="966932"/>
          </a:xfrm>
        </p:spPr>
        <p:txBody>
          <a:bodyPr/>
          <a:lstStyle/>
          <a:p>
            <a:r>
              <a:rPr lang="cs-CZ" altLang="cs-CZ" sz="3500" dirty="0" smtClean="0"/>
              <a:t>Další odborná příprava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45921"/>
            <a:ext cx="12192000" cy="482019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Počet a typ další odborné přípravy pro držitele oprávnění více typů </a:t>
            </a:r>
            <a:r>
              <a:rPr lang="cs-CZ" dirty="0" smtClean="0"/>
              <a:t>ZOZ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někdo držitelem více typů oprávnění ZOZ, je třeba, aby absolvoval další odbornou přípravu v rozsahu podle obecného členění činností zvláště důležitých z hlediska radiační ochrany uvedeného v § 3 písm. a), b) a c) vyhlášky č. 409/2016 </a:t>
            </a:r>
            <a:r>
              <a:rPr lang="cs-CZ" dirty="0" smtClean="0"/>
              <a:t>Sb. </a:t>
            </a:r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Mám oprávnění k </a:t>
            </a:r>
            <a:r>
              <a:rPr lang="cs-CZ" dirty="0"/>
              <a:t>vykonávání soustavného dohledu nad radiační ochranou jako dohlížející osoba a osoba s přímým dohledem nad radiační ochranou při výrobě zdrojů ionizujícího záření, kromě rentgenových zařízení, při nakládání s radioaktivním odpadem a při hodnocení vlastností zdrojů ionizujícího </a:t>
            </a:r>
            <a:r>
              <a:rPr lang="cs-CZ" dirty="0" smtClean="0"/>
              <a:t>záření = musím </a:t>
            </a:r>
            <a:r>
              <a:rPr lang="cs-CZ" dirty="0"/>
              <a:t>absolvovat jeden kurz další odborné přípravy zaměřený na vykonávání soustavného dohledu nad radiační </a:t>
            </a:r>
            <a:r>
              <a:rPr lang="cs-CZ" dirty="0" smtClean="0"/>
              <a:t>ochranou (užší zaměření je na mně, preferuje se to nejpodstatnější, vybírat se musí z těch, na něž mám ZOZ).</a:t>
            </a:r>
          </a:p>
          <a:p>
            <a:pPr lvl="1"/>
            <a:r>
              <a:rPr lang="cs-CZ" dirty="0" smtClean="0"/>
              <a:t>Mám </a:t>
            </a:r>
            <a:r>
              <a:rPr lang="cs-CZ" dirty="0"/>
              <a:t>oprávnění k vykonávání soustavného dohledu nad radiační ochranou jako dohlížející osoba </a:t>
            </a:r>
            <a:r>
              <a:rPr lang="cs-CZ" dirty="0" smtClean="0"/>
              <a:t>při používání ZIZ v NM a </a:t>
            </a:r>
            <a:r>
              <a:rPr lang="cs-CZ" dirty="0"/>
              <a:t>zároveň k řízení a vykonávání hodnocení vlastností </a:t>
            </a:r>
            <a:r>
              <a:rPr lang="cs-CZ" dirty="0" smtClean="0"/>
              <a:t>ZIZ v brachyterapii</a:t>
            </a:r>
            <a:r>
              <a:rPr lang="cs-CZ" dirty="0"/>
              <a:t> </a:t>
            </a:r>
            <a:r>
              <a:rPr lang="cs-CZ" dirty="0" smtClean="0"/>
              <a:t>= musím absolvovat </a:t>
            </a:r>
            <a:r>
              <a:rPr lang="cs-CZ" dirty="0"/>
              <a:t>dva kurzy další odborné přípravy: jeden zaměřený na </a:t>
            </a:r>
            <a:r>
              <a:rPr lang="cs-CZ" dirty="0" smtClean="0"/>
              <a:t>vykonávání </a:t>
            </a:r>
            <a:r>
              <a:rPr lang="cs-CZ" dirty="0"/>
              <a:t>soustavného </a:t>
            </a:r>
            <a:r>
              <a:rPr lang="cs-CZ" dirty="0" smtClean="0"/>
              <a:t>dohledu v NM </a:t>
            </a:r>
            <a:r>
              <a:rPr lang="cs-CZ" dirty="0"/>
              <a:t>nad radiační ochranou a druhý na hodnocení vlastností </a:t>
            </a:r>
            <a:r>
              <a:rPr lang="cs-CZ" dirty="0" smtClean="0"/>
              <a:t>ZIZ v brachyterapii.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držitele všech tří obecných typů oprávnění ZOZ k vykonávání soustavného dohledu nad radiační ochranou, k řízení a vykonávání hodnocení vlastností zdroje ionizujícího záření a k řízení vykonávání služeb významných z hlediska radiační ochrany je počet kurzů další odborné přípravy, které musí absolvovat tři. </a:t>
            </a:r>
            <a:r>
              <a:rPr lang="cs-CZ" dirty="0" smtClean="0"/>
              <a:t>Opět užší zaměření kurzů je na mě, je třeba vybírat z toho, co mám a preferuje se to nejpodstatnější. Toto </a:t>
            </a:r>
            <a:r>
              <a:rPr lang="cs-CZ" dirty="0"/>
              <a:t>je případ s nejvyšším možným počtem povinných kurzů další odborné </a:t>
            </a:r>
            <a:r>
              <a:rPr lang="cs-CZ" dirty="0" smtClean="0"/>
              <a:t>přípravy.</a:t>
            </a:r>
          </a:p>
          <a:p>
            <a:pPr lvl="1"/>
            <a:r>
              <a:rPr lang="cs-CZ" dirty="0" smtClean="0"/>
              <a:t>Samozřejmě můžu absolvovat více kurzů než tento minimální požadovaný počet.</a:t>
            </a:r>
          </a:p>
        </p:txBody>
      </p:sp>
    </p:spTree>
    <p:extLst>
      <p:ext uri="{BB962C8B-B14F-4D97-AF65-F5344CB8AC3E}">
        <p14:creationId xmlns:p14="http://schemas.microsoft.com/office/powerpoint/2010/main" val="300830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348" y="751586"/>
            <a:ext cx="10082212" cy="613918"/>
          </a:xfrm>
        </p:spPr>
        <p:txBody>
          <a:bodyPr/>
          <a:lstStyle/>
          <a:p>
            <a:r>
              <a:rPr lang="cs-CZ" dirty="0" smtClean="0"/>
              <a:t>Kontroly hodnocení vlastností v RT</a:t>
            </a:r>
            <a:endParaRPr lang="cs-CZ" altLang="cs-CZ" sz="35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0160"/>
            <a:ext cx="12192000" cy="531571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 roce 2021 provedeny 4 kontroly</a:t>
            </a:r>
          </a:p>
          <a:p>
            <a:r>
              <a:rPr lang="cs-CZ" dirty="0" smtClean="0"/>
              <a:t>Všechny „papírové“ kontroly (tzn. nikoli při měření).</a:t>
            </a:r>
          </a:p>
          <a:p>
            <a:pPr lvl="1"/>
            <a:r>
              <a:rPr lang="cs-CZ" dirty="0" smtClean="0"/>
              <a:t>Do hloubky zaměřeno na plnění „rutinních“ povinností držitele povolení</a:t>
            </a:r>
          </a:p>
          <a:p>
            <a:pPr lvl="2"/>
            <a:r>
              <a:rPr lang="cs-CZ" dirty="0" smtClean="0"/>
              <a:t>Dokumentace pro povolovanou činnost</a:t>
            </a:r>
          </a:p>
          <a:p>
            <a:pPr lvl="2"/>
            <a:r>
              <a:rPr lang="cs-CZ" dirty="0" smtClean="0"/>
              <a:t>Povinnosti vůči radiačním pracovníkům</a:t>
            </a:r>
          </a:p>
          <a:p>
            <a:pPr lvl="2"/>
            <a:r>
              <a:rPr lang="cs-CZ" dirty="0" smtClean="0"/>
              <a:t>Odesílání protokolů o zkouškách</a:t>
            </a:r>
          </a:p>
          <a:p>
            <a:pPr lvl="2"/>
            <a:r>
              <a:rPr lang="cs-CZ" dirty="0" smtClean="0"/>
              <a:t>Správnost protokolů, dodržování metodik a vzorových protokolů, soulad s „průkaznými materiály“</a:t>
            </a:r>
          </a:p>
          <a:p>
            <a:pPr lvl="2"/>
            <a:r>
              <a:rPr lang="cs-CZ" dirty="0" smtClean="0"/>
              <a:t>Metrologické zajištění</a:t>
            </a:r>
          </a:p>
          <a:p>
            <a:pPr lvl="2"/>
            <a:r>
              <a:rPr lang="cs-CZ" dirty="0" smtClean="0"/>
              <a:t>Roční hodnocení radiační ochrany</a:t>
            </a:r>
          </a:p>
          <a:p>
            <a:r>
              <a:rPr lang="cs-CZ" dirty="0" smtClean="0"/>
              <a:t>Všechny kontroly jsou stále „rozdělané“ – nelze říci hodnocení</a:t>
            </a:r>
          </a:p>
          <a:p>
            <a:pPr lvl="1"/>
            <a:r>
              <a:rPr lang="cs-CZ" dirty="0" smtClean="0"/>
              <a:t>Předběžně zjištěny nedostatky</a:t>
            </a:r>
          </a:p>
          <a:p>
            <a:pPr lvl="2"/>
            <a:r>
              <a:rPr lang="cs-CZ" dirty="0" smtClean="0"/>
              <a:t>zejména v dokumentaci pro povolovanou činnost (nepřizpůsobení skutečnému stavu vykonávané činnosti, její nedodržování, nepřizpůsobení správné praxi)</a:t>
            </a:r>
          </a:p>
          <a:p>
            <a:pPr lvl="1"/>
            <a:r>
              <a:rPr lang="cs-CZ" dirty="0" smtClean="0"/>
              <a:t>Už </a:t>
            </a:r>
            <a:r>
              <a:rPr lang="cs-CZ" dirty="0"/>
              <a:t>v rámci </a:t>
            </a:r>
            <a:r>
              <a:rPr lang="cs-CZ" dirty="0" smtClean="0"/>
              <a:t>kontrol probíhají první úpravy dokumentace, což vzhledem k její rozsáhlosti a odbornosti kontroly protahuje (silné zapojení odborníků SÚRO)</a:t>
            </a:r>
          </a:p>
          <a:p>
            <a:r>
              <a:rPr lang="cs-CZ" dirty="0" smtClean="0"/>
              <a:t>Podobným způsobem plánujeme pokračovat i v dalších letech.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46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348" y="751586"/>
            <a:ext cx="10082212" cy="613918"/>
          </a:xfrm>
        </p:spPr>
        <p:txBody>
          <a:bodyPr/>
          <a:lstStyle/>
          <a:p>
            <a:r>
              <a:rPr lang="cs-CZ" dirty="0" smtClean="0"/>
              <a:t>Praktické zkoušky</a:t>
            </a:r>
            <a:endParaRPr lang="cs-CZ" altLang="cs-CZ" sz="35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0160"/>
            <a:ext cx="12192000" cy="5315711"/>
          </a:xfrm>
        </p:spPr>
        <p:txBody>
          <a:bodyPr>
            <a:normAutofit/>
          </a:bodyPr>
          <a:lstStyle/>
          <a:p>
            <a:r>
              <a:rPr lang="cs-CZ" dirty="0" smtClean="0"/>
              <a:t>V roce 2021 proběhlo 24 zkoušení (žadatel x modalita)</a:t>
            </a:r>
          </a:p>
          <a:p>
            <a:r>
              <a:rPr lang="cs-CZ" dirty="0" smtClean="0"/>
              <a:t>Z toho 22 úspěšných</a:t>
            </a:r>
          </a:p>
          <a:p>
            <a:pPr lvl="1"/>
            <a:r>
              <a:rPr lang="cs-CZ" dirty="0" smtClean="0"/>
              <a:t>nicméně někdy došlo k nějakým omezením (např. řízení x vykonávání)</a:t>
            </a:r>
          </a:p>
          <a:p>
            <a:pPr lvl="1"/>
            <a:endParaRPr lang="cs-CZ" dirty="0"/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Opakování, matka moudrosti:</a:t>
            </a:r>
          </a:p>
          <a:p>
            <a:pPr marL="0" indent="0" algn="ctr">
              <a:buNone/>
            </a:pPr>
            <a:r>
              <a:rPr lang="cs-CZ" sz="4000" b="1" dirty="0" smtClean="0"/>
              <a:t>Nutno podat žádost v dostatečném předstihu před koncem platnosti staré ZOZ</a:t>
            </a:r>
          </a:p>
          <a:p>
            <a:pPr marL="0" indent="0" algn="ctr">
              <a:buNone/>
            </a:pPr>
            <a:r>
              <a:rPr lang="cs-CZ" dirty="0" smtClean="0"/>
              <a:t>Ideálně 9-12 měsíců předem</a:t>
            </a:r>
          </a:p>
          <a:p>
            <a:pPr marL="0" indent="0" algn="ctr">
              <a:buNone/>
            </a:pPr>
            <a:r>
              <a:rPr lang="cs-CZ" sz="4800" b="1" u="sng" dirty="0" smtClean="0"/>
              <a:t>Nejpozději 6 měsíců předem</a:t>
            </a:r>
            <a:endParaRPr lang="cs-CZ" b="1" u="sng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98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</TotalTime>
  <Words>1525</Words>
  <Application>Microsoft Office PowerPoint</Application>
  <PresentationFormat>Širokoúhlá obrazovka</PresentationFormat>
  <Paragraphs>73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SÚJB_předloha2</vt:lpstr>
      <vt:lpstr>Vlastní návrh</vt:lpstr>
      <vt:lpstr>Postup po zásahu do radioterapeutických zdrojů </vt:lpstr>
      <vt:lpstr>Postup po zásahu do radioterapeutických zdrojů </vt:lpstr>
      <vt:lpstr>Postup po zásahu do radioterapeutických zdrojů </vt:lpstr>
      <vt:lpstr>Další odborná příprava</vt:lpstr>
      <vt:lpstr>Další odborná příprava</vt:lpstr>
      <vt:lpstr>Kontroly hodnocení vlastností v RT</vt:lpstr>
      <vt:lpstr>Praktické zkoušky</vt:lpstr>
    </vt:vector>
  </TitlesOfParts>
  <Company>SÚJB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Papírník Petr</cp:lastModifiedBy>
  <cp:revision>263</cp:revision>
  <cp:lastPrinted>2020-02-20T07:47:41Z</cp:lastPrinted>
  <dcterms:created xsi:type="dcterms:W3CDTF">2012-06-25T10:54:14Z</dcterms:created>
  <dcterms:modified xsi:type="dcterms:W3CDTF">2022-01-19T15:31:12Z</dcterms:modified>
</cp:coreProperties>
</file>