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8"/>
  </p:notesMasterIdLst>
  <p:handoutMasterIdLst>
    <p:handoutMasterId r:id="rId19"/>
  </p:handoutMasterIdLst>
  <p:sldIdLst>
    <p:sldId id="267" r:id="rId3"/>
    <p:sldId id="318" r:id="rId4"/>
    <p:sldId id="330" r:id="rId5"/>
    <p:sldId id="319" r:id="rId6"/>
    <p:sldId id="329" r:id="rId7"/>
    <p:sldId id="310" r:id="rId8"/>
    <p:sldId id="311" r:id="rId9"/>
    <p:sldId id="312" r:id="rId10"/>
    <p:sldId id="320" r:id="rId11"/>
    <p:sldId id="335" r:id="rId12"/>
    <p:sldId id="326" r:id="rId13"/>
    <p:sldId id="334" r:id="rId14"/>
    <p:sldId id="332" r:id="rId15"/>
    <p:sldId id="333" r:id="rId16"/>
    <p:sldId id="331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8FAD"/>
    <a:srgbClr val="38546E"/>
    <a:srgbClr val="5F8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9" autoAdjust="0"/>
    <p:restoredTop sz="80686" autoAdjust="0"/>
  </p:normalViewPr>
  <p:slideViewPr>
    <p:cSldViewPr snapToGrid="0">
      <p:cViewPr varScale="1"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F0E796-47EE-4A04-8A7A-EB87660BCD7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6243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A4D2769-644C-450F-AE28-3A949EE759E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1614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017F2-C608-467C-B81A-47454F2ECC9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644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28B23-C73F-45E6-B194-585CE450EF9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75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46863" y="958850"/>
            <a:ext cx="2070100" cy="54371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33388" y="958850"/>
            <a:ext cx="6061075" cy="54371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ED653-4DCA-41FC-8830-2E8D07E818B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6060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832A4-8E91-4DBC-9ED8-DE50214774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1866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119DD-BCC6-4761-ADB6-1A8AA8FCEC4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0304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973BC-54D0-4256-9CE8-3385B7004B9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7592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2BE7D-AC57-4A10-9A39-A028BD0DC75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8235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A4B59-1461-4C16-973A-A648265F5D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6031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4468A-7F12-4557-A5DE-CD8FBB2EEF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6584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32D81-9F40-47C0-AB52-75D177515F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07814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05A3B-4AFF-470F-9D73-92A82D83010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384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E61B3-6EE8-433C-BCD9-37072410FB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26221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45BAB-44A2-4283-8802-4BBF40EBC21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072872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6E071-3A16-47A9-A6A9-D938FF78F7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98670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E9DEB-658F-47F1-88A7-32CBEC64730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8244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3ADF0-FE9E-4F88-B56F-6B481C4864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446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33388" y="1847850"/>
            <a:ext cx="4065587" cy="4548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1375" y="1847850"/>
            <a:ext cx="4065588" cy="4548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0F553-6DF3-4C6C-98A5-379A7BAE1D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41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37B92-8EAA-41FB-94D9-C89EB3EBE4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501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D2B52-4EF3-4BD3-BE5A-667F4F219EC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714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6FB62-5217-459A-9BD8-E71C3838AA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03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724BA-F5CA-4BBF-995B-027C1FD15D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952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625CE-7AAD-4192-B6AB-8CB7A242D57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821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9" descr="šipka v kolečku_SUJB2_malá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00000">
            <a:off x="388938" y="966788"/>
            <a:ext cx="6318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"/>
          <p:cNvSpPr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solidFill>
            <a:srgbClr val="6E8FAD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7650" y="6564313"/>
            <a:ext cx="946150" cy="2936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147A3C0-1793-466D-AF10-588BB7ED49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29" name="Rectangle 19"/>
          <p:cNvSpPr>
            <a:spLocks noChangeArrowheads="1"/>
          </p:cNvSpPr>
          <p:nvPr/>
        </p:nvSpPr>
        <p:spPr bwMode="auto">
          <a:xfrm>
            <a:off x="0" y="681038"/>
            <a:ext cx="9144000" cy="107950"/>
          </a:xfrm>
          <a:prstGeom prst="rect">
            <a:avLst/>
          </a:prstGeom>
          <a:solidFill>
            <a:srgbClr val="6E8FAD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1271588" y="1042988"/>
            <a:ext cx="7694612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algn="ctr">
              <a:defRPr sz="2600" b="1">
                <a:solidFill>
                  <a:srgbClr val="38546E"/>
                </a:solidFill>
                <a:latin typeface="Arial" charset="0"/>
              </a:defRPr>
            </a:lvl1pPr>
            <a:lvl2pPr algn="ctr">
              <a:defRPr sz="2600" b="1">
                <a:solidFill>
                  <a:srgbClr val="38546E"/>
                </a:solidFill>
                <a:latin typeface="Arial" charset="0"/>
              </a:defRPr>
            </a:lvl2pPr>
            <a:lvl3pPr algn="ctr">
              <a:defRPr sz="2600" b="1">
                <a:solidFill>
                  <a:srgbClr val="38546E"/>
                </a:solidFill>
                <a:latin typeface="Arial" charset="0"/>
              </a:defRPr>
            </a:lvl3pPr>
            <a:lvl4pPr algn="ctr">
              <a:defRPr sz="2600" b="1">
                <a:solidFill>
                  <a:srgbClr val="38546E"/>
                </a:solidFill>
                <a:latin typeface="Arial" charset="0"/>
              </a:defRPr>
            </a:lvl4pPr>
            <a:lvl5pPr algn="ctr">
              <a:defRPr sz="2600" b="1">
                <a:solidFill>
                  <a:srgbClr val="38546E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cs-CZ" altLang="cs-CZ" smtClean="0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1449388" y="1258888"/>
            <a:ext cx="7694612" cy="5238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algn="ctr">
              <a:defRPr sz="2600" b="1">
                <a:solidFill>
                  <a:srgbClr val="38546E"/>
                </a:solidFill>
                <a:latin typeface="Arial" charset="0"/>
              </a:defRPr>
            </a:lvl1pPr>
            <a:lvl2pPr algn="ctr">
              <a:defRPr sz="2600" b="1">
                <a:solidFill>
                  <a:srgbClr val="38546E"/>
                </a:solidFill>
                <a:latin typeface="Arial" charset="0"/>
              </a:defRPr>
            </a:lvl2pPr>
            <a:lvl3pPr algn="ctr">
              <a:defRPr sz="2600" b="1">
                <a:solidFill>
                  <a:srgbClr val="38546E"/>
                </a:solidFill>
                <a:latin typeface="Arial" charset="0"/>
              </a:defRPr>
            </a:lvl3pPr>
            <a:lvl4pPr algn="ctr">
              <a:defRPr sz="2600" b="1">
                <a:solidFill>
                  <a:srgbClr val="38546E"/>
                </a:solidFill>
                <a:latin typeface="Arial" charset="0"/>
              </a:defRPr>
            </a:lvl4pPr>
            <a:lvl5pPr algn="ctr">
              <a:defRPr sz="2600" b="1">
                <a:solidFill>
                  <a:srgbClr val="38546E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cs-CZ" altLang="cs-CZ" smtClean="0"/>
          </a:p>
        </p:txBody>
      </p:sp>
      <p:sp>
        <p:nvSpPr>
          <p:cNvPr id="103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125538" y="958850"/>
            <a:ext cx="75612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3388" y="1847850"/>
            <a:ext cx="8283575" cy="454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pic>
        <p:nvPicPr>
          <p:cNvPr id="1034" name="Picture 27" descr="horní lišta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C2590CE-B4E6-4BFE-BBE3-9C9523B5757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jb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/>
          </p:cNvSpPr>
          <p:nvPr>
            <p:ph type="ctrTitle"/>
          </p:nvPr>
        </p:nvSpPr>
        <p:spPr>
          <a:xfrm>
            <a:off x="484188" y="1773238"/>
            <a:ext cx="8216900" cy="1995487"/>
          </a:xfrm>
        </p:spPr>
        <p:txBody>
          <a:bodyPr/>
          <a:lstStyle/>
          <a:p>
            <a:r>
              <a:rPr lang="cs-CZ" altLang="cs-CZ" sz="4400" dirty="0" smtClean="0"/>
              <a:t>Nový atomový zákon</a:t>
            </a:r>
            <a:br>
              <a:rPr lang="cs-CZ" altLang="cs-CZ" sz="4400" dirty="0" smtClean="0"/>
            </a:br>
            <a:r>
              <a:rPr lang="cs-CZ" altLang="cs-CZ" sz="4400" dirty="0" smtClean="0"/>
              <a:t>a prováděcí předpisy</a:t>
            </a:r>
            <a:endParaRPr lang="cs-CZ" altLang="cs-CZ" sz="4200" dirty="0" smtClean="0">
              <a:solidFill>
                <a:schemeClr val="tx1"/>
              </a:solidFill>
            </a:endParaRPr>
          </a:p>
        </p:txBody>
      </p:sp>
      <p:sp>
        <p:nvSpPr>
          <p:cNvPr id="3075" name="Rectangle 5"/>
          <p:cNvSpPr>
            <a:spLocks noGrp="1"/>
          </p:cNvSpPr>
          <p:nvPr>
            <p:ph type="subTitle" idx="1"/>
          </p:nvPr>
        </p:nvSpPr>
        <p:spPr>
          <a:xfrm>
            <a:off x="168275" y="4124325"/>
            <a:ext cx="8642350" cy="2057400"/>
          </a:xfrm>
        </p:spPr>
        <p:txBody>
          <a:bodyPr/>
          <a:lstStyle/>
          <a:p>
            <a:pPr marL="46038">
              <a:buFont typeface="Georgia" pitchFamily="18" charset="0"/>
              <a:buNone/>
            </a:pPr>
            <a:r>
              <a:rPr lang="cs-CZ" altLang="cs-CZ" b="1" dirty="0" smtClean="0"/>
              <a:t>Seminář pro pracoviště nukleární medicíny</a:t>
            </a:r>
          </a:p>
          <a:p>
            <a:pPr marL="46038">
              <a:buFont typeface="Georgia" pitchFamily="18" charset="0"/>
              <a:buNone/>
            </a:pPr>
            <a:endParaRPr lang="cs-CZ" altLang="cs-CZ" b="1" dirty="0" smtClean="0"/>
          </a:p>
          <a:p>
            <a:pPr marL="46038">
              <a:buFont typeface="Georgia" pitchFamily="18" charset="0"/>
              <a:buNone/>
            </a:pPr>
            <a:r>
              <a:rPr lang="cs-CZ" altLang="cs-CZ" sz="1400" dirty="0" smtClean="0"/>
              <a:t>Ing. Karla Petrová, Mgr. Jana Davídková                                              Státní úřad pro jadernou bezpečnost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779463" y="679816"/>
            <a:ext cx="7561262" cy="666750"/>
          </a:xfrm>
        </p:spPr>
        <p:txBody>
          <a:bodyPr/>
          <a:lstStyle/>
          <a:p>
            <a:r>
              <a:rPr lang="cs-CZ" altLang="cs-CZ" sz="3200" dirty="0" smtClean="0"/>
              <a:t>Optimalizace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290513" y="1211141"/>
            <a:ext cx="8539162" cy="4908305"/>
          </a:xfrm>
        </p:spPr>
        <p:txBody>
          <a:bodyPr/>
          <a:lstStyle/>
          <a:p>
            <a:r>
              <a:rPr lang="cs-CZ" altLang="cs-CZ" sz="2000" dirty="0" smtClean="0"/>
              <a:t>Princip jako takový zachován</a:t>
            </a:r>
          </a:p>
          <a:p>
            <a:r>
              <a:rPr lang="cs-CZ" altLang="cs-CZ" sz="2000" dirty="0" smtClean="0"/>
              <a:t>Posun v praktické aplikaci – ICRP 101- hodnocení přínosů a nákladů spíše potlačeno do pozadí, akcentuje se analýza a hodnocení dostupných možností – spíše dobrá praxe, nejlepší dostupné technologie , ale stále za rozumnou cenu </a:t>
            </a:r>
          </a:p>
          <a:p>
            <a:r>
              <a:rPr lang="cs-CZ" altLang="cs-CZ" sz="2000" dirty="0" smtClean="0"/>
              <a:t>V české legislativě jako jediné zavedena tzv. dolní hranice optimalizace (1mSv, 50mikro </a:t>
            </a:r>
            <a:r>
              <a:rPr lang="cs-CZ" altLang="cs-CZ" sz="2000" dirty="0" err="1" smtClean="0"/>
              <a:t>Sv</a:t>
            </a:r>
            <a:r>
              <a:rPr lang="cs-CZ" altLang="cs-CZ" sz="2000" dirty="0" smtClean="0"/>
              <a:t>), v nové legislativě opuštěno, nicméně postup v podstatě stejný, NOVRO – charakteristiky procesu, návod </a:t>
            </a:r>
          </a:p>
          <a:p>
            <a:r>
              <a:rPr lang="cs-CZ" altLang="cs-CZ" sz="2000" dirty="0" smtClean="0"/>
              <a:t>Požadavek na stanovení tzv. dávkových optimalizačních mezí (dose </a:t>
            </a:r>
            <a:r>
              <a:rPr lang="cs-CZ" altLang="cs-CZ" sz="2000" dirty="0" err="1" smtClean="0"/>
              <a:t>constraints</a:t>
            </a:r>
            <a:r>
              <a:rPr lang="cs-CZ" altLang="cs-CZ" sz="2000" dirty="0" smtClean="0"/>
              <a:t>) – pro daný zdroj vlastně horní hranice optimalizace, v podstatě se dá přirovnat k vyšetřovací úrovni za rok, nejedná se limit! Při překročení se pouze zkoumá proč došlo k překročení neboť za normálních okolností se překročení nepředpokládá </a:t>
            </a:r>
          </a:p>
          <a:p>
            <a:r>
              <a:rPr lang="cs-CZ" altLang="cs-CZ" sz="2000" dirty="0" smtClean="0"/>
              <a:t>pro pracovníky stanoví držitel povolení, pro obyvatelstvo regulátor – jedná se o nástroj optimalizace, není to limit, úřad však v některých případech může stanovit tzv. autorizovaný limit – ten je také výsledkem optimalizace</a:t>
            </a:r>
            <a:endParaRPr lang="cs-CZ" altLang="cs-CZ" sz="1600" dirty="0" smtClean="0"/>
          </a:p>
          <a:p>
            <a:pPr lvl="1">
              <a:buFontTx/>
              <a:buNone/>
            </a:pPr>
            <a:endParaRPr lang="cs-CZ" altLang="cs-CZ" sz="1800" dirty="0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CC3225-E1B9-41F7-B2DF-20A7369D071D}" type="slidenum">
              <a:rPr lang="cs-CZ" altLang="cs-CZ" sz="1200" smtClean="0">
                <a:solidFill>
                  <a:schemeClr val="bg1"/>
                </a:solidFill>
              </a:rPr>
              <a:pPr eaLnBrk="1" hangingPunct="1"/>
              <a:t>10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32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Hodnocení radiační ochrany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 smtClean="0"/>
              <a:t>Držitel povolení pro nakládání se ZIZ nebo poskytování služeb v KP provozovateli pracoviště IV. kategorie musí provést 1 x ročně </a:t>
            </a:r>
            <a:r>
              <a:rPr lang="cs-CZ" sz="2000" u="sng" dirty="0" smtClean="0"/>
              <a:t>hodnocení způsobu zajištění RO</a:t>
            </a:r>
          </a:p>
          <a:p>
            <a:pPr>
              <a:defRPr/>
            </a:pPr>
            <a:r>
              <a:rPr lang="cs-CZ" sz="2000" dirty="0" smtClean="0"/>
              <a:t>Hodnocení způsobu zajištění RO zahrnuje:</a:t>
            </a:r>
          </a:p>
          <a:p>
            <a:pPr lvl="1">
              <a:defRPr/>
            </a:pPr>
            <a:r>
              <a:rPr lang="cs-CZ" sz="1600" dirty="0" smtClean="0">
                <a:ea typeface="+mn-ea"/>
                <a:cs typeface="+mn-cs"/>
              </a:rPr>
              <a:t>posouzení optimalizace radiační ochrany na základě výsledků monitorování, revize DRÚ</a:t>
            </a:r>
          </a:p>
          <a:p>
            <a:pPr lvl="1">
              <a:defRPr/>
            </a:pPr>
            <a:r>
              <a:rPr lang="cs-CZ" sz="1600" dirty="0" smtClean="0"/>
              <a:t>přehled a rozbor radiačních mimořádných událostí, radiologických událostí, odchylek od běžného provozu/překročení monitorovacích úrovní nebo dávkových optimalizačních mezí, přijatá opatření</a:t>
            </a:r>
          </a:p>
          <a:p>
            <a:pPr lvl="1">
              <a:defRPr/>
            </a:pPr>
            <a:r>
              <a:rPr lang="cs-CZ" sz="1600" dirty="0" smtClean="0"/>
              <a:t>plnění povinností držitele povolení (prohlídky, vzdělávání, ověřování připravenosti)</a:t>
            </a:r>
          </a:p>
          <a:p>
            <a:pPr lvl="1">
              <a:defRPr/>
            </a:pPr>
            <a:r>
              <a:rPr lang="cs-CZ" sz="1600" dirty="0" smtClean="0"/>
              <a:t>posouzení vybavenosti ochrannými pomůckami,</a:t>
            </a:r>
          </a:p>
          <a:p>
            <a:pPr lvl="1">
              <a:defRPr/>
            </a:pPr>
            <a:r>
              <a:rPr lang="cs-CZ" sz="1600" dirty="0" smtClean="0"/>
              <a:t>hodnocení stavu a zabezpečení zdroje, výsledek inventury</a:t>
            </a:r>
          </a:p>
          <a:p>
            <a:pPr lvl="1">
              <a:defRPr/>
            </a:pPr>
            <a:r>
              <a:rPr lang="cs-CZ" sz="1600" dirty="0" smtClean="0"/>
              <a:t>hodnocení havarijních cvičení, plán na další rok</a:t>
            </a:r>
          </a:p>
          <a:p>
            <a:pPr>
              <a:buFontTx/>
              <a:buNone/>
              <a:defRPr/>
            </a:pPr>
            <a:endParaRPr lang="cs-CZ" dirty="0" smtClean="0"/>
          </a:p>
        </p:txBody>
      </p:sp>
      <p:sp>
        <p:nvSpPr>
          <p:cNvPr id="1229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0512BE-2263-4204-A531-6F9515FAE9BA}" type="slidenum">
              <a:rPr lang="cs-CZ" altLang="cs-CZ" sz="1200" smtClean="0">
                <a:solidFill>
                  <a:schemeClr val="bg1"/>
                </a:solidFill>
              </a:rPr>
              <a:pPr eaLnBrk="1" hangingPunct="1"/>
              <a:t>11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25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Přechodná ustanovení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Stávající držitelé povolení musí své právní poměry přizpůsobit nové legislativě do 2 let po nabytí účinnosti POZOR ! pro činnosti v rámci expozičních situací do 1 roku – souvisí s požadavkem na implementaci evropské legislativy – 6.2.2018</a:t>
            </a:r>
          </a:p>
          <a:p>
            <a:r>
              <a:rPr lang="cs-CZ" dirty="0" smtClean="0"/>
              <a:t>Povolení platí na dobu vydání nejdéle však 10 let ( i ta na dobu neurčitou)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61B3-6EE8-433C-BCD9-37072410FB7E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9201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Implementace nové legislativy do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3388" y="1625600"/>
            <a:ext cx="8380412" cy="4770438"/>
          </a:xfrm>
        </p:spPr>
        <p:txBody>
          <a:bodyPr/>
          <a:lstStyle/>
          <a:p>
            <a:r>
              <a:rPr lang="cs-CZ" dirty="0" smtClean="0"/>
              <a:t>SÚJB již při přípravě NAZ a posléze NOVRO konzultoval vytipované nejvíce dotčené subjekty </a:t>
            </a:r>
          </a:p>
          <a:p>
            <a:r>
              <a:rPr lang="cs-CZ" dirty="0" smtClean="0"/>
              <a:t>Připomínková řízení – mnoho vyjasněno, napraveno, upraveno</a:t>
            </a:r>
          </a:p>
          <a:p>
            <a:r>
              <a:rPr lang="cs-CZ" dirty="0" smtClean="0"/>
              <a:t>Od září 2016 – příprava na implementaci – jednání s odbornými společnostmi, rezorty, asociacemi </a:t>
            </a:r>
          </a:p>
          <a:p>
            <a:r>
              <a:rPr lang="cs-CZ" dirty="0" smtClean="0"/>
              <a:t>Odborné semináře – nedestruktivní testování, DP k pořádání kurzů ZOZ, lékařské ozáření, zkoušky zdrojů, dozimetrické služby, lektoři RO,….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61B3-6EE8-433C-BCD9-37072410FB7E}" type="slidenum">
              <a:rPr lang="cs-CZ" altLang="cs-CZ" smtClean="0"/>
              <a:pPr>
                <a:defRPr/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633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Implementace nové legislativy do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3388" y="1625600"/>
            <a:ext cx="8380412" cy="4770438"/>
          </a:xfrm>
        </p:spPr>
        <p:txBody>
          <a:bodyPr/>
          <a:lstStyle/>
          <a:p>
            <a:r>
              <a:rPr lang="cs-CZ" dirty="0" smtClean="0"/>
              <a:t>V přípravě sada nových nebo novelizovaných doporučení SÚJB</a:t>
            </a:r>
          </a:p>
          <a:p>
            <a:r>
              <a:rPr lang="cs-CZ" dirty="0" smtClean="0"/>
              <a:t>Publikace odborných článků </a:t>
            </a:r>
          </a:p>
          <a:p>
            <a:r>
              <a:rPr lang="cs-CZ" dirty="0" smtClean="0"/>
              <a:t>Odpovědi na dotazy</a:t>
            </a:r>
          </a:p>
          <a:p>
            <a:r>
              <a:rPr lang="cs-CZ" dirty="0" smtClean="0"/>
              <a:t>Web SÚJB – </a:t>
            </a:r>
            <a:r>
              <a:rPr lang="cs-CZ" dirty="0" smtClean="0">
                <a:hlinkClick r:id="rId2"/>
              </a:rPr>
              <a:t>www.sujb.cz</a:t>
            </a:r>
            <a:r>
              <a:rPr lang="cs-CZ" dirty="0" smtClean="0"/>
              <a:t> </a:t>
            </a:r>
          </a:p>
          <a:p>
            <a:r>
              <a:rPr lang="cs-CZ" dirty="0" smtClean="0"/>
              <a:t>Kontroly 2017 – upozornění na nové povinnosti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61B3-6EE8-433C-BCD9-37072410FB7E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53275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i="1" dirty="0" smtClean="0"/>
          </a:p>
          <a:p>
            <a:pPr marL="0" indent="0" algn="ctr">
              <a:buNone/>
            </a:pPr>
            <a:endParaRPr lang="cs-CZ" b="1" i="1" dirty="0"/>
          </a:p>
          <a:p>
            <a:pPr marL="0" indent="0" algn="ctr">
              <a:buNone/>
            </a:pPr>
            <a:r>
              <a:rPr lang="cs-CZ" sz="3600" b="1" i="1" dirty="0" smtClean="0"/>
              <a:t>Děkuji za pozornost </a:t>
            </a:r>
          </a:p>
          <a:p>
            <a:pPr marL="0" indent="0" algn="ctr">
              <a:buNone/>
            </a:pPr>
            <a:r>
              <a:rPr lang="cs-CZ" b="1" i="1" dirty="0" smtClean="0"/>
              <a:t>a přeji nám všem trpělivost a dobrou vůli se </a:t>
            </a:r>
          </a:p>
          <a:p>
            <a:pPr marL="0" indent="0" algn="ctr">
              <a:buNone/>
            </a:pPr>
            <a:r>
              <a:rPr lang="cs-CZ" b="1" i="1" dirty="0" smtClean="0"/>
              <a:t>s novou legislativou co nejlépe vyrovnat a zavést ji úspěšně do praxe</a:t>
            </a:r>
            <a:endParaRPr lang="cs-CZ" b="1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1E61B3-6EE8-433C-BCD9-37072410FB7E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752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037615" y="791796"/>
            <a:ext cx="7561262" cy="666750"/>
          </a:xfrm>
        </p:spPr>
        <p:txBody>
          <a:bodyPr/>
          <a:lstStyle/>
          <a:p>
            <a:r>
              <a:rPr lang="cs-CZ" altLang="cs-CZ" sz="3600" dirty="0" smtClean="0">
                <a:solidFill>
                  <a:srgbClr val="00B050"/>
                </a:solidFill>
              </a:rPr>
              <a:t>Průběh přípravy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315302" y="1370134"/>
            <a:ext cx="8283575" cy="521530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altLang="cs-CZ" sz="2000" dirty="0" smtClean="0"/>
              <a:t>Červenec 2015 – návrh Nového atomového zákona (NAZ) schválen Vládou ČR</a:t>
            </a:r>
          </a:p>
          <a:p>
            <a:pPr>
              <a:spcAft>
                <a:spcPts val="600"/>
              </a:spcAft>
            </a:pPr>
            <a:r>
              <a:rPr lang="cs-CZ" altLang="cs-CZ" sz="2000" u="sng" dirty="0" smtClean="0"/>
              <a:t>27. května 2016 </a:t>
            </a:r>
            <a:r>
              <a:rPr lang="cs-CZ" altLang="cs-CZ" sz="2000" dirty="0" smtClean="0"/>
              <a:t>-  schválen Poslaneckou sněmovnou, v červenci 2016 schválen Senátem, 10.8.2016 publikován ve sbírce jako zákon.č.263/2016 Sb. </a:t>
            </a:r>
          </a:p>
          <a:p>
            <a:pPr>
              <a:spcAft>
                <a:spcPts val="600"/>
              </a:spcAft>
            </a:pPr>
            <a:r>
              <a:rPr lang="cs-CZ" altLang="cs-CZ" sz="2000" dirty="0" smtClean="0"/>
              <a:t>účinnost od </a:t>
            </a:r>
            <a:r>
              <a:rPr lang="cs-CZ" altLang="cs-CZ" sz="2000" b="1" dirty="0" smtClean="0">
                <a:solidFill>
                  <a:srgbClr val="FF0000"/>
                </a:solidFill>
              </a:rPr>
              <a:t>1.1.2017</a:t>
            </a:r>
          </a:p>
          <a:p>
            <a:pPr>
              <a:spcAft>
                <a:spcPts val="600"/>
              </a:spcAft>
            </a:pPr>
            <a:r>
              <a:rPr lang="cs-CZ" altLang="cs-CZ" sz="2000" dirty="0" smtClean="0"/>
              <a:t>První teze Nové vyhlášky o radiační ochraně (NOVRO) byly součástí návrhu NAZ do vlády</a:t>
            </a:r>
          </a:p>
          <a:p>
            <a:r>
              <a:rPr lang="cs-CZ" altLang="cs-CZ" sz="2000" dirty="0" smtClean="0">
                <a:solidFill>
                  <a:srgbClr val="FF0000"/>
                </a:solidFill>
              </a:rPr>
              <a:t>V průběhu 2016</a:t>
            </a:r>
            <a:r>
              <a:rPr lang="cs-CZ" altLang="cs-CZ" sz="2000" dirty="0" smtClean="0"/>
              <a:t>: </a:t>
            </a:r>
          </a:p>
          <a:p>
            <a:pPr lvl="1"/>
            <a:r>
              <a:rPr lang="cs-CZ" altLang="cs-CZ" sz="2000" dirty="0" smtClean="0"/>
              <a:t>Finalizace prováděcích předpisů </a:t>
            </a:r>
            <a:br>
              <a:rPr lang="cs-CZ" altLang="cs-CZ" sz="2000" dirty="0" smtClean="0"/>
            </a:br>
            <a:r>
              <a:rPr lang="cs-CZ" altLang="cs-CZ" sz="1400" i="1" dirty="0" smtClean="0"/>
              <a:t>(celkově: 17 vyhlášek v gesci SÚJB, 1 nařízení vlády v gesci SÚJB, 1 vyhláška v gesci MF, 1 vyhláška v gesci MPO, 1 vyhláška ve </a:t>
            </a:r>
            <a:r>
              <a:rPr lang="cs-CZ" altLang="cs-CZ" sz="1400" i="1" dirty="0" err="1" smtClean="0"/>
              <a:t>spolugesci</a:t>
            </a:r>
            <a:r>
              <a:rPr lang="cs-CZ" altLang="cs-CZ" sz="1400" i="1" dirty="0" smtClean="0"/>
              <a:t> MPO a SÚJB)</a:t>
            </a:r>
          </a:p>
          <a:p>
            <a:pPr lvl="1"/>
            <a:r>
              <a:rPr lang="cs-CZ" altLang="cs-CZ" sz="2000" dirty="0" smtClean="0"/>
              <a:t>Meziresortní připomínkové řízení</a:t>
            </a:r>
          </a:p>
          <a:p>
            <a:pPr lvl="1"/>
            <a:r>
              <a:rPr lang="cs-CZ" altLang="cs-CZ" sz="2000" dirty="0" smtClean="0"/>
              <a:t>Legislativní rada vlády</a:t>
            </a:r>
          </a:p>
          <a:p>
            <a:pPr lvl="1"/>
            <a:r>
              <a:rPr lang="cs-CZ" altLang="cs-CZ" sz="2000" dirty="0" smtClean="0"/>
              <a:t>Podpis předsedkyně SÚJB</a:t>
            </a:r>
          </a:p>
          <a:p>
            <a:pPr>
              <a:buFontTx/>
              <a:buNone/>
            </a:pPr>
            <a:endParaRPr lang="cs-CZ" altLang="cs-CZ" sz="2400" dirty="0" smtClean="0"/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8684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037615" y="791796"/>
            <a:ext cx="7561262" cy="666750"/>
          </a:xfrm>
        </p:spPr>
        <p:txBody>
          <a:bodyPr/>
          <a:lstStyle/>
          <a:p>
            <a:r>
              <a:rPr lang="cs-CZ" altLang="cs-CZ" sz="3600" dirty="0" smtClean="0">
                <a:solidFill>
                  <a:srgbClr val="00B050"/>
                </a:solidFill>
              </a:rPr>
              <a:t>Průběh přípravy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315302" y="1370134"/>
            <a:ext cx="8283575" cy="5215303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2400" b="1" dirty="0" smtClean="0"/>
              <a:t>Nová vyhláška o radiační ochraně </a:t>
            </a:r>
          </a:p>
          <a:p>
            <a:pPr>
              <a:buFontTx/>
              <a:buChar char="-"/>
            </a:pPr>
            <a:r>
              <a:rPr lang="cs-CZ" altLang="cs-CZ" sz="2400" dirty="0" smtClean="0"/>
              <a:t>v současné době po mezirezortním připomínkovém řízení</a:t>
            </a:r>
          </a:p>
          <a:p>
            <a:pPr>
              <a:buFontTx/>
              <a:buChar char="-"/>
            </a:pPr>
            <a:r>
              <a:rPr lang="cs-CZ" altLang="cs-CZ" sz="2400" dirty="0" smtClean="0"/>
              <a:t>oficiální připomínky spíše formálního charakteru, neoficiální připomínky- hodnotné i zbytečné vycházející z neznalosti NAZ</a:t>
            </a:r>
          </a:p>
          <a:p>
            <a:pPr>
              <a:buFontTx/>
              <a:buChar char="-"/>
            </a:pPr>
            <a:r>
              <a:rPr lang="cs-CZ" altLang="cs-CZ" sz="2400" dirty="0" smtClean="0"/>
              <a:t>nyní finalizace verze pro LRV – 5.12.2016</a:t>
            </a:r>
          </a:p>
          <a:p>
            <a:pPr>
              <a:buFontTx/>
              <a:buChar char="-"/>
            </a:pPr>
            <a:r>
              <a:rPr lang="cs-CZ" altLang="cs-CZ" sz="2400" dirty="0" smtClean="0"/>
              <a:t>Notifikace EC</a:t>
            </a:r>
          </a:p>
          <a:p>
            <a:pPr>
              <a:buFontTx/>
              <a:buChar char="-"/>
            </a:pPr>
            <a:r>
              <a:rPr lang="cs-CZ" altLang="cs-CZ" sz="2400" dirty="0" smtClean="0"/>
              <a:t>Podpis předsedkyně SÚJB</a:t>
            </a:r>
          </a:p>
          <a:p>
            <a:pPr>
              <a:buFontTx/>
              <a:buChar char="-"/>
            </a:pPr>
            <a:r>
              <a:rPr lang="cs-CZ" altLang="cs-CZ" sz="2400" dirty="0" smtClean="0"/>
              <a:t>Publikace ve Sbírce – snad do konce roku 2016</a:t>
            </a:r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0996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 smtClean="0">
                <a:solidFill>
                  <a:srgbClr val="00B050"/>
                </a:solidFill>
              </a:rPr>
              <a:t>Obecně o nové úpravě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3863" y="1771650"/>
            <a:ext cx="8520112" cy="4548188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cs-CZ" altLang="cs-CZ" sz="2000" dirty="0" smtClean="0"/>
              <a:t>Zkušenosti z předchozí úpravy, </a:t>
            </a:r>
          </a:p>
          <a:p>
            <a:pPr>
              <a:spcAft>
                <a:spcPts val="600"/>
              </a:spcAft>
              <a:defRPr/>
            </a:pPr>
            <a:r>
              <a:rPr lang="cs-CZ" altLang="cs-CZ" sz="2000" dirty="0" smtClean="0"/>
              <a:t>Technologický vývoj, </a:t>
            </a:r>
          </a:p>
          <a:p>
            <a:pPr>
              <a:spcAft>
                <a:spcPts val="600"/>
              </a:spcAft>
              <a:defRPr/>
            </a:pPr>
            <a:r>
              <a:rPr lang="cs-CZ" altLang="cs-CZ" sz="2000" dirty="0"/>
              <a:t>N</a:t>
            </a:r>
            <a:r>
              <a:rPr lang="cs-CZ" altLang="cs-CZ" sz="2000" dirty="0" smtClean="0"/>
              <a:t>ové doporučení ICRP (č. 103) a další mezinárodní předpisy </a:t>
            </a:r>
            <a:r>
              <a:rPr lang="cs-CZ" altLang="cs-CZ" sz="2000" dirty="0"/>
              <a:t/>
            </a:r>
            <a:br>
              <a:rPr lang="cs-CZ" altLang="cs-CZ" sz="2000" dirty="0"/>
            </a:br>
            <a:r>
              <a:rPr lang="cs-CZ" altLang="cs-CZ" sz="2000" dirty="0" smtClean="0"/>
              <a:t>(</a:t>
            </a:r>
            <a:r>
              <a:rPr lang="cs-CZ" altLang="cs-CZ" sz="2000" i="1" dirty="0" smtClean="0"/>
              <a:t>zejména směrnice </a:t>
            </a:r>
            <a:r>
              <a:rPr lang="cs-CZ" altLang="cs-CZ" sz="2000" i="1" dirty="0" smtClean="0">
                <a:solidFill>
                  <a:srgbClr val="FF0000"/>
                </a:solidFill>
              </a:rPr>
              <a:t>2013/59/EURATOM – EU BSS, IAEA BSS</a:t>
            </a:r>
            <a:r>
              <a:rPr lang="cs-CZ" altLang="cs-CZ" sz="2000" i="1" dirty="0" smtClean="0"/>
              <a:t>)</a:t>
            </a:r>
            <a:r>
              <a:rPr lang="cs-CZ" altLang="cs-CZ" sz="2000" dirty="0" smtClean="0"/>
              <a:t>, </a:t>
            </a:r>
          </a:p>
          <a:p>
            <a:pPr>
              <a:spcAft>
                <a:spcPts val="600"/>
              </a:spcAft>
              <a:defRPr/>
            </a:pPr>
            <a:r>
              <a:rPr lang="cs-CZ" altLang="cs-CZ" sz="2000" dirty="0"/>
              <a:t>L</a:t>
            </a:r>
            <a:r>
              <a:rPr lang="cs-CZ" altLang="cs-CZ" sz="2000" dirty="0" smtClean="0"/>
              <a:t>egislativně - technické požadavky </a:t>
            </a:r>
            <a:r>
              <a:rPr lang="cs-CZ" altLang="cs-CZ" sz="1800" dirty="0" smtClean="0"/>
              <a:t>(</a:t>
            </a:r>
            <a:r>
              <a:rPr lang="cs-CZ" altLang="cs-CZ" sz="1800" i="1" dirty="0" smtClean="0"/>
              <a:t>povinnosti musí stanovit zákon, vyhláška stanoví podrobnosti na základě konkrétních zmocnění daných zákonem</a:t>
            </a:r>
            <a:r>
              <a:rPr lang="cs-CZ" altLang="cs-CZ" sz="1800" dirty="0" smtClean="0"/>
              <a:t>),</a:t>
            </a:r>
          </a:p>
          <a:p>
            <a:pPr>
              <a:spcAft>
                <a:spcPts val="600"/>
              </a:spcAft>
              <a:defRPr/>
            </a:pPr>
            <a:r>
              <a:rPr lang="cs-CZ" sz="1800" dirty="0" smtClean="0"/>
              <a:t>Nový jaderný zdroj</a:t>
            </a:r>
            <a:endParaRPr lang="cs-CZ" sz="2000" dirty="0" smtClean="0"/>
          </a:p>
          <a:p>
            <a:pPr>
              <a:defRPr/>
            </a:pPr>
            <a:endParaRPr lang="cs-CZ" sz="2000" dirty="0"/>
          </a:p>
          <a:p>
            <a:pPr>
              <a:defRPr/>
            </a:pPr>
            <a:endParaRPr lang="cs-CZ" sz="2000" b="1" dirty="0"/>
          </a:p>
          <a:p>
            <a:pPr>
              <a:defRPr/>
            </a:pPr>
            <a:endParaRPr lang="cs-CZ" b="1" dirty="0"/>
          </a:p>
          <a:p>
            <a:pPr marL="0" indent="0">
              <a:buFontTx/>
              <a:buNone/>
              <a:defRPr/>
            </a:pPr>
            <a:endParaRPr lang="cs-CZ" b="1" dirty="0"/>
          </a:p>
          <a:p>
            <a:pPr>
              <a:defRPr/>
            </a:pPr>
            <a:endParaRPr lang="cs-CZ" b="1" dirty="0"/>
          </a:p>
          <a:p>
            <a:pPr>
              <a:defRPr/>
            </a:pPr>
            <a:endParaRPr lang="cs-CZ" b="1" dirty="0"/>
          </a:p>
          <a:p>
            <a:pPr>
              <a:defRPr/>
            </a:pPr>
            <a:endParaRPr lang="cs-CZ" dirty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CFE97B-2E66-4B5A-9202-037A95086785}" type="slidenum">
              <a:rPr lang="cs-CZ" altLang="cs-CZ" sz="1200" smtClean="0">
                <a:solidFill>
                  <a:schemeClr val="bg1"/>
                </a:solidFill>
              </a:rPr>
              <a:pPr eaLnBrk="1" hangingPunct="1"/>
              <a:t>4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16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smtClean="0">
                <a:solidFill>
                  <a:srgbClr val="00B050"/>
                </a:solidFill>
              </a:rPr>
              <a:t>Oblast radiační ochrany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b="1" dirty="0" smtClean="0"/>
              <a:t>Zdůvodnění, Optimalizace, Limity</a:t>
            </a:r>
          </a:p>
          <a:p>
            <a:r>
              <a:rPr lang="cs-CZ" altLang="cs-CZ" sz="2400" b="1" dirty="0" smtClean="0"/>
              <a:t>Expoziční situace: </a:t>
            </a:r>
          </a:p>
          <a:p>
            <a:pPr lvl="1"/>
            <a:r>
              <a:rPr lang="cs-CZ" altLang="cs-CZ" sz="2000" b="1" dirty="0" smtClean="0"/>
              <a:t>Plánované expoziční situace</a:t>
            </a:r>
            <a:endParaRPr lang="cs-CZ" altLang="cs-CZ" sz="2000" dirty="0" smtClean="0"/>
          </a:p>
          <a:p>
            <a:pPr lvl="2"/>
            <a:r>
              <a:rPr lang="cs-CZ" altLang="cs-CZ" sz="1600" b="1" dirty="0" smtClean="0"/>
              <a:t>Požadavky na RO pracovníků, obyvatel a pacientů </a:t>
            </a:r>
          </a:p>
          <a:p>
            <a:pPr lvl="2"/>
            <a:r>
              <a:rPr lang="cs-CZ" altLang="cs-CZ" sz="1600" b="1" smtClean="0"/>
              <a:t>Specifické </a:t>
            </a:r>
            <a:r>
              <a:rPr lang="cs-CZ" altLang="cs-CZ" sz="1600" b="1" dirty="0"/>
              <a:t>p</a:t>
            </a:r>
            <a:r>
              <a:rPr lang="cs-CZ" altLang="cs-CZ" sz="1600" b="1" dirty="0" smtClean="0"/>
              <a:t>odmínky nakládání s některými druhy ZIZ</a:t>
            </a:r>
            <a:br>
              <a:rPr lang="cs-CZ" altLang="cs-CZ" sz="1600" b="1" dirty="0" smtClean="0"/>
            </a:br>
            <a:r>
              <a:rPr lang="cs-CZ" altLang="cs-CZ" sz="1600" dirty="0" smtClean="0"/>
              <a:t>(uran, radionuklidové zdroje, opuštěné zdroje)</a:t>
            </a:r>
          </a:p>
          <a:p>
            <a:pPr lvl="2"/>
            <a:r>
              <a:rPr lang="cs-CZ" altLang="cs-CZ" sz="1600" b="1" dirty="0" smtClean="0"/>
              <a:t>pracovišti s možností zvýšeného ozáření z přírodního zdroje záření </a:t>
            </a:r>
            <a:r>
              <a:rPr lang="cs-CZ" altLang="cs-CZ" sz="1600" dirty="0" smtClean="0"/>
              <a:t>(NORM, paluby letadel)</a:t>
            </a:r>
          </a:p>
          <a:p>
            <a:pPr lvl="1"/>
            <a:r>
              <a:rPr lang="cs-CZ" altLang="cs-CZ" sz="2000" b="1" dirty="0" smtClean="0"/>
              <a:t>Existující expoziční situace</a:t>
            </a:r>
          </a:p>
          <a:p>
            <a:pPr lvl="2"/>
            <a:r>
              <a:rPr lang="cs-CZ" altLang="cs-CZ" sz="1400" dirty="0" smtClean="0"/>
              <a:t>Ozáření z přírodního zdroje záření na pracovišti, ve stavbě, z vody a </a:t>
            </a:r>
            <a:r>
              <a:rPr lang="cs-CZ" altLang="cs-CZ" sz="1400" dirty="0" err="1" smtClean="0"/>
              <a:t>stav.materiálu</a:t>
            </a:r>
            <a:endParaRPr lang="cs-CZ" altLang="cs-CZ" sz="1400" dirty="0" smtClean="0"/>
          </a:p>
          <a:p>
            <a:pPr lvl="2"/>
            <a:r>
              <a:rPr lang="cs-CZ" altLang="cs-CZ" sz="1400" dirty="0" smtClean="0"/>
              <a:t>Následek nehodových expozičních situací nebo jiných okolností</a:t>
            </a:r>
          </a:p>
          <a:p>
            <a:pPr lvl="1"/>
            <a:r>
              <a:rPr lang="cs-CZ" altLang="cs-CZ" sz="2000" b="1" dirty="0" smtClean="0"/>
              <a:t>Nehodové expoziční situace</a:t>
            </a:r>
          </a:p>
          <a:p>
            <a:pPr lvl="1"/>
            <a:endParaRPr lang="cs-CZ" altLang="cs-CZ" sz="2000" dirty="0" smtClean="0"/>
          </a:p>
          <a:p>
            <a:endParaRPr lang="cs-CZ" altLang="cs-CZ" sz="2400" b="1" dirty="0" smtClean="0"/>
          </a:p>
          <a:p>
            <a:endParaRPr lang="cs-CZ" altLang="cs-CZ" dirty="0" smtClean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3434D4F-BA46-4582-85AF-64ACB54B21BC}" type="slidenum">
              <a:rPr lang="cs-CZ" altLang="cs-CZ" sz="1200" smtClean="0">
                <a:solidFill>
                  <a:schemeClr val="bg1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58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Systém regulace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36672" y="1504950"/>
            <a:ext cx="8283575" cy="4548188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cs-CZ" sz="2400" dirty="0" smtClean="0"/>
              <a:t>Ohlášení, </a:t>
            </a:r>
            <a:r>
              <a:rPr lang="cs-CZ" sz="2400" u="sng" dirty="0" smtClean="0"/>
              <a:t>registrace</a:t>
            </a:r>
            <a:r>
              <a:rPr lang="cs-CZ" sz="2400" dirty="0" smtClean="0"/>
              <a:t>, povolení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2400" dirty="0" smtClean="0"/>
              <a:t>Zakázané činnosti – nově spotřební výrobky za daných podmínek, autonomní požární hlásiče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2400" u="sng" dirty="0" smtClean="0"/>
              <a:t>Registrace:</a:t>
            </a:r>
            <a:r>
              <a:rPr lang="cs-CZ" sz="2400" dirty="0" smtClean="0"/>
              <a:t> pro používání zubních a veterinárních rentgenů a kostních denzitometrů a dovoz, vývoz a distribuci generátorů záření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2400" dirty="0" smtClean="0"/>
              <a:t>Registrační formulář (vzor v PP), dokumentace:</a:t>
            </a:r>
          </a:p>
          <a:p>
            <a:pPr lvl="1">
              <a:defRPr/>
            </a:pPr>
            <a:r>
              <a:rPr lang="cs-CZ" sz="1800" dirty="0" smtClean="0">
                <a:ea typeface="+mn-ea"/>
                <a:cs typeface="+mn-cs"/>
              </a:rPr>
              <a:t>protokol ze zkoušky přejímací nebo dlouhodobé stability</a:t>
            </a:r>
          </a:p>
          <a:p>
            <a:pPr lvl="1">
              <a:defRPr/>
            </a:pPr>
            <a:r>
              <a:rPr lang="cs-CZ" sz="1800" dirty="0" smtClean="0"/>
              <a:t>potvrzení o absolvování přípravy </a:t>
            </a:r>
            <a:r>
              <a:rPr lang="cs-CZ" sz="1800" i="1" dirty="0" smtClean="0"/>
              <a:t>osoby zajišťující RO </a:t>
            </a:r>
            <a:r>
              <a:rPr lang="cs-CZ" sz="1800" i="1" dirty="0" err="1" smtClean="0"/>
              <a:t>registranta</a:t>
            </a:r>
            <a:endParaRPr lang="cs-CZ" sz="1800" i="1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cs-CZ" sz="2400" dirty="0" smtClean="0"/>
              <a:t>Registrace i povolení </a:t>
            </a:r>
            <a:r>
              <a:rPr lang="cs-CZ" sz="2400" u="sng" dirty="0" smtClean="0"/>
              <a:t>na dobu neurčitou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2400" dirty="0" smtClean="0"/>
              <a:t>Stávající povolení platí dál po dobu max.10-ti let, registrace musí být provedena do 5-ti let</a:t>
            </a:r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5882E1-2A87-4D67-A12A-ED85C9FEB3AA}" type="slidenum">
              <a:rPr lang="cs-CZ" altLang="cs-CZ" sz="1200" smtClean="0">
                <a:solidFill>
                  <a:schemeClr val="bg1"/>
                </a:solidFill>
              </a:rPr>
              <a:pPr eaLnBrk="1" hangingPunct="1"/>
              <a:t>6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Dokumentace k povolení 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cs-CZ" sz="2400" dirty="0" smtClean="0"/>
              <a:t>Dokumentace pro povolovanou činnost: </a:t>
            </a:r>
            <a:br>
              <a:rPr lang="cs-CZ" sz="2400" dirty="0" smtClean="0"/>
            </a:br>
            <a:r>
              <a:rPr lang="cs-CZ" sz="2400" dirty="0" smtClean="0"/>
              <a:t>schvalovaná (</a:t>
            </a:r>
            <a:r>
              <a:rPr lang="cs-CZ" sz="2400" dirty="0" err="1" smtClean="0"/>
              <a:t>IV.kat</a:t>
            </a:r>
            <a:r>
              <a:rPr lang="cs-CZ" sz="2400" dirty="0" smtClean="0"/>
              <a:t>.) x </a:t>
            </a:r>
            <a:r>
              <a:rPr lang="cs-CZ" sz="2400" u="sng" dirty="0" smtClean="0"/>
              <a:t>neschvalovaná</a:t>
            </a:r>
          </a:p>
          <a:p>
            <a:pPr lvl="1">
              <a:defRPr/>
            </a:pPr>
            <a:r>
              <a:rPr lang="cs-CZ" sz="1600" dirty="0" smtClean="0">
                <a:ea typeface="+mn-ea"/>
                <a:cs typeface="+mn-cs"/>
              </a:rPr>
              <a:t>Držitel povolení je povinen dokumentaci udržovat v souladu s požadavky zákona, zásadami správné praxe a skutečným stavem povolené činnosti. </a:t>
            </a:r>
          </a:p>
          <a:p>
            <a:pPr lvl="1">
              <a:defRPr/>
            </a:pPr>
            <a:r>
              <a:rPr lang="cs-CZ" sz="1600" dirty="0" smtClean="0">
                <a:ea typeface="+mn-ea"/>
                <a:cs typeface="+mn-cs"/>
              </a:rPr>
              <a:t>Změny dokumentace, která není schvalována, je držitel povolení povinen oznámit Úřadu (30 dnů nebo 72 hodin před tím, než hodlá postupovat v souladu s nimi) </a:t>
            </a:r>
          </a:p>
          <a:p>
            <a:pPr lvl="1">
              <a:defRPr/>
            </a:pPr>
            <a:r>
              <a:rPr lang="cs-CZ" sz="1600" dirty="0" smtClean="0">
                <a:ea typeface="+mn-ea"/>
                <a:cs typeface="+mn-cs"/>
              </a:rPr>
              <a:t>Nejsou-li změny dokumentace v souladu s požadavky, Úřad vyzve držitele povolení k odstranění nedostatků a stanoví k tomu přiměřenou lhůtu - držitel povolení pak není oprávněn podle této dokumentace postupovat. </a:t>
            </a:r>
            <a:endParaRPr lang="cs-CZ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cs-CZ" sz="2400" strike="sngStrike" dirty="0" smtClean="0"/>
              <a:t>Program zabezpečování jakosti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cs-CZ" sz="2400" dirty="0" smtClean="0"/>
              <a:t>Program integrovaného systému řízení (</a:t>
            </a:r>
            <a:r>
              <a:rPr lang="cs-CZ" sz="2400" dirty="0" err="1" smtClean="0"/>
              <a:t>prac</a:t>
            </a:r>
            <a:r>
              <a:rPr lang="cs-CZ" sz="2400" dirty="0" smtClean="0"/>
              <a:t>. III. a IV. Kat.) x </a:t>
            </a:r>
            <a:r>
              <a:rPr lang="cs-CZ" sz="2400" u="sng" dirty="0" smtClean="0"/>
              <a:t>Program zajištění radiační ochrany</a:t>
            </a:r>
          </a:p>
          <a:p>
            <a:pPr>
              <a:buFont typeface="Wingdings" pitchFamily="2" charset="2"/>
              <a:buChar char="§"/>
              <a:defRPr/>
            </a:pPr>
            <a:endParaRPr lang="cs-CZ" dirty="0" smtClean="0"/>
          </a:p>
          <a:p>
            <a:pPr>
              <a:defRPr/>
            </a:pPr>
            <a:endParaRPr lang="cs-CZ" dirty="0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C94B59-B62C-42D7-86DE-F3313CA23EC8}" type="slidenum">
              <a:rPr lang="cs-CZ" altLang="cs-CZ" sz="1200" smtClean="0">
                <a:solidFill>
                  <a:schemeClr val="bg1"/>
                </a:solidFill>
              </a:rPr>
              <a:pPr eaLnBrk="1" hangingPunct="1"/>
              <a:t>7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Zvláštní odborná způsobilost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 smtClean="0"/>
              <a:t>Oprávnění </a:t>
            </a:r>
            <a:r>
              <a:rPr lang="cs-CZ" sz="2000" u="sng" dirty="0" smtClean="0"/>
              <a:t>na dobu neurčitou</a:t>
            </a:r>
          </a:p>
          <a:p>
            <a:pPr>
              <a:defRPr/>
            </a:pPr>
            <a:r>
              <a:rPr lang="cs-CZ" sz="2000" dirty="0" smtClean="0"/>
              <a:t>Podmínky: </a:t>
            </a:r>
          </a:p>
          <a:p>
            <a:pPr lvl="1">
              <a:defRPr/>
            </a:pPr>
            <a:r>
              <a:rPr lang="cs-CZ" sz="1800" dirty="0" smtClean="0"/>
              <a:t>Další odborná příprava: (kurz) jednou za 5 let</a:t>
            </a:r>
          </a:p>
          <a:p>
            <a:pPr lvl="1">
              <a:defRPr/>
            </a:pPr>
            <a:r>
              <a:rPr lang="cs-CZ" sz="1800" dirty="0" smtClean="0">
                <a:ea typeface="+mn-ea"/>
                <a:cs typeface="+mn-cs"/>
              </a:rPr>
              <a:t>Výkon činnosti (zrušení, pokud nevykonává více než 30 let nebo 5 let pro hodnocení vlastností ZIZ) </a:t>
            </a:r>
          </a:p>
          <a:p>
            <a:pPr lvl="1">
              <a:defRPr/>
            </a:pPr>
            <a:r>
              <a:rPr lang="cs-CZ" sz="1800" dirty="0" smtClean="0"/>
              <a:t>Plnění povinností</a:t>
            </a:r>
            <a:endParaRPr lang="cs-CZ" sz="1800" dirty="0" smtClean="0">
              <a:ea typeface="+mn-ea"/>
              <a:cs typeface="+mn-cs"/>
            </a:endParaRPr>
          </a:p>
          <a:p>
            <a:pPr>
              <a:defRPr/>
            </a:pPr>
            <a:r>
              <a:rPr lang="cs-CZ" sz="2000" dirty="0" smtClean="0"/>
              <a:t>Možnost přezkoušení</a:t>
            </a:r>
          </a:p>
          <a:p>
            <a:pPr>
              <a:defRPr/>
            </a:pPr>
            <a:r>
              <a:rPr lang="cs-CZ" sz="2000" dirty="0" smtClean="0"/>
              <a:t>Pro </a:t>
            </a:r>
            <a:r>
              <a:rPr lang="cs-CZ" sz="2000" dirty="0" err="1" smtClean="0"/>
              <a:t>registranty</a:t>
            </a:r>
            <a:r>
              <a:rPr lang="cs-CZ" sz="2000" dirty="0" smtClean="0"/>
              <a:t>: osoba zajišťují radiační ochranu (kurz)</a:t>
            </a:r>
          </a:p>
          <a:p>
            <a:pPr>
              <a:defRPr/>
            </a:pPr>
            <a:r>
              <a:rPr lang="cs-CZ" sz="2000" dirty="0" smtClean="0"/>
              <a:t>Stávající oprávnění zůstávají v platnosti, první kurz je třeba absolvovat do 5 let </a:t>
            </a:r>
          </a:p>
          <a:p>
            <a:pPr>
              <a:defRPr/>
            </a:pPr>
            <a:r>
              <a:rPr lang="cs-CZ" altLang="cs-CZ" sz="2000" i="1" dirty="0"/>
              <a:t>Dohlížející osoba na pracovišti, kde je vymezeno KP, musí být pracovníkem kat. A. V ostatních případech kat. </a:t>
            </a:r>
            <a:r>
              <a:rPr lang="cs-CZ" altLang="cs-CZ" sz="2000" i="1" dirty="0" smtClean="0"/>
              <a:t>A nebo B</a:t>
            </a:r>
            <a:r>
              <a:rPr lang="cs-CZ" altLang="cs-CZ" sz="2000" i="1" dirty="0"/>
              <a:t>.</a:t>
            </a:r>
          </a:p>
          <a:p>
            <a:pPr>
              <a:defRPr/>
            </a:pPr>
            <a:endParaRPr lang="cs-CZ" sz="2400" dirty="0" smtClean="0"/>
          </a:p>
          <a:p>
            <a:pPr>
              <a:buFontTx/>
              <a:buNone/>
              <a:defRPr/>
            </a:pPr>
            <a:endParaRPr lang="cs-CZ" dirty="0" smtClean="0"/>
          </a:p>
          <a:p>
            <a:pPr>
              <a:defRPr/>
            </a:pPr>
            <a:endParaRPr lang="cs-CZ" u="sng" dirty="0" smtClean="0"/>
          </a:p>
          <a:p>
            <a:pPr>
              <a:defRPr/>
            </a:pPr>
            <a:endParaRPr lang="cs-CZ" u="sng" dirty="0" smtClean="0"/>
          </a:p>
          <a:p>
            <a:pPr>
              <a:defRPr/>
            </a:pPr>
            <a:endParaRPr lang="cs-CZ" dirty="0" smtClean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CD9FEA-9B33-4960-AD8D-C8B20C768E6E}" type="slidenum">
              <a:rPr lang="cs-CZ" altLang="cs-CZ" sz="1200" smtClean="0">
                <a:solidFill>
                  <a:schemeClr val="bg1"/>
                </a:solidFill>
              </a:rPr>
              <a:pPr eaLnBrk="1" hangingPunct="1"/>
              <a:t>8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dirty="0" smtClean="0"/>
              <a:t>Profesní ozáření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33388" y="1685925"/>
            <a:ext cx="8539162" cy="4710113"/>
          </a:xfrm>
        </p:spPr>
        <p:txBody>
          <a:bodyPr/>
          <a:lstStyle/>
          <a:p>
            <a:r>
              <a:rPr lang="cs-CZ" altLang="cs-CZ" sz="2000" dirty="0" smtClean="0"/>
              <a:t>Limity pro pracovníky: </a:t>
            </a:r>
          </a:p>
          <a:p>
            <a:pPr lvl="1"/>
            <a:r>
              <a:rPr lang="cs-CZ" altLang="cs-CZ" sz="1800" b="1" dirty="0" smtClean="0"/>
              <a:t>20 </a:t>
            </a:r>
            <a:r>
              <a:rPr lang="cs-CZ" altLang="cs-CZ" sz="1800" b="1" dirty="0" err="1" smtClean="0"/>
              <a:t>mSv</a:t>
            </a:r>
            <a:r>
              <a:rPr lang="cs-CZ" altLang="cs-CZ" sz="1800" b="1" dirty="0" smtClean="0"/>
              <a:t>/rok </a:t>
            </a:r>
            <a:r>
              <a:rPr lang="cs-CZ" altLang="cs-CZ" sz="1800" dirty="0" smtClean="0"/>
              <a:t>(</a:t>
            </a:r>
            <a:r>
              <a:rPr lang="cs-CZ" altLang="cs-CZ" sz="1800" i="1" dirty="0" smtClean="0"/>
              <a:t>jiné čerpání v čase při dodržení 100 </a:t>
            </a:r>
            <a:r>
              <a:rPr lang="cs-CZ" altLang="cs-CZ" sz="1800" i="1" dirty="0" err="1" smtClean="0"/>
              <a:t>mSv</a:t>
            </a:r>
            <a:r>
              <a:rPr lang="cs-CZ" altLang="cs-CZ" sz="1800" i="1" dirty="0" smtClean="0"/>
              <a:t>/5 let a 50 </a:t>
            </a:r>
            <a:r>
              <a:rPr lang="cs-CZ" altLang="cs-CZ" sz="1800" i="1" dirty="0" err="1" smtClean="0"/>
              <a:t>mSv</a:t>
            </a:r>
            <a:r>
              <a:rPr lang="cs-CZ" altLang="cs-CZ" sz="1800" i="1" dirty="0" smtClean="0"/>
              <a:t>/rok</a:t>
            </a:r>
            <a:r>
              <a:rPr lang="cs-CZ" altLang="cs-CZ" sz="1800" dirty="0" smtClean="0"/>
              <a:t>)</a:t>
            </a:r>
          </a:p>
          <a:p>
            <a:pPr lvl="1"/>
            <a:r>
              <a:rPr lang="cs-CZ" altLang="cs-CZ" sz="1800" dirty="0" smtClean="0"/>
              <a:t>50 </a:t>
            </a:r>
            <a:r>
              <a:rPr lang="cs-CZ" altLang="cs-CZ" sz="1800" dirty="0" err="1" smtClean="0"/>
              <a:t>mSv</a:t>
            </a:r>
            <a:r>
              <a:rPr lang="cs-CZ" altLang="cs-CZ" sz="1800" dirty="0" smtClean="0"/>
              <a:t>/rok a 100 </a:t>
            </a:r>
            <a:r>
              <a:rPr lang="cs-CZ" altLang="cs-CZ" sz="1800" dirty="0" err="1" smtClean="0"/>
              <a:t>mSv</a:t>
            </a:r>
            <a:r>
              <a:rPr lang="cs-CZ" altLang="cs-CZ" sz="1800" dirty="0" smtClean="0"/>
              <a:t>/5 let pro oční čočku </a:t>
            </a:r>
          </a:p>
          <a:p>
            <a:r>
              <a:rPr lang="cs-CZ" altLang="cs-CZ" sz="2000" dirty="0" smtClean="0"/>
              <a:t>Osobní monitorování:</a:t>
            </a:r>
          </a:p>
          <a:p>
            <a:pPr lvl="1"/>
            <a:r>
              <a:rPr lang="cs-CZ" altLang="cs-CZ" sz="1800" dirty="0" smtClean="0"/>
              <a:t>pokud osobní dozimetr nedovoluje určení ekvivalentní dávky v orgánech a tkáních, pro které jsou stanoveny limity, je </a:t>
            </a:r>
            <a:r>
              <a:rPr lang="cs-CZ" altLang="cs-CZ" sz="1800" u="sng" dirty="0" smtClean="0"/>
              <a:t>pracovník vybaven dalším dozimetrem</a:t>
            </a:r>
            <a:r>
              <a:rPr lang="cs-CZ" altLang="cs-CZ" sz="1800" dirty="0" smtClean="0"/>
              <a:t>, (oční dozimetr není požadován, ovšem lze využít tohoto ustanovení)</a:t>
            </a:r>
          </a:p>
          <a:p>
            <a:pPr lvl="1"/>
            <a:r>
              <a:rPr lang="cs-CZ" altLang="cs-CZ" sz="1800" dirty="0" smtClean="0"/>
              <a:t>Za stanovených podmínek je pracovník vybaven dalším osobním dozimetrem nošeným </a:t>
            </a:r>
            <a:r>
              <a:rPr lang="cs-CZ" altLang="cs-CZ" sz="1800" u="sng" dirty="0" smtClean="0"/>
              <a:t>pod ochrannou zástěrou – 2 dozimetry</a:t>
            </a:r>
          </a:p>
          <a:p>
            <a:r>
              <a:rPr lang="cs-CZ" altLang="cs-CZ" sz="1600" dirty="0" smtClean="0"/>
              <a:t>Pracovník, u kterého bylo zjištěno překročení limitů ozáření, je </a:t>
            </a:r>
            <a:r>
              <a:rPr lang="cs-CZ" altLang="cs-CZ" sz="1600" u="sng" dirty="0" smtClean="0"/>
              <a:t>dočasně vyřazen</a:t>
            </a:r>
            <a:r>
              <a:rPr lang="cs-CZ" altLang="cs-CZ" sz="1600" dirty="0" smtClean="0"/>
              <a:t> z práce se zdroji ionizujícího záření, a to do doby, než je posouzena jeho zdravotní způsobilost. Překročení limitů v případě, že je pracovník shledán zdravotně způsobilým, </a:t>
            </a:r>
            <a:r>
              <a:rPr lang="cs-CZ" altLang="cs-CZ" sz="1600" u="sng" dirty="0" smtClean="0"/>
              <a:t>není důvodem k  vyřazení z práce. </a:t>
            </a:r>
            <a:r>
              <a:rPr lang="cs-CZ" altLang="cs-CZ" sz="1600" i="1" dirty="0" smtClean="0"/>
              <a:t>Ochrana kvalifikovaných pracovníků před zbytečným vyřazováním z práce – např. kardiologové, intervenční radiologové – ovšem soustavné překračování limitů nesmí nastat – potom optimalizace a zdůvodnění!</a:t>
            </a:r>
          </a:p>
          <a:p>
            <a:pPr lvl="1">
              <a:buFontTx/>
              <a:buNone/>
            </a:pPr>
            <a:endParaRPr lang="cs-CZ" altLang="cs-CZ" sz="1800" dirty="0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CC3225-E1B9-41F7-B2DF-20A7369D071D}" type="slidenum">
              <a:rPr lang="cs-CZ" altLang="cs-CZ" sz="1200" smtClean="0">
                <a:solidFill>
                  <a:schemeClr val="bg1"/>
                </a:solidFill>
              </a:rPr>
              <a:pPr eaLnBrk="1" hangingPunct="1"/>
              <a:t>9</a:t>
            </a:fld>
            <a:endParaRPr lang="cs-CZ" altLang="cs-CZ" sz="12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53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ÚJB_předloha2">
  <a:themeElements>
    <a:clrScheme name="SÚJB_předloha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ÚJB_předloha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ÚJB_předloh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1061</TotalTime>
  <Words>929</Words>
  <Application>Microsoft Office PowerPoint</Application>
  <PresentationFormat>Předvádění na obrazovce (4:3)</PresentationFormat>
  <Paragraphs>129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SÚJB_předloha2</vt:lpstr>
      <vt:lpstr>Vlastní návrh</vt:lpstr>
      <vt:lpstr>Nový atomový zákon a prováděcí předpisy</vt:lpstr>
      <vt:lpstr>Průběh přípravy</vt:lpstr>
      <vt:lpstr>Průběh přípravy</vt:lpstr>
      <vt:lpstr>Obecně o nové úpravě</vt:lpstr>
      <vt:lpstr>Oblast radiační ochrany</vt:lpstr>
      <vt:lpstr>Systém regulace</vt:lpstr>
      <vt:lpstr>Dokumentace k povolení </vt:lpstr>
      <vt:lpstr>Zvláštní odborná způsobilost</vt:lpstr>
      <vt:lpstr>Profesní ozáření</vt:lpstr>
      <vt:lpstr>Optimalizace</vt:lpstr>
      <vt:lpstr>Hodnocení radiační ochrany</vt:lpstr>
      <vt:lpstr>Přechodná ustanovení </vt:lpstr>
      <vt:lpstr>Implementace nové legislativy do praxe</vt:lpstr>
      <vt:lpstr>Implementace nové legislativy do praxe</vt:lpstr>
      <vt:lpstr>Prezentace aplikace PowerPoint</vt:lpstr>
    </vt:vector>
  </TitlesOfParts>
  <Company>SÚJB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milan.malik</dc:creator>
  <cp:lastModifiedBy>Barbora Havránková</cp:lastModifiedBy>
  <cp:revision>120</cp:revision>
  <dcterms:created xsi:type="dcterms:W3CDTF">2012-06-25T10:54:14Z</dcterms:created>
  <dcterms:modified xsi:type="dcterms:W3CDTF">2016-12-13T08:22:00Z</dcterms:modified>
</cp:coreProperties>
</file>