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701" r:id="rId4"/>
    <p:sldMasterId id="2147483713" r:id="rId5"/>
    <p:sldMasterId id="2147483729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71" r:id="rId17"/>
    <p:sldId id="265" r:id="rId18"/>
    <p:sldId id="272" r:id="rId19"/>
    <p:sldId id="273" r:id="rId20"/>
    <p:sldId id="268" r:id="rId21"/>
    <p:sldId id="274" r:id="rId22"/>
    <p:sldId id="26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05536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45876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5276" y="958850"/>
            <a:ext cx="2070100" cy="54356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59487" cy="54356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48899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9" y="958852"/>
            <a:ext cx="7559675" cy="665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16822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05C3E-83AF-4682-930E-94F3BFF3476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0975781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FB52F-FE2A-47A3-A6C3-9F125D203665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1006533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7F16F-0530-4000-8F29-752DC18C5FF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356024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90" y="1847850"/>
            <a:ext cx="4064000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91" y="1847850"/>
            <a:ext cx="4065587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84847-89C5-4A6C-82CF-D00D383EDA8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6590199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5D7F-2A6B-48BB-AC6A-C36469C3E83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1140864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7B2FF-41E4-4C83-816E-40B1F97BBB4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302396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4FD59-244B-4703-8FDD-C3AB531E8D9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003284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05965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80A65-AFBB-4B28-ABC1-37D80B5D098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7316554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C2079-548F-4D06-8EAA-CCDAD957C43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921262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A7A5-23A4-4E19-9168-1BA5C2D8A74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2925203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5276" y="958850"/>
            <a:ext cx="2070100" cy="54356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59487" cy="54356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54C90-0C3F-4553-8F23-46B46B9D0A2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9595811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41" y="958856"/>
            <a:ext cx="7559675" cy="665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DF020-1F34-485E-B612-2F303996AF3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053615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2541" y="152400"/>
            <a:ext cx="7540625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49227" y="1371604"/>
            <a:ext cx="8845550" cy="4900613"/>
          </a:xfrm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5100" y="6627819"/>
            <a:ext cx="19050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42091" y="6248400"/>
            <a:ext cx="1900237" cy="457200"/>
          </a:xfrm>
        </p:spPr>
        <p:txBody>
          <a:bodyPr/>
          <a:lstStyle>
            <a:lvl1pPr>
              <a:defRPr/>
            </a:lvl1pPr>
          </a:lstStyle>
          <a:p>
            <a:fld id="{AF753DF8-C37B-4C10-8352-6E1AECBD4F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D5A9D-600F-4AB8-8B07-EE8C4D8EB1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646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9ABC-9F97-46D5-95F2-6AEF6B610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239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59B18-5C2C-485E-BBE7-77A92F8086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77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DA6B5-FDD2-4501-B877-CB1D4C7504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0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555631"/>
      </p:ext>
    </p:extLst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F9DF6-8D34-4F55-BBE8-D833A2B1FF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1371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70344-1F01-417A-8165-2EE2F446E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3524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948A6-F9B4-459C-B1FF-6D7800BCE1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5470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E770F-FEF4-4F6B-936A-296BF98CD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0837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AC3F-41DC-46AD-9AB2-04110DAE01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390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BC5DD-E8C5-48A1-A6F7-BBC7EE3554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9083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FF07E-1858-4468-BC4E-64E4C58219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19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1143C-1D8F-4424-B418-2326F1B23E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9053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6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EFF62-BCE5-4504-ADC2-E8BF9C0A58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8698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592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9" y="1847850"/>
            <a:ext cx="4064000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89" y="1847850"/>
            <a:ext cx="4065587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998398"/>
      </p:ext>
    </p:extLst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986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271962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194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754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496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2844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437426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8870743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510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870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499984"/>
      </p:ext>
    </p:extLst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8186D-857E-4BE3-B69C-EE323110D7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0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59260-B67E-449B-A45A-A4C7484325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1110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0AC69-5F4C-4CA9-800C-D4A5F3B1B3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0745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3A691-132C-48D3-8411-A331F5268A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2823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F5639-FFCB-4B90-80CA-5038302868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4734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68312-5996-44B0-A429-E635F22F99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6289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0E7A4-57D8-4F8F-A45A-37A540389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2596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81438-7820-4F5D-9080-D2B578AC46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5906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752E3-0B81-4C4C-8C3C-8B5E0AB3E8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8983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1CC7C-F61D-415A-9E06-76DBCA1352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37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86216"/>
      </p:ext>
    </p:extLst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54B8D-2B61-4FC3-BA9A-A76AC39A5D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9001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6FEAC-E302-4470-B9AD-D5E948E535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1044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600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7C49-95E0-4BA4-9ABB-5553CE8421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91103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9228-5080-4D1E-8CB3-3A4BC121CD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0264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600"/>
            <a:ext cx="8229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BB181-6888-4ECC-9F5E-636811B31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6952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C00ED-B58A-4FE1-AF89-874363450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3930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AC680-1ED2-46F0-B30A-26874AA723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9425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BCA5D-39ED-4343-B089-C3DC0CA3C0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717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A73C6-1B83-4B0F-8608-9960C021DB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0536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06473-4FF7-4496-9AE8-A5B18B4569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5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632590"/>
      </p:ext>
    </p:extLst>
  </p:cSld>
  <p:clrMapOvr>
    <a:masterClrMapping/>
  </p:clrMapOvr>
  <p:transition advClick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67605-83BE-4A7A-A7E4-0366D04F76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76067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1AF01-9B64-4F88-BDB4-9179120B39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1605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A1601-1265-4322-B052-F27245298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8475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775A7-9945-445E-B54B-CA2758A359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45403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63278-FF81-48CD-8E16-25E341129A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4395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9C905-6A22-44F6-86D8-77B7E7083A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25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5218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86079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5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9" y="965201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24627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867651" y="6564313"/>
            <a:ext cx="944563" cy="29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1588" y="1042990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449388" y="1258890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25539" y="958852"/>
            <a:ext cx="75596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9" y="1847850"/>
            <a:ext cx="828198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94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40" y="965202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24629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867652" y="6564313"/>
            <a:ext cx="944563" cy="29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2F48FF06-65FD-4292-AD35-CAD886AABF05}" type="slidenum">
              <a:rPr lang="cs-CZ" altLang="cs-CZ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cs-CZ" altLang="cs-CZ" dirty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1588" y="1042992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449388" y="1258892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25540" y="958854"/>
            <a:ext cx="75596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90" y="1847850"/>
            <a:ext cx="828198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advClick="0"/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GTRI-text3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4783EBA8-4960-45F6-A381-E6DFFAE67477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GTRI-title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1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GTRI-text3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E8E2ACDA-04CA-415B-B454-9B3D0C3C6747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3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GTRI-text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48A5F4F5-CAC3-4241-8FBE-7CF13BE0CBD9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č. 263/2016 Sb., </a:t>
            </a:r>
            <a:br>
              <a:rPr lang="cs-CZ" dirty="0"/>
            </a:br>
            <a:r>
              <a:rPr lang="cs-CZ" dirty="0"/>
              <a:t>atomový zákon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Ing. </a:t>
            </a:r>
            <a:r>
              <a:rPr lang="cs-CZ" sz="2400" dirty="0" err="1">
                <a:solidFill>
                  <a:schemeClr val="tx1"/>
                </a:solidFill>
              </a:rPr>
              <a:t>J.Nožičková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Seminář </a:t>
            </a:r>
            <a:r>
              <a:rPr lang="cs-CZ" sz="2400" dirty="0" smtClean="0">
                <a:solidFill>
                  <a:schemeClr val="tx1"/>
                </a:solidFill>
              </a:rPr>
              <a:t>NM, 5.12.2016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14644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Povinnosti 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§ 69 (1) a)</a:t>
            </a:r>
          </a:p>
          <a:p>
            <a:r>
              <a:rPr lang="cs-CZ" dirty="0"/>
              <a:t>DP k nakládání se ZIZ je povinen provádět jednou ročně </a:t>
            </a:r>
            <a:r>
              <a:rPr lang="cs-CZ" b="1" dirty="0"/>
              <a:t>hodnocení způsobu zajištění radiační ochrany vykonávané činnosti</a:t>
            </a:r>
            <a:r>
              <a:rPr lang="cs-CZ" dirty="0"/>
              <a:t> a hodnocení zaslat Úřadu do 30. dubna následujícího kalendářního roku</a:t>
            </a:r>
          </a:p>
          <a:p>
            <a:r>
              <a:rPr lang="cs-CZ" dirty="0"/>
              <a:t>Rozsah a způsob hodnocení v PP</a:t>
            </a:r>
          </a:p>
          <a:p>
            <a:r>
              <a:rPr lang="cs-CZ" dirty="0"/>
              <a:t>Musí být schváleno DP nebo statutárním </a:t>
            </a:r>
            <a:r>
              <a:rPr lang="cs-CZ" dirty="0" smtClean="0"/>
              <a:t>orgánem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3805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Hodnocení způsobu zajištění RO </a:t>
            </a:r>
            <a:r>
              <a:rPr lang="cs-CZ" sz="2000" dirty="0" smtClean="0">
                <a:solidFill>
                  <a:schemeClr val="tx1"/>
                </a:solidFill>
              </a:rPr>
              <a:t>zahrnuje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200" dirty="0" smtClean="0"/>
              <a:t>popis </a:t>
            </a:r>
            <a:r>
              <a:rPr lang="cs-CZ" sz="1200" dirty="0"/>
              <a:t>posouzení optimalizace radiační ochrany na základě výsledků osobního monitorování nebo monitorování pracoviště,</a:t>
            </a:r>
          </a:p>
          <a:p>
            <a:pPr lvl="1"/>
            <a:r>
              <a:rPr lang="cs-CZ" sz="1200" dirty="0"/>
              <a:t>přehled a rozbor odchylek od běžného provozu a překročení monitorovacích úrovní nebo dávkových optimalizačních mezí a přijatých opatření,</a:t>
            </a:r>
          </a:p>
          <a:p>
            <a:pPr lvl="1"/>
            <a:r>
              <a:rPr lang="cs-CZ" sz="1200" dirty="0"/>
              <a:t>přehled plnění povinností držitele povolení, a to</a:t>
            </a:r>
          </a:p>
          <a:p>
            <a:pPr lvl="2"/>
            <a:r>
              <a:rPr lang="cs-CZ" sz="1200" dirty="0"/>
              <a:t>zajišťování </a:t>
            </a:r>
            <a:r>
              <a:rPr lang="cs-CZ" sz="1200" dirty="0" err="1"/>
              <a:t>pracovnělékařských</a:t>
            </a:r>
            <a:r>
              <a:rPr lang="cs-CZ" sz="1200" dirty="0"/>
              <a:t> služeb radiačním pracovníkům,</a:t>
            </a:r>
          </a:p>
          <a:p>
            <a:pPr lvl="2"/>
            <a:r>
              <a:rPr lang="cs-CZ" sz="1200" dirty="0"/>
              <a:t>vzdělávání radiačních pracovníků a</a:t>
            </a:r>
          </a:p>
          <a:p>
            <a:pPr lvl="2"/>
            <a:r>
              <a:rPr lang="cs-CZ" sz="1200" dirty="0"/>
              <a:t>ověřování způsobilosti radiačních pracovníků k bezpečnému výkonu radiační činnosti,</a:t>
            </a:r>
          </a:p>
          <a:p>
            <a:pPr lvl="1"/>
            <a:r>
              <a:rPr lang="cs-CZ" sz="1200" dirty="0" smtClean="0"/>
              <a:t>hodnocení </a:t>
            </a:r>
            <a:r>
              <a:rPr lang="cs-CZ" sz="1200" dirty="0"/>
              <a:t>stavu zdroje ionizujícího záření na základě výsledků prováděných zkoušek,</a:t>
            </a:r>
          </a:p>
          <a:p>
            <a:pPr lvl="1"/>
            <a:r>
              <a:rPr lang="cs-CZ" sz="1200" dirty="0"/>
              <a:t>posouzení zabezpečení zdroje ionizujícího záření,</a:t>
            </a:r>
          </a:p>
          <a:p>
            <a:pPr lvl="1"/>
            <a:r>
              <a:rPr lang="cs-CZ" sz="1200" dirty="0"/>
              <a:t>hodnocení provedené inventurní kontroly uzavřených radionuklidových zdrojů,</a:t>
            </a:r>
          </a:p>
          <a:p>
            <a:pPr lvl="1"/>
            <a:r>
              <a:rPr lang="cs-CZ" sz="1200" dirty="0" smtClean="0"/>
              <a:t>posouzení vybavenosti ochrannými prostředky a pomůckami,</a:t>
            </a:r>
          </a:p>
          <a:p>
            <a:pPr lvl="1"/>
            <a:r>
              <a:rPr lang="cs-CZ" sz="1200" dirty="0" smtClean="0"/>
              <a:t>přehled </a:t>
            </a:r>
            <a:r>
              <a:rPr lang="cs-CZ" sz="1200" dirty="0"/>
              <a:t>a rozbor radiologických událostí a případů, kdy k radiologické události mohlo dojít, pokud by nebyly příčiny včas zjištěny a odstraněny</a:t>
            </a:r>
            <a:r>
              <a:rPr lang="cs-CZ" sz="1200" u="sng" dirty="0"/>
              <a:t>,</a:t>
            </a:r>
            <a:endParaRPr lang="cs-CZ" sz="1200" dirty="0"/>
          </a:p>
          <a:p>
            <a:pPr lvl="1"/>
            <a:r>
              <a:rPr lang="cs-CZ" sz="1200" dirty="0" smtClean="0"/>
              <a:t>hodnocení bilance spotřebované aktivity otevřených radionuklidových zdrojů,</a:t>
            </a:r>
          </a:p>
          <a:p>
            <a:pPr lvl="1"/>
            <a:r>
              <a:rPr lang="cs-CZ" sz="1200" dirty="0" smtClean="0"/>
              <a:t>přehled </a:t>
            </a:r>
            <a:r>
              <a:rPr lang="cs-CZ" sz="1200" dirty="0"/>
              <a:t>revizí místních diagnostických referenčních úrovní a</a:t>
            </a:r>
          </a:p>
          <a:p>
            <a:pPr lvl="1"/>
            <a:r>
              <a:rPr lang="cs-CZ" sz="1200" dirty="0"/>
              <a:t>popis hodnocení uskutečněného havarijního cvičení.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719786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Zvláštní povinnosti 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90</a:t>
            </a:r>
          </a:p>
          <a:p>
            <a:r>
              <a:rPr lang="cs-CZ" dirty="0"/>
              <a:t>(1) Držitel povolení, který má v </a:t>
            </a:r>
            <a:r>
              <a:rPr lang="cs-CZ" b="1" dirty="0"/>
              <a:t>držbě radionuklidový zdroj</a:t>
            </a:r>
            <a:r>
              <a:rPr lang="cs-CZ" dirty="0"/>
              <a:t>, pro který již </a:t>
            </a:r>
            <a:r>
              <a:rPr lang="cs-CZ" b="1" dirty="0"/>
              <a:t>nemá další využití</a:t>
            </a:r>
            <a:r>
              <a:rPr lang="cs-CZ" dirty="0"/>
              <a:t>, je povinen jej předat </a:t>
            </a:r>
            <a:r>
              <a:rPr lang="cs-CZ" b="1" dirty="0"/>
              <a:t>neprodleně</a:t>
            </a:r>
            <a:r>
              <a:rPr lang="cs-CZ" dirty="0"/>
              <a:t> jeho dodavateli, uznanému skladu, držiteli povolení k nakládání s radioaktivním odpadem nebo jinému oprávněnému uživateli. </a:t>
            </a:r>
          </a:p>
          <a:p>
            <a:r>
              <a:rPr lang="cs-CZ" dirty="0"/>
              <a:t>(3) Držitel povolení, který má v držbě jednoduchý nebo významný radionuklidový zdroj, jehož </a:t>
            </a:r>
            <a:r>
              <a:rPr lang="cs-CZ" b="1" dirty="0"/>
              <a:t>využití nepředpokládá </a:t>
            </a:r>
            <a:r>
              <a:rPr lang="cs-CZ" dirty="0"/>
              <a:t>po dobu delší než </a:t>
            </a:r>
            <a:r>
              <a:rPr lang="cs-CZ" b="1" dirty="0"/>
              <a:t>12 měsíců</a:t>
            </a:r>
            <a:r>
              <a:rPr lang="cs-CZ" dirty="0"/>
              <a:t>, je povinen jej předat na své náklady ke skladování do uznaného skladu.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116899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Optimalizace RO, monitorování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66 (4)</a:t>
            </a:r>
          </a:p>
          <a:p>
            <a:r>
              <a:rPr lang="cs-CZ" dirty="0" smtClean="0"/>
              <a:t>Povinnost stanovení DOM v programu monitorování (pro příslušný ZIZ)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§ 78 odst. d)</a:t>
            </a:r>
          </a:p>
          <a:p>
            <a:r>
              <a:rPr lang="cs-CZ" dirty="0" smtClean="0"/>
              <a:t>povinnost stanovit monitorovací úrovně </a:t>
            </a:r>
          </a:p>
          <a:p>
            <a:r>
              <a:rPr lang="cs-CZ" dirty="0" smtClean="0"/>
              <a:t>povinnost zajistit osobní monitorování RP</a:t>
            </a:r>
          </a:p>
          <a:p>
            <a:r>
              <a:rPr lang="cs-CZ" dirty="0" smtClean="0"/>
              <a:t>pro vstup fyzické osoby (</a:t>
            </a:r>
            <a:r>
              <a:rPr lang="cs-CZ" dirty="0" err="1" smtClean="0"/>
              <a:t>neRP</a:t>
            </a:r>
            <a:r>
              <a:rPr lang="cs-CZ" dirty="0" smtClean="0"/>
              <a:t>) do KP nebo SP musí být stanoveny operativní hodnoty pro zajištění nepřekročení DOM pro obyvatele</a:t>
            </a:r>
          </a:p>
        </p:txBody>
      </p:sp>
    </p:spTree>
    <p:extLst>
      <p:ext uri="{BB962C8B-B14F-4D97-AF65-F5344CB8AC3E}">
        <p14:creationId xmlns:p14="http://schemas.microsoft.com/office/powerpoint/2010/main" val="1072526478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accent2"/>
                </a:solidFill>
              </a:rPr>
              <a:t>Osobní monitorování RP kat. B </a:t>
            </a:r>
            <a:r>
              <a:rPr lang="cs-CZ" sz="2000" dirty="0" smtClean="0">
                <a:solidFill>
                  <a:schemeClr val="tx1"/>
                </a:solidFill>
              </a:rPr>
              <a:t>je zajištěno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osobním </a:t>
            </a:r>
            <a:r>
              <a:rPr lang="cs-CZ" sz="1800" dirty="0">
                <a:solidFill>
                  <a:schemeClr val="tx1"/>
                </a:solidFill>
              </a:rPr>
              <a:t>dozimetrem,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výpočtem osobních dávek radiačního pracovníka z údajů o monitorování pracoviště, na kterém vykonává pracovní činnosti, a sledování doby pobytu na tomto pracovišti, nebo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vybavením jednoho nebo více radiačních pracovníků kategorie B vykonávajících stejnou pracovní činnost na stejném pracovišti osobním dozimetrem a přiřazením osobní dávky získané jeho vyhodnocením ostatním radiačním pracovníkům bez osobního dozimetru na tomto pracovišti.</a:t>
            </a:r>
          </a:p>
          <a:p>
            <a:pPr lvl="0"/>
            <a:r>
              <a:rPr lang="cs-CZ" sz="2000" dirty="0"/>
              <a:t>Výsledky hodnocení osobních dávek radiačního pracovníka kategorie B musí být použity k prokázání</a:t>
            </a:r>
          </a:p>
          <a:p>
            <a:pPr lvl="1"/>
            <a:r>
              <a:rPr lang="cs-CZ" sz="2000" dirty="0"/>
              <a:t>správnosti zařazení radiačního pracovníka do kategorie a</a:t>
            </a:r>
          </a:p>
          <a:p>
            <a:pPr lvl="1"/>
            <a:r>
              <a:rPr lang="cs-CZ" sz="2000" dirty="0"/>
              <a:t>stálosti podmínek ozáření na pracovišti.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852835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Radiační ochrana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§ 60 (1) e)</a:t>
            </a:r>
          </a:p>
          <a:p>
            <a:pPr marL="0" indent="0">
              <a:buNone/>
            </a:pPr>
            <a:r>
              <a:rPr lang="cs-CZ" b="1" dirty="0"/>
              <a:t>externím pracovníkem </a:t>
            </a:r>
            <a:r>
              <a:rPr lang="cs-CZ" dirty="0"/>
              <a:t>je radiační pracovník, který není zaměstnán provozovatelem sledovaného nebo kontrolovaného pásma, ale vykonává v tomto pásmu pracovní činnost, včetně </a:t>
            </a:r>
            <a:r>
              <a:rPr lang="cs-CZ" b="1" dirty="0"/>
              <a:t>žáka nebo studenta</a:t>
            </a:r>
          </a:p>
          <a:p>
            <a:pPr marL="0" indent="0">
              <a:buNone/>
            </a:pPr>
            <a:r>
              <a:rPr lang="cs-CZ" b="1" dirty="0"/>
              <a:t>§ 79 (2) c)</a:t>
            </a:r>
          </a:p>
          <a:p>
            <a:r>
              <a:rPr lang="cs-CZ" b="1" dirty="0"/>
              <a:t>Zajistit v plném rozsahu radiační ochranu</a:t>
            </a:r>
            <a:r>
              <a:rPr lang="cs-CZ" dirty="0"/>
              <a:t> externího pracovníka je povinen </a:t>
            </a:r>
          </a:p>
          <a:p>
            <a:pPr marL="0" indent="0">
              <a:buNone/>
            </a:pPr>
            <a:r>
              <a:rPr lang="cs-CZ" dirty="0"/>
              <a:t>a) zaměstnavatel externího pracovníka, který je držitelem povolení, </a:t>
            </a:r>
          </a:p>
          <a:p>
            <a:pPr marL="0" indent="0">
              <a:buNone/>
            </a:pPr>
            <a:r>
              <a:rPr lang="cs-CZ" dirty="0"/>
              <a:t>b) externí pracovník sám, je-li držitelem povolení  nebo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provozovatel sledovaného nebo kontrolovaného pásma</a:t>
            </a:r>
            <a:r>
              <a:rPr lang="cs-CZ" dirty="0"/>
              <a:t>, ve kterém externí pracovník vykonává práci, pokud zaměstnavatel externího pracovníka nebo externí pracovník sám není držitelem povolení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79 (6),(7) - povinnosti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470497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559675" cy="665163"/>
          </a:xfrm>
        </p:spPr>
        <p:txBody>
          <a:bodyPr/>
          <a:lstStyle/>
          <a:p>
            <a:pPr algn="l"/>
            <a:r>
              <a:rPr lang="cs-CZ" dirty="0" smtClean="0"/>
              <a:t>Zvládání radiační mimořádné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81987" cy="46906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§ 153 (2) kategorie RMU </a:t>
            </a:r>
            <a:r>
              <a:rPr lang="cs-CZ" sz="1600" dirty="0" smtClean="0"/>
              <a:t>(pro účely odstupňované připravenosti  k odezvě)</a:t>
            </a:r>
          </a:p>
          <a:p>
            <a:r>
              <a:rPr lang="cs-CZ" dirty="0" smtClean="0"/>
              <a:t>RMU prvního stupně</a:t>
            </a:r>
          </a:p>
          <a:p>
            <a:r>
              <a:rPr lang="cs-CZ" dirty="0" smtClean="0"/>
              <a:t>Radiační nehoda (kategorie ohrožení A – E)</a:t>
            </a:r>
          </a:p>
          <a:p>
            <a:r>
              <a:rPr lang="cs-CZ" dirty="0" smtClean="0"/>
              <a:t>Radiační havárie (kategorie ohrožení A - E)</a:t>
            </a:r>
          </a:p>
          <a:p>
            <a:pPr marL="0" indent="0">
              <a:buNone/>
            </a:pPr>
            <a:r>
              <a:rPr lang="cs-CZ" dirty="0" smtClean="0"/>
              <a:t>§§ 154 – 157 Analýza a hodnocení RMU, připravenost k odezvě na RMU, zajištění připravenosti k odezvě na RMU, odezva na RMU</a:t>
            </a:r>
          </a:p>
          <a:p>
            <a:pPr marL="0" indent="0">
              <a:buNone/>
            </a:pPr>
            <a:r>
              <a:rPr lang="cs-CZ" b="1" dirty="0" smtClean="0"/>
              <a:t>Vyhláška č. 359/2016 Sb., o podrobnostech k zajištění zvládání radiační mimořádné události</a:t>
            </a:r>
          </a:p>
          <a:p>
            <a:r>
              <a:rPr lang="cs-CZ" smtClean="0"/>
              <a:t>VHP </a:t>
            </a:r>
            <a:r>
              <a:rPr lang="cs-CZ" dirty="0" smtClean="0"/>
              <a:t>a zásahové instrukce – aktualizace 1x/4 roky</a:t>
            </a:r>
          </a:p>
          <a:p>
            <a:r>
              <a:rPr lang="cs-CZ" dirty="0" smtClean="0"/>
              <a:t>Pracoviště s KP – ověřování funkčnosti technických prostředků 1x/12 měsíců)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997513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1310526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Přechod stávajících povolení na novou legislativu</a:t>
            </a:r>
          </a:p>
          <a:p>
            <a:r>
              <a:rPr lang="cs-CZ" dirty="0"/>
              <a:t>Žádost o povolení </a:t>
            </a:r>
          </a:p>
          <a:p>
            <a:r>
              <a:rPr lang="cs-CZ" dirty="0"/>
              <a:t>Dokumentace</a:t>
            </a:r>
          </a:p>
          <a:p>
            <a:r>
              <a:rPr lang="cs-CZ" dirty="0"/>
              <a:t>Povinnosti DP</a:t>
            </a:r>
          </a:p>
          <a:p>
            <a:r>
              <a:rPr lang="cs-CZ" dirty="0" smtClean="0"/>
              <a:t>RO pracovníků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Radiační mimořádné události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56357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/>
              <a:t>Přechod na novou legislativu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§ 229 (1)</a:t>
            </a:r>
          </a:p>
          <a:p>
            <a:r>
              <a:rPr lang="cs-CZ" sz="2000" dirty="0"/>
              <a:t>osoby, které vykonávají činnosti podle SAZ se považují za držitele povolení podle NAZ</a:t>
            </a:r>
          </a:p>
          <a:p>
            <a:r>
              <a:rPr lang="cs-CZ" sz="2000" dirty="0"/>
              <a:t>jsou povinny přizpůsobit své právní poměry tomuto zákonu </a:t>
            </a:r>
            <a:r>
              <a:rPr lang="cs-CZ" sz="2000" b="1" dirty="0">
                <a:solidFill>
                  <a:schemeClr val="tx1"/>
                </a:solidFill>
              </a:rPr>
              <a:t>do 1 roku </a:t>
            </a:r>
            <a:r>
              <a:rPr lang="cs-CZ" sz="2000" dirty="0"/>
              <a:t>ode dne nabytí účinnosti tohoto zákona (činnosti v rámci expozičních situací)</a:t>
            </a:r>
          </a:p>
          <a:p>
            <a:pPr marL="0" indent="0">
              <a:buNone/>
            </a:pPr>
            <a:r>
              <a:rPr lang="cs-CZ" sz="2000" b="1" dirty="0"/>
              <a:t>§ 229 (3)</a:t>
            </a:r>
          </a:p>
          <a:p>
            <a:r>
              <a:rPr lang="cs-CZ" sz="2000" dirty="0"/>
              <a:t>byla-li povolení vydána na dobu určitou, platí po dobu, na kterou byla vydána, nejdéle však </a:t>
            </a:r>
            <a:r>
              <a:rPr lang="cs-CZ" sz="2000" b="1" dirty="0"/>
              <a:t>na dobu 10 let</a:t>
            </a:r>
            <a:r>
              <a:rPr lang="cs-CZ" sz="2000" dirty="0"/>
              <a:t>,</a:t>
            </a:r>
          </a:p>
          <a:p>
            <a:r>
              <a:rPr lang="cs-CZ" sz="2000" dirty="0"/>
              <a:t>byla-li povolení na dobu neurčitou, pozbývají platnosti </a:t>
            </a:r>
            <a:r>
              <a:rPr lang="cs-CZ" sz="2000" b="1" dirty="0"/>
              <a:t>uplynutím 10 let </a:t>
            </a:r>
            <a:r>
              <a:rPr lang="cs-CZ" sz="2000" dirty="0"/>
              <a:t>ode dne nabytí účinnosti tohoto zákona</a:t>
            </a:r>
          </a:p>
          <a:p>
            <a:pPr marL="0" indent="0">
              <a:buNone/>
            </a:pPr>
            <a:r>
              <a:rPr lang="cs-CZ" sz="2000" b="1" dirty="0"/>
              <a:t>§ 229 (4) </a:t>
            </a:r>
          </a:p>
          <a:p>
            <a:r>
              <a:rPr lang="cs-CZ" sz="2000" dirty="0"/>
              <a:t>rozhodnutí </a:t>
            </a:r>
            <a:r>
              <a:rPr lang="cs-CZ" sz="2000" b="1" dirty="0"/>
              <a:t>o schválení dokumentace </a:t>
            </a:r>
            <a:r>
              <a:rPr lang="cs-CZ" sz="2000" dirty="0"/>
              <a:t>platí po dobu platnosti povolení , k němuž se dokumentace vztahuje</a:t>
            </a:r>
          </a:p>
          <a:p>
            <a:r>
              <a:rPr lang="cs-CZ" sz="2000" dirty="0"/>
              <a:t>rozhodnutí o schválení </a:t>
            </a:r>
            <a:r>
              <a:rPr lang="cs-CZ" sz="2000" b="1" dirty="0"/>
              <a:t>změn dokumentace </a:t>
            </a:r>
            <a:r>
              <a:rPr lang="cs-CZ" sz="2000" dirty="0"/>
              <a:t>pozbývají platnosti společně s rozhodnutím o schválení dokumentace, která byla změněna.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91010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§ 231 (4)</a:t>
            </a:r>
          </a:p>
          <a:p>
            <a:r>
              <a:rPr lang="cs-CZ" dirty="0"/>
              <a:t>Systém jakosti zavedený podle SAZ se považuje za </a:t>
            </a:r>
            <a:r>
              <a:rPr lang="cs-CZ" b="1" dirty="0"/>
              <a:t>systém řízení </a:t>
            </a:r>
            <a:r>
              <a:rPr lang="cs-CZ" dirty="0"/>
              <a:t>podle NAZ. Osoba, která zavedla systém jakosti a která je podle tohoto zákona povinna zavést systém řízení, je povinna jej uvést do souladu s požadavky na systém řízení stanovenými NAZ </a:t>
            </a:r>
            <a:r>
              <a:rPr lang="cs-CZ" b="1" dirty="0"/>
              <a:t>do 3 let </a:t>
            </a:r>
            <a:r>
              <a:rPr lang="cs-CZ" dirty="0"/>
              <a:t>ode dne nabytí účinnosti tohoto zákona. </a:t>
            </a:r>
          </a:p>
          <a:p>
            <a:pPr marL="0" indent="0">
              <a:buNone/>
            </a:pPr>
            <a:r>
              <a:rPr lang="cs-CZ" b="1" dirty="0"/>
              <a:t>§ 231 (5)</a:t>
            </a:r>
          </a:p>
          <a:p>
            <a:r>
              <a:rPr lang="cs-CZ" dirty="0"/>
              <a:t>Program zabezpečování jakosti schválený podle SAZ pro činnosti, pro které NAZ zákon požaduje </a:t>
            </a:r>
            <a:r>
              <a:rPr lang="cs-CZ" b="1" dirty="0"/>
              <a:t>program systému řízení</a:t>
            </a:r>
            <a:r>
              <a:rPr lang="cs-CZ" dirty="0"/>
              <a:t>, se považuje za program systému řízení podle tohoto zákona</a:t>
            </a:r>
          </a:p>
          <a:p>
            <a:pPr marL="0" indent="0">
              <a:buNone/>
            </a:pPr>
            <a:r>
              <a:rPr lang="cs-CZ" b="1" dirty="0"/>
              <a:t>§ 231 (6) </a:t>
            </a:r>
          </a:p>
          <a:p>
            <a:r>
              <a:rPr lang="cs-CZ" dirty="0"/>
              <a:t>Program zabezpečování jakosti schválený podle  SAZ pro činnosti v rámci expozičních situací, pro které tento zákon požaduje </a:t>
            </a:r>
            <a:r>
              <a:rPr lang="cs-CZ" b="1" dirty="0"/>
              <a:t>program zajištění radiační ochrany</a:t>
            </a:r>
            <a:r>
              <a:rPr lang="cs-CZ" dirty="0"/>
              <a:t>, se považuje za program zajištění radiační ochrany podle NAZ. </a:t>
            </a:r>
          </a:p>
          <a:p>
            <a:pPr marL="0" indent="0">
              <a:buNone/>
            </a:pPr>
            <a:r>
              <a:rPr lang="cs-CZ" b="1" dirty="0"/>
              <a:t>§ 232 (1)</a:t>
            </a:r>
          </a:p>
          <a:p>
            <a:r>
              <a:rPr lang="cs-CZ" b="1" dirty="0"/>
              <a:t>Sledovaná a kontrolovaná pásma</a:t>
            </a:r>
            <a:r>
              <a:rPr lang="cs-CZ" dirty="0"/>
              <a:t>, která byla vymezena podle SAZ se považují za sledovaná a kontrolovaná pásma podle NAZ. Osoba vymezující sledované nebo kontrolované pásmo je musí uvést do souladu s požadavky tohoto zákona do </a:t>
            </a:r>
            <a:r>
              <a:rPr lang="cs-CZ" b="1" dirty="0"/>
              <a:t>1 roku </a:t>
            </a:r>
            <a:r>
              <a:rPr lang="cs-CZ" dirty="0"/>
              <a:t>ode dne nabytí účinnosti tohoto zákona.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0661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§ 232 (6)</a:t>
            </a:r>
          </a:p>
          <a:p>
            <a:r>
              <a:rPr lang="cs-CZ" dirty="0"/>
              <a:t>Řízení zahájená přede dnem nabytí účinnosti NAZ se dokončí se posuzují podle SAZ (práva a povinnosti s ním související) </a:t>
            </a:r>
          </a:p>
          <a:p>
            <a:pPr marL="0" indent="0">
              <a:buNone/>
            </a:pPr>
            <a:r>
              <a:rPr lang="cs-CZ" b="1" dirty="0"/>
              <a:t>§ 233 (1)</a:t>
            </a:r>
          </a:p>
          <a:p>
            <a:r>
              <a:rPr lang="cs-CZ" dirty="0"/>
              <a:t>Kontrola zahájená přede dnem nabytí účinnosti NAZ se dokončí podle dosavadních právních předpisů. </a:t>
            </a:r>
          </a:p>
        </p:txBody>
      </p:sp>
    </p:spTree>
    <p:extLst>
      <p:ext uri="{BB962C8B-B14F-4D97-AF65-F5344CB8AC3E}">
        <p14:creationId xmlns:p14="http://schemas.microsoft.com/office/powerpoint/2010/main" val="386820774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§ 9 (2) </a:t>
            </a:r>
            <a:r>
              <a:rPr lang="cs-CZ" sz="2200" b="1" dirty="0"/>
              <a:t>Povolení k vykonávání činností v rámci expozičních situací</a:t>
            </a:r>
          </a:p>
          <a:p>
            <a:r>
              <a:rPr lang="cs-CZ" dirty="0"/>
              <a:t>b) provoz pracoviště III. kategorie nebo pracoviště IV. kategorie, </a:t>
            </a:r>
          </a:p>
          <a:p>
            <a:r>
              <a:rPr lang="cs-CZ" dirty="0"/>
              <a:t>c) provedení rekonstrukce nebo jiných změn ovlivňujících radiační ochranu, monitorování radiační situace a zvládání radiační mimořádné události pracoviště III. kategorie </a:t>
            </a:r>
          </a:p>
          <a:p>
            <a:r>
              <a:rPr lang="cs-CZ" dirty="0"/>
              <a:t>d) jednotlivé etapy vyřazování z provozu pracoviště III. kategorie a pracoviště IV. kategorie, </a:t>
            </a:r>
          </a:p>
          <a:p>
            <a:r>
              <a:rPr lang="cs-CZ" dirty="0"/>
              <a:t>f) bod. 7. používání zdroje ionizujícího záření</a:t>
            </a:r>
          </a:p>
          <a:p>
            <a:pPr marL="0" indent="0">
              <a:buNone/>
            </a:pPr>
            <a:r>
              <a:rPr lang="cs-CZ" dirty="0"/>
              <a:t>Na </a:t>
            </a:r>
            <a:r>
              <a:rPr lang="cs-CZ" b="1" dirty="0"/>
              <a:t>dobu neurčitou</a:t>
            </a:r>
            <a:r>
              <a:rPr lang="cs-CZ" dirty="0"/>
              <a:t>, kromě bodu d</a:t>
            </a:r>
            <a:r>
              <a:rPr lang="cs-CZ" dirty="0" smtClean="0"/>
              <a:t>) (10 let)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§ 11 (a)  Ohlášení</a:t>
            </a:r>
            <a:r>
              <a:rPr lang="cs-CZ" dirty="0"/>
              <a:t> </a:t>
            </a:r>
          </a:p>
          <a:p>
            <a:r>
              <a:rPr lang="cs-CZ" dirty="0"/>
              <a:t>používání schváleného typu drobného ZIZ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47298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§ 16 Žádost</a:t>
            </a:r>
            <a:r>
              <a:rPr lang="cs-CZ" dirty="0"/>
              <a:t> </a:t>
            </a:r>
            <a:r>
              <a:rPr lang="cs-CZ" b="1" dirty="0"/>
              <a:t>o povolení (změny)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248472"/>
          </a:xfrm>
        </p:spPr>
        <p:txBody>
          <a:bodyPr>
            <a:normAutofit/>
          </a:bodyPr>
          <a:lstStyle/>
          <a:p>
            <a:r>
              <a:rPr lang="cs-CZ" dirty="0"/>
              <a:t>Odborná způsobilost (SŠ, praxe 3 roky)</a:t>
            </a:r>
          </a:p>
          <a:p>
            <a:r>
              <a:rPr lang="cs-CZ" dirty="0"/>
              <a:t>Dokumentace - většina dokumentace </a:t>
            </a:r>
            <a:r>
              <a:rPr lang="cs-CZ" b="1" dirty="0"/>
              <a:t>neschvalovaná </a:t>
            </a:r>
            <a:r>
              <a:rPr lang="cs-CZ" dirty="0"/>
              <a:t>(schval. pouze některá pro pracoviště III. a </a:t>
            </a:r>
            <a:r>
              <a:rPr lang="cs-CZ" dirty="0" err="1"/>
              <a:t>IV.kat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Režim neschvalované dokumentace </a:t>
            </a:r>
          </a:p>
          <a:p>
            <a:r>
              <a:rPr lang="cs-CZ" dirty="0"/>
              <a:t>Povinnost  ohlašovat změny 30 dní před začátkem plánovaného používání  (resp. 72 hodin)</a:t>
            </a:r>
          </a:p>
          <a:p>
            <a:r>
              <a:rPr lang="cs-CZ" dirty="0"/>
              <a:t>Pokud nevyhovuje (nesoulad s NAZ, dobré praxe, skutečným stavem) – SÚJB vyzve k odstranění nedostatků a stanoví přiměřenou lhůtu k odstranění, DP nesmí podle ní postupovat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00293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>Dokumentace pro povolovanou činnost</a:t>
            </a:r>
            <a:br>
              <a:rPr lang="cs-CZ" sz="2800" b="1" dirty="0"/>
            </a:br>
            <a:r>
              <a:rPr lang="cs-CZ" sz="2800" b="1" dirty="0"/>
              <a:t>(příloha NAZ) 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Postupy optimalizace RO</a:t>
            </a:r>
          </a:p>
          <a:p>
            <a:r>
              <a:rPr lang="cs-CZ" dirty="0"/>
              <a:t>Přehled pracovníků, kteří budou vykonávat činnosti zvl. důl. z hlediska RO</a:t>
            </a:r>
          </a:p>
          <a:p>
            <a:r>
              <a:rPr lang="cs-CZ" dirty="0"/>
              <a:t>PM</a:t>
            </a:r>
          </a:p>
          <a:p>
            <a:r>
              <a:rPr lang="cs-CZ" dirty="0"/>
              <a:t>Analýza a hodnocení </a:t>
            </a:r>
            <a:r>
              <a:rPr lang="cs-CZ" b="1" dirty="0"/>
              <a:t>RMU</a:t>
            </a:r>
            <a:r>
              <a:rPr lang="cs-CZ" dirty="0"/>
              <a:t> při nakládání se ZIZ</a:t>
            </a:r>
          </a:p>
          <a:p>
            <a:r>
              <a:rPr lang="cs-CZ" dirty="0"/>
              <a:t>VHP na pracovišti II. a III. kat.</a:t>
            </a:r>
          </a:p>
          <a:p>
            <a:r>
              <a:rPr lang="cs-CZ" b="1" dirty="0"/>
              <a:t>Program zajištění RO</a:t>
            </a:r>
            <a:r>
              <a:rPr lang="cs-CZ" dirty="0"/>
              <a:t>, nejde-li o používání na </a:t>
            </a:r>
            <a:r>
              <a:rPr lang="cs-CZ" dirty="0" err="1"/>
              <a:t>prac</a:t>
            </a:r>
            <a:r>
              <a:rPr lang="cs-CZ" dirty="0"/>
              <a:t>. </a:t>
            </a:r>
            <a:r>
              <a:rPr lang="cs-CZ" dirty="0" err="1"/>
              <a:t>III.kat</a:t>
            </a:r>
            <a:r>
              <a:rPr lang="cs-CZ" dirty="0"/>
              <a:t>.</a:t>
            </a:r>
          </a:p>
          <a:p>
            <a:r>
              <a:rPr lang="cs-CZ" b="1" dirty="0"/>
              <a:t>Program systému řízení </a:t>
            </a:r>
            <a:r>
              <a:rPr lang="cs-CZ" dirty="0"/>
              <a:t>– </a:t>
            </a:r>
            <a:r>
              <a:rPr lang="cs-CZ" dirty="0" err="1"/>
              <a:t>prac</a:t>
            </a:r>
            <a:r>
              <a:rPr lang="cs-CZ" dirty="0"/>
              <a:t>. III. kategorie</a:t>
            </a:r>
          </a:p>
          <a:p>
            <a:r>
              <a:rPr lang="cs-CZ" dirty="0">
                <a:solidFill>
                  <a:schemeClr val="tx1"/>
                </a:solidFill>
              </a:rPr>
              <a:t>Plán zabezpečení radionuklidového zdroje 1. až 3. kategorie zabezpečení</a:t>
            </a:r>
          </a:p>
        </p:txBody>
      </p:sp>
    </p:spTree>
    <p:extLst>
      <p:ext uri="{BB962C8B-B14F-4D97-AF65-F5344CB8AC3E}">
        <p14:creationId xmlns:p14="http://schemas.microsoft.com/office/powerpoint/2010/main" val="1354957776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Obsah dokumentace - v prováděcím PP</a:t>
            </a:r>
            <a:endParaRPr lang="cs-CZ" dirty="0"/>
          </a:p>
          <a:p>
            <a:r>
              <a:rPr lang="cs-CZ" b="1" dirty="0"/>
              <a:t>Program zajištění RO </a:t>
            </a:r>
            <a:r>
              <a:rPr lang="cs-CZ" dirty="0"/>
              <a:t>– obecně + ORZ + LO</a:t>
            </a:r>
          </a:p>
          <a:p>
            <a:pPr marL="0" indent="0">
              <a:buNone/>
            </a:pPr>
            <a:r>
              <a:rPr lang="cs-CZ" b="1" dirty="0"/>
              <a:t>§29 (1) a) Systém řízení</a:t>
            </a:r>
          </a:p>
          <a:p>
            <a:r>
              <a:rPr lang="cs-CZ" dirty="0"/>
              <a:t>K zajišťování a zvyšování úrovně jaderné bezpečnosti, radiační ochrany, technické bezpečnosti, monitorování radiační situace, zvládání radiační mimořádné události a zabezpečení musí být zaveden a udržován </a:t>
            </a:r>
            <a:r>
              <a:rPr lang="cs-CZ" b="1" dirty="0"/>
              <a:t>systém řízení</a:t>
            </a:r>
            <a:r>
              <a:rPr lang="cs-CZ" dirty="0"/>
              <a:t>  držitelem povolení podle § 9 odst. 2 písm. f) bod 7, provozuje-li pracoviště III. kategorie</a:t>
            </a:r>
          </a:p>
          <a:p>
            <a:r>
              <a:rPr lang="cs-CZ" dirty="0"/>
              <a:t>Procesy a činnosti, odstupňovaný přístup,….</a:t>
            </a:r>
          </a:p>
          <a:p>
            <a:r>
              <a:rPr lang="cs-CZ" dirty="0"/>
              <a:t>Obsah dokumentace - PP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3495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Motiv1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RSP_template">
  <a:themeElements>
    <a:clrScheme name="1_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411</TotalTime>
  <Words>1366</Words>
  <Application>Microsoft Office PowerPoint</Application>
  <PresentationFormat>Předvádění na obrazovce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Motiv1</vt:lpstr>
      <vt:lpstr>1_Motiv systému Office</vt:lpstr>
      <vt:lpstr>RRSP_template</vt:lpstr>
      <vt:lpstr>1_RRSP_template</vt:lpstr>
      <vt:lpstr>2_RRSP_template</vt:lpstr>
      <vt:lpstr>3_RRSP_template</vt:lpstr>
      <vt:lpstr>Zákon č. 263/2016 Sb.,  atomový zákon</vt:lpstr>
      <vt:lpstr>Cíl prezentace </vt:lpstr>
      <vt:lpstr>Prezentace aplikace PowerPoint</vt:lpstr>
      <vt:lpstr>Prezentace aplikace PowerPoint</vt:lpstr>
      <vt:lpstr>Prezentace aplikace PowerPoint</vt:lpstr>
      <vt:lpstr>Prezentace aplikace PowerPoint</vt:lpstr>
      <vt:lpstr>§ 16 Žádost o povolení (změny)</vt:lpstr>
      <vt:lpstr> Dokumentace pro povolovanou činnost (příloha NAZ)  </vt:lpstr>
      <vt:lpstr>Prezentace aplikace PowerPoint</vt:lpstr>
      <vt:lpstr>Povinnosti DP</vt:lpstr>
      <vt:lpstr>Hodnocení způsobu zajištění RO zahrnuje</vt:lpstr>
      <vt:lpstr>Zvláštní povinnosti DP</vt:lpstr>
      <vt:lpstr>Optimalizace RO, monitorování</vt:lpstr>
      <vt:lpstr>Osobní monitorování RP kat. B je zajištěno</vt:lpstr>
      <vt:lpstr>Radiační ochrana pracovníků</vt:lpstr>
      <vt:lpstr>Zvládání radiační mimořádné události</vt:lpstr>
      <vt:lpstr>Prezentace aplikace PowerPoint</vt:lpstr>
    </vt:vector>
  </TitlesOfParts>
  <Company>SUJB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263/2016 Sb.,  atomový zákon</dc:title>
  <dc:creator>Nožičková Jitka</dc:creator>
  <cp:lastModifiedBy>Barbora Havránková</cp:lastModifiedBy>
  <cp:revision>43</cp:revision>
  <dcterms:created xsi:type="dcterms:W3CDTF">2016-11-29T20:31:32Z</dcterms:created>
  <dcterms:modified xsi:type="dcterms:W3CDTF">2016-12-13T08:22:38Z</dcterms:modified>
</cp:coreProperties>
</file>