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4"/>
  </p:notesMasterIdLst>
  <p:handoutMasterIdLst>
    <p:handoutMasterId r:id="rId25"/>
  </p:handoutMasterIdLst>
  <p:sldIdLst>
    <p:sldId id="267" r:id="rId3"/>
    <p:sldId id="318" r:id="rId4"/>
    <p:sldId id="330" r:id="rId5"/>
    <p:sldId id="319" r:id="rId6"/>
    <p:sldId id="329" r:id="rId7"/>
    <p:sldId id="310" r:id="rId8"/>
    <p:sldId id="311" r:id="rId9"/>
    <p:sldId id="312" r:id="rId10"/>
    <p:sldId id="320" r:id="rId11"/>
    <p:sldId id="335" r:id="rId12"/>
    <p:sldId id="321" r:id="rId13"/>
    <p:sldId id="322" r:id="rId14"/>
    <p:sldId id="293" r:id="rId15"/>
    <p:sldId id="324" r:id="rId16"/>
    <p:sldId id="326" r:id="rId17"/>
    <p:sldId id="314" r:id="rId18"/>
    <p:sldId id="296" r:id="rId19"/>
    <p:sldId id="334" r:id="rId20"/>
    <p:sldId id="332" r:id="rId21"/>
    <p:sldId id="333" r:id="rId22"/>
    <p:sldId id="331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8FAD"/>
    <a:srgbClr val="38546E"/>
    <a:srgbClr val="5F8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 autoAdjust="0"/>
    <p:restoredTop sz="80686" autoAdjust="0"/>
  </p:normalViewPr>
  <p:slideViewPr>
    <p:cSldViewPr snapToGrid="0"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F0E796-47EE-4A04-8A7A-EB87660BCD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6243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4D2769-644C-450F-AE28-3A949EE759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1614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017F2-C608-467C-B81A-47454F2ECC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644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28B23-C73F-45E6-B194-585CE450EF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75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6863" y="958850"/>
            <a:ext cx="2070100" cy="54371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33388" y="958850"/>
            <a:ext cx="6061075" cy="54371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ED653-4DCA-41FC-8830-2E8D07E818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6060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832A4-8E91-4DBC-9ED8-DE50214774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1866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119DD-BCC6-4761-ADB6-1A8AA8FCEC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0304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973BC-54D0-4256-9CE8-3385B7004B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7592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2BE7D-AC57-4A10-9A39-A028BD0DC7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823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A4B59-1461-4C16-973A-A648265F5D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6031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4468A-7F12-4557-A5DE-CD8FBB2EEF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584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32D81-9F40-47C0-AB52-75D177515F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781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05A3B-4AFF-470F-9D73-92A82D8301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384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61B3-6EE8-433C-BCD9-37072410FB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2622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45BAB-44A2-4283-8802-4BBF40EBC2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7287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6E071-3A16-47A9-A6A9-D938FF78F7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9867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E9DEB-658F-47F1-88A7-32CBEC6473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24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3ADF0-FE9E-4F88-B56F-6B481C4864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446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3388" y="1847850"/>
            <a:ext cx="4065587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1375" y="1847850"/>
            <a:ext cx="4065588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F553-6DF3-4C6C-98A5-379A7BAE1D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41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37B92-8EAA-41FB-94D9-C89EB3EBE4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501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2B52-4EF3-4BD3-BE5A-667F4F219E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14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6FB62-5217-459A-9BD8-E71C3838AA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03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724BA-F5CA-4BBF-995B-027C1FD15D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952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625CE-7AAD-4192-B6AB-8CB7A242D5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82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šipka v kolečku_SUJB2_malá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388938" y="966788"/>
            <a:ext cx="631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6E8FAD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7650" y="6564313"/>
            <a:ext cx="946150" cy="2936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47A3C0-1793-466D-AF10-588BB7ED49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0" y="681038"/>
            <a:ext cx="9144000" cy="107950"/>
          </a:xfrm>
          <a:prstGeom prst="rect">
            <a:avLst/>
          </a:prstGeom>
          <a:solidFill>
            <a:srgbClr val="6E8FAD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271588" y="1042988"/>
            <a:ext cx="7694612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449388" y="1258888"/>
            <a:ext cx="7694612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125538" y="958850"/>
            <a:ext cx="75612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1847850"/>
            <a:ext cx="8283575" cy="454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pic>
        <p:nvPicPr>
          <p:cNvPr id="1034" name="Picture 27" descr="horní lišta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2590CE-B4E6-4BFE-BBE3-9C9523B575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/>
          </p:cNvSpPr>
          <p:nvPr>
            <p:ph type="ctrTitle"/>
          </p:nvPr>
        </p:nvSpPr>
        <p:spPr>
          <a:xfrm>
            <a:off x="484188" y="1773238"/>
            <a:ext cx="8216900" cy="1995487"/>
          </a:xfrm>
        </p:spPr>
        <p:txBody>
          <a:bodyPr/>
          <a:lstStyle/>
          <a:p>
            <a:r>
              <a:rPr lang="cs-CZ" altLang="cs-CZ" sz="4400" dirty="0" smtClean="0"/>
              <a:t>Nový atomový zákon</a:t>
            </a:r>
            <a:br>
              <a:rPr lang="cs-CZ" altLang="cs-CZ" sz="4400" dirty="0" smtClean="0"/>
            </a:br>
            <a:r>
              <a:rPr lang="cs-CZ" altLang="cs-CZ" sz="4400" dirty="0" smtClean="0"/>
              <a:t>a prováděcí předpisy</a:t>
            </a:r>
            <a:endParaRPr lang="cs-CZ" altLang="cs-CZ" sz="42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/>
          </p:cNvSpPr>
          <p:nvPr>
            <p:ph type="subTitle" idx="1"/>
          </p:nvPr>
        </p:nvSpPr>
        <p:spPr>
          <a:xfrm>
            <a:off x="168275" y="4124325"/>
            <a:ext cx="8642350" cy="2057400"/>
          </a:xfrm>
        </p:spPr>
        <p:txBody>
          <a:bodyPr/>
          <a:lstStyle/>
          <a:p>
            <a:pPr marL="46038">
              <a:buFont typeface="Georgia" pitchFamily="18" charset="0"/>
              <a:buNone/>
            </a:pPr>
            <a:r>
              <a:rPr lang="cs-CZ" altLang="cs-CZ" b="1" dirty="0" smtClean="0"/>
              <a:t>Seminář pro pracoviště radioterapie</a:t>
            </a:r>
          </a:p>
          <a:p>
            <a:pPr marL="46038">
              <a:buFont typeface="Georgia" pitchFamily="18" charset="0"/>
              <a:buNone/>
            </a:pPr>
            <a:endParaRPr lang="cs-CZ" altLang="cs-CZ" b="1" dirty="0" smtClean="0"/>
          </a:p>
          <a:p>
            <a:pPr marL="46038">
              <a:buFont typeface="Georgia" pitchFamily="18" charset="0"/>
              <a:buNone/>
            </a:pPr>
            <a:endParaRPr lang="cs-CZ" altLang="cs-CZ" b="1" dirty="0" smtClean="0"/>
          </a:p>
          <a:p>
            <a:pPr marL="46038">
              <a:buFont typeface="Georgia" pitchFamily="18" charset="0"/>
              <a:buNone/>
            </a:pPr>
            <a:r>
              <a:rPr lang="cs-CZ" altLang="cs-CZ" sz="1400" dirty="0" smtClean="0"/>
              <a:t>Ing. Karla Petrová, Mgr. Jana Davídková                                              Státní úřad pro jadernou bezpečnost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79463" y="679816"/>
            <a:ext cx="7561262" cy="666750"/>
          </a:xfrm>
        </p:spPr>
        <p:txBody>
          <a:bodyPr/>
          <a:lstStyle/>
          <a:p>
            <a:r>
              <a:rPr lang="cs-CZ" altLang="cs-CZ" sz="3200" dirty="0" smtClean="0"/>
              <a:t>Optimalizace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290513" y="1211141"/>
            <a:ext cx="8539162" cy="4908305"/>
          </a:xfrm>
        </p:spPr>
        <p:txBody>
          <a:bodyPr/>
          <a:lstStyle/>
          <a:p>
            <a:r>
              <a:rPr lang="cs-CZ" altLang="cs-CZ" sz="2000" dirty="0" smtClean="0"/>
              <a:t>Princip jako takový zachován</a:t>
            </a:r>
          </a:p>
          <a:p>
            <a:r>
              <a:rPr lang="cs-CZ" altLang="cs-CZ" sz="2000" dirty="0" smtClean="0"/>
              <a:t>Posun v praktické aplikaci – ICRP 101- hodnocení přínosů a nákladů spíše potlačeno do pozadí, akcentuje se analýza a hodnocení dostupných možností – spíše dobrá praxe, nejlepší dostupné technologie , ale stále za rozumnou cenu </a:t>
            </a:r>
          </a:p>
          <a:p>
            <a:r>
              <a:rPr lang="cs-CZ" altLang="cs-CZ" sz="2000" dirty="0" smtClean="0"/>
              <a:t>V české legislativě jako jediné zavedena tzv. dolní hranice optimalizace (1mSv, 50mikro </a:t>
            </a:r>
            <a:r>
              <a:rPr lang="cs-CZ" altLang="cs-CZ" sz="2000" dirty="0" err="1" smtClean="0"/>
              <a:t>Sv</a:t>
            </a:r>
            <a:r>
              <a:rPr lang="cs-CZ" altLang="cs-CZ" sz="2000" dirty="0" smtClean="0"/>
              <a:t>), v nové legislativě opuštěno, nicméně postup v podstatě stejný, NOVRO – charakteristiky procesu, návod </a:t>
            </a:r>
          </a:p>
          <a:p>
            <a:r>
              <a:rPr lang="cs-CZ" altLang="cs-CZ" sz="2000" dirty="0" smtClean="0"/>
              <a:t>Požadavek na stanovení tzv. dávkových optimalizačních mezí (dose </a:t>
            </a:r>
            <a:r>
              <a:rPr lang="cs-CZ" altLang="cs-CZ" sz="2000" dirty="0" err="1" smtClean="0"/>
              <a:t>constraints</a:t>
            </a:r>
            <a:r>
              <a:rPr lang="cs-CZ" altLang="cs-CZ" sz="2000" dirty="0" smtClean="0"/>
              <a:t>) – pro daný zdroj vlastně horní hranice optimalizace, v podstatě se dá přirovnat k vyšetřovací úrovni za rok, nejedná se limit! Při překročení se pouze zkoumá proč došlo k překročení neboť za normálních okolností se překročení nepředpokládá </a:t>
            </a:r>
          </a:p>
          <a:p>
            <a:r>
              <a:rPr lang="cs-CZ" altLang="cs-CZ" sz="2000" dirty="0" smtClean="0"/>
              <a:t>pro pracovníky stanoví držitel povolení, pro obyvatelstvo regulátor – jedná se o nástroj optimalizace, není to limit, úřad však v některých případech může stanovit tzv. autorizovaný limit – ten je také výsledkem optimalizace</a:t>
            </a:r>
            <a:endParaRPr lang="cs-CZ" altLang="cs-CZ" sz="1600" dirty="0" smtClean="0"/>
          </a:p>
          <a:p>
            <a:pPr lvl="1">
              <a:buFontTx/>
              <a:buNone/>
            </a:pPr>
            <a:endParaRPr lang="cs-CZ" altLang="cs-CZ" sz="1800" dirty="0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CC3225-E1B9-41F7-B2DF-20A7369D071D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10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Zkoušky zdrojů</a:t>
            </a:r>
            <a:endParaRPr lang="cs-CZ" altLang="cs-CZ" sz="3200" smtClean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913" y="1800225"/>
            <a:ext cx="8420100" cy="4548188"/>
          </a:xfrm>
          <a:extLst/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cs-CZ" sz="1800" dirty="0"/>
              <a:t>Držitel povolení vykonávající činnost v rámci plánované expoziční situace </a:t>
            </a:r>
            <a:r>
              <a:rPr lang="cs-CZ" sz="1800" dirty="0" smtClean="0"/>
              <a:t>a </a:t>
            </a:r>
            <a:r>
              <a:rPr lang="cs-CZ" sz="1800" dirty="0" err="1"/>
              <a:t>registrant</a:t>
            </a:r>
            <a:r>
              <a:rPr lang="cs-CZ" sz="1800" dirty="0"/>
              <a:t> jsou </a:t>
            </a:r>
            <a:r>
              <a:rPr lang="cs-CZ" sz="1800" dirty="0" smtClean="0"/>
              <a:t>povinni:</a:t>
            </a:r>
            <a:endParaRPr lang="cs-CZ" sz="1800" dirty="0"/>
          </a:p>
          <a:p>
            <a:pPr>
              <a:defRPr/>
            </a:pPr>
            <a:r>
              <a:rPr lang="cs-CZ" sz="1800" u="sng" dirty="0" smtClean="0"/>
              <a:t>zajistit </a:t>
            </a:r>
            <a:r>
              <a:rPr lang="cs-CZ" sz="1800" u="sng" dirty="0"/>
              <a:t>hodnocení </a:t>
            </a:r>
            <a:r>
              <a:rPr lang="cs-CZ" sz="1800" dirty="0"/>
              <a:t>vlastností zdroje ionizujícího záření </a:t>
            </a:r>
            <a:r>
              <a:rPr lang="cs-CZ" sz="1800" dirty="0" smtClean="0"/>
              <a:t>prostřednictvím </a:t>
            </a:r>
            <a:r>
              <a:rPr lang="cs-CZ" sz="1800" b="1" dirty="0" smtClean="0"/>
              <a:t>přejímací zkoušky</a:t>
            </a:r>
            <a:r>
              <a:rPr lang="cs-CZ" sz="1800" dirty="0" smtClean="0"/>
              <a:t> a </a:t>
            </a:r>
            <a:r>
              <a:rPr lang="cs-CZ" sz="1800" b="1" dirty="0" smtClean="0"/>
              <a:t>zkoušky </a:t>
            </a:r>
            <a:r>
              <a:rPr lang="cs-CZ" sz="1800" b="1" dirty="0"/>
              <a:t>dlouhodobé </a:t>
            </a:r>
            <a:r>
              <a:rPr lang="cs-CZ" sz="1800" b="1" dirty="0" smtClean="0"/>
              <a:t>stability</a:t>
            </a:r>
            <a:r>
              <a:rPr lang="cs-CZ" sz="1800" dirty="0" smtClean="0"/>
              <a:t> – provádí držitel povolení (pro hodnocení vlastností ZIZ)</a:t>
            </a:r>
            <a:endParaRPr lang="cs-CZ" sz="1800" dirty="0"/>
          </a:p>
          <a:p>
            <a:pPr>
              <a:defRPr/>
            </a:pPr>
            <a:r>
              <a:rPr lang="cs-CZ" sz="1800" u="sng" dirty="0"/>
              <a:t>provádět ověřování </a:t>
            </a:r>
            <a:r>
              <a:rPr lang="cs-CZ" sz="1800" dirty="0"/>
              <a:t>vlastností zdroje ionizujícího záření prostřednictvím </a:t>
            </a:r>
            <a:r>
              <a:rPr lang="cs-CZ" sz="1800" b="1" dirty="0"/>
              <a:t>zkoušky provozní </a:t>
            </a:r>
            <a:r>
              <a:rPr lang="cs-CZ" sz="1800" b="1" dirty="0" smtClean="0"/>
              <a:t>stálosti – </a:t>
            </a:r>
            <a:r>
              <a:rPr lang="cs-CZ" sz="1800" dirty="0" smtClean="0"/>
              <a:t>provádí provozovatel ZIZ prostřednictvím stanovených osob a to (podle frekvence ZPS a druhu a významnosti zdroje):</a:t>
            </a:r>
            <a:endParaRPr lang="cs-CZ" sz="1800" dirty="0"/>
          </a:p>
          <a:p>
            <a:pPr marL="400050" lvl="1" indent="0" fontAlgn="auto">
              <a:spcAft>
                <a:spcPts val="0"/>
              </a:spcAft>
              <a:buFontTx/>
              <a:buChar char="-"/>
              <a:defRPr/>
            </a:pPr>
            <a:r>
              <a:rPr lang="cs-CZ" sz="1600" i="1" dirty="0" smtClean="0"/>
              <a:t> radiologický asistent, radiologický technik, radiologický fyzik nebo zdravotnický pracovník, kteří v klinické praxi ZIZ používají, příp. popisující lékař,</a:t>
            </a:r>
          </a:p>
          <a:p>
            <a:pPr>
              <a:buFontTx/>
              <a:buNone/>
              <a:defRPr/>
            </a:pPr>
            <a:r>
              <a:rPr lang="cs-CZ" sz="1600" i="1" dirty="0" smtClean="0"/>
              <a:t>      - osobou povinnou zajistit provádění ZPS, stanovit jejich rozsah a četnost, průběžně hodnotit výsledky a provádět nápravná opatření je radiologický fyzik, je-li vyžadována jeho dostupnost nebo dohlížející osoba nebo osoba zajišťující RO </a:t>
            </a:r>
            <a:r>
              <a:rPr lang="cs-CZ" sz="1600" i="1" dirty="0" err="1" smtClean="0"/>
              <a:t>registranta</a:t>
            </a:r>
            <a:r>
              <a:rPr lang="cs-CZ" sz="1600" i="1" dirty="0" smtClean="0"/>
              <a:t>.</a:t>
            </a:r>
          </a:p>
          <a:p>
            <a:pPr marL="400050" lvl="1" indent="0" fontAlgn="auto">
              <a:spcAft>
                <a:spcPts val="0"/>
              </a:spcAft>
              <a:buFontTx/>
              <a:buChar char="-"/>
              <a:defRPr/>
            </a:pPr>
            <a:endParaRPr lang="cs-CZ" sz="1500" i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3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Zkoušky dlouhodobé stability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23863" y="1600200"/>
            <a:ext cx="8283575" cy="4643438"/>
          </a:xfrm>
        </p:spPr>
        <p:txBody>
          <a:bodyPr/>
          <a:lstStyle/>
          <a:p>
            <a:r>
              <a:rPr lang="cs-CZ" altLang="cs-CZ" sz="1600" u="sng" dirty="0" smtClean="0"/>
              <a:t>Četnost</a:t>
            </a:r>
            <a:r>
              <a:rPr lang="cs-CZ" altLang="cs-CZ" sz="1600" dirty="0" smtClean="0"/>
              <a:t>:</a:t>
            </a:r>
          </a:p>
          <a:p>
            <a:pPr lvl="1"/>
            <a:r>
              <a:rPr lang="cs-CZ" altLang="cs-CZ" sz="1400" dirty="0" smtClean="0"/>
              <a:t>12 měsíců v případě ZIZ určeného pro lékařské ozáření v radioterapii,</a:t>
            </a:r>
          </a:p>
          <a:p>
            <a:pPr lvl="1"/>
            <a:r>
              <a:rPr lang="cs-CZ" altLang="cs-CZ" sz="1400" dirty="0" smtClean="0"/>
              <a:t>12 měsíců v případě významného ZIZ určeného pro lékařské ozáření v radiodiagnostice nebo intervenční radiologii,</a:t>
            </a:r>
          </a:p>
          <a:p>
            <a:pPr lvl="1"/>
            <a:r>
              <a:rPr lang="cs-CZ" altLang="cs-CZ" sz="1400" dirty="0" smtClean="0"/>
              <a:t>12 měsíců v případě mobilního defektoskopického zařízení s URZ,</a:t>
            </a:r>
          </a:p>
          <a:p>
            <a:pPr lvl="1"/>
            <a:r>
              <a:rPr lang="cs-CZ" altLang="cs-CZ" sz="1400" dirty="0" smtClean="0"/>
              <a:t>uvedena v příloze č. 11 vyhlášky v případě URZ, který není součástí zařízení s URZ, nebo je možné jej pro provedení samostatné ZDS z tohoto zařízení vyjmout,</a:t>
            </a:r>
          </a:p>
          <a:p>
            <a:pPr lvl="1"/>
            <a:r>
              <a:rPr lang="cs-CZ" altLang="cs-CZ" sz="1400" dirty="0" smtClean="0"/>
              <a:t>24 měsíců u ostatních významných ZIZ neuvedených výše,</a:t>
            </a:r>
          </a:p>
          <a:p>
            <a:pPr lvl="1">
              <a:spcAft>
                <a:spcPts val="1200"/>
              </a:spcAft>
            </a:pPr>
            <a:r>
              <a:rPr lang="cs-CZ" altLang="cs-CZ" sz="1400" dirty="0" smtClean="0"/>
              <a:t>36 měsíců u ostatních jednoduchých ZIZ neuvedených výše.</a:t>
            </a:r>
          </a:p>
          <a:p>
            <a:pPr>
              <a:spcAft>
                <a:spcPts val="600"/>
              </a:spcAft>
            </a:pPr>
            <a:r>
              <a:rPr lang="cs-CZ" altLang="cs-CZ" sz="1600" dirty="0" smtClean="0"/>
              <a:t>Závady zjištěné při ZDS se kategorizují jako velmi závažné nebo méně závažné. (Pravidla kategorizace stanoví příloha č. 12 vyhlášky.)</a:t>
            </a:r>
          </a:p>
          <a:p>
            <a:pPr>
              <a:spcAft>
                <a:spcPts val="600"/>
              </a:spcAft>
            </a:pPr>
            <a:r>
              <a:rPr lang="cs-CZ" altLang="cs-CZ" sz="1600" dirty="0" smtClean="0"/>
              <a:t>ZDS se považuje za úspěšnou, pokud při ní nejsou zjištěny závady nebo po dobu stanovenou k</a:t>
            </a:r>
            <a:r>
              <a:rPr lang="cs-CZ" altLang="cs-CZ" sz="1600" u="sng" dirty="0" smtClean="0"/>
              <a:t> odstranění méně závažné závady</a:t>
            </a:r>
            <a:r>
              <a:rPr lang="cs-CZ" altLang="cs-CZ" sz="16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cs-CZ" altLang="cs-CZ" sz="1600" dirty="0" smtClean="0"/>
              <a:t>ZDS se považuje za neúspěšnou, pokud při ní </a:t>
            </a:r>
            <a:r>
              <a:rPr lang="cs-CZ" altLang="cs-CZ" sz="1600" u="sng" dirty="0" smtClean="0"/>
              <a:t>byla zjištěna velmi závažná závada</a:t>
            </a:r>
            <a:r>
              <a:rPr lang="cs-CZ" altLang="cs-CZ" sz="1600" dirty="0" smtClean="0"/>
              <a:t>, nebo  </a:t>
            </a:r>
            <a:r>
              <a:rPr lang="cs-CZ" altLang="cs-CZ" sz="1600" u="sng" dirty="0" smtClean="0"/>
              <a:t>méně závažná závada nebyla odstraněna ve lhůtě </a:t>
            </a:r>
            <a:r>
              <a:rPr lang="cs-CZ" altLang="cs-CZ" sz="1600" dirty="0" smtClean="0"/>
              <a:t>a odstranění nebylo potvrzeno úspěšnou ZDS.</a:t>
            </a:r>
          </a:p>
          <a:p>
            <a:pPr>
              <a:buFontTx/>
              <a:buNone/>
            </a:pPr>
            <a:endParaRPr lang="cs-CZ" altLang="cs-CZ" sz="1600" dirty="0" smtClean="0"/>
          </a:p>
          <a:p>
            <a:endParaRPr lang="cs-CZ" altLang="cs-CZ" sz="1600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DEDC2D-56C6-4EA0-8927-D91494D2C951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12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Radiologické události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altLang="cs-CZ" sz="2000" dirty="0" smtClean="0"/>
              <a:t>Událost při lékařském ozáření, která způsobuje </a:t>
            </a:r>
            <a:r>
              <a:rPr lang="cs-CZ" altLang="cs-CZ" sz="2000" u="sng" dirty="0" smtClean="0"/>
              <a:t>chybné ozáření pacienta </a:t>
            </a:r>
            <a:r>
              <a:rPr lang="cs-CZ" altLang="cs-CZ" sz="2000" dirty="0" smtClean="0"/>
              <a:t>(za chybné je považováno ozáření, které může ohrozit život pacienta v důsledku tkáňových reakcí, nebo ozáření zahrnující lidskou chybu, selhání přístroje nebo jinou událost, jejíž důsledky nemohou být opomenuty z hlediska radiační ochrany), např.  záměna pacienta, tkáně, dávky či aktivity pro RT i přerušení léčby, pro RDG i opakování snímku</a:t>
            </a:r>
          </a:p>
          <a:p>
            <a:r>
              <a:rPr lang="cs-CZ" altLang="cs-CZ" sz="2000" dirty="0" smtClean="0"/>
              <a:t>Specifikováno v příloze NOVRO pro RT, RDG, NM a IR</a:t>
            </a:r>
          </a:p>
          <a:p>
            <a:r>
              <a:rPr lang="cs-CZ" altLang="cs-CZ" sz="2000" dirty="0" smtClean="0"/>
              <a:t>O </a:t>
            </a:r>
            <a:r>
              <a:rPr lang="cs-CZ" altLang="cs-CZ" sz="2000" u="sng" dirty="0" smtClean="0"/>
              <a:t>závažné</a:t>
            </a:r>
            <a:r>
              <a:rPr lang="cs-CZ" altLang="cs-CZ" sz="2000" dirty="0" smtClean="0"/>
              <a:t> radiologické události musí být držitelem povolení nebo </a:t>
            </a:r>
            <a:r>
              <a:rPr lang="cs-CZ" altLang="cs-CZ" sz="2000" dirty="0" err="1" smtClean="0"/>
              <a:t>registrantem</a:t>
            </a:r>
            <a:r>
              <a:rPr lang="cs-CZ" altLang="cs-CZ" sz="2000" dirty="0" smtClean="0"/>
              <a:t> prokazatelně </a:t>
            </a:r>
            <a:r>
              <a:rPr lang="cs-CZ" altLang="cs-CZ" sz="2000" b="1" dirty="0" smtClean="0"/>
              <a:t>informován</a:t>
            </a:r>
            <a:r>
              <a:rPr lang="cs-CZ" altLang="cs-CZ" sz="2000" dirty="0" smtClean="0"/>
              <a:t> Úřad, indikující lékař, aplikující odborník a </a:t>
            </a:r>
            <a:r>
              <a:rPr lang="cs-CZ" altLang="cs-CZ" sz="2000" b="1" u="sng" dirty="0" smtClean="0"/>
              <a:t>pacient </a:t>
            </a:r>
          </a:p>
          <a:p>
            <a:r>
              <a:rPr lang="cs-CZ" altLang="cs-CZ" sz="2000" dirty="0" smtClean="0"/>
              <a:t>Klasifikace radiologických událostí: </a:t>
            </a:r>
            <a:r>
              <a:rPr lang="cs-CZ" altLang="cs-CZ" sz="2000" b="1" dirty="0" smtClean="0"/>
              <a:t>A </a:t>
            </a:r>
            <a:r>
              <a:rPr lang="cs-CZ" altLang="cs-CZ" sz="2000" b="1" dirty="0" err="1" smtClean="0"/>
              <a:t>a</a:t>
            </a:r>
            <a:r>
              <a:rPr lang="cs-CZ" altLang="cs-CZ" sz="2000" b="1" dirty="0" smtClean="0"/>
              <a:t> B = závažné, C</a:t>
            </a:r>
          </a:p>
          <a:p>
            <a:endParaRPr lang="cs-CZ" altLang="cs-CZ" sz="2000" dirty="0" smtClean="0"/>
          </a:p>
          <a:p>
            <a:pPr>
              <a:buFontTx/>
              <a:buNone/>
            </a:pPr>
            <a:endParaRPr lang="cs-CZ" altLang="cs-CZ" sz="2000" dirty="0" smtClean="0"/>
          </a:p>
          <a:p>
            <a:endParaRPr lang="cs-CZ" altLang="cs-CZ" sz="2000" dirty="0" smtClean="0"/>
          </a:p>
          <a:p>
            <a:pPr>
              <a:buFontTx/>
              <a:buNone/>
            </a:pPr>
            <a:r>
              <a:rPr lang="cs-CZ" altLang="cs-CZ" sz="2000" dirty="0" smtClean="0"/>
              <a:t>.</a:t>
            </a:r>
          </a:p>
          <a:p>
            <a:endParaRPr lang="cs-CZ" altLang="cs-CZ" sz="1000" dirty="0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5564B8-D70D-4A56-A27E-BC8ADF0A4B1E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13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Vybavení pracovišť a požadavky na ZIZ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42913" y="1914525"/>
            <a:ext cx="8283575" cy="454818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altLang="cs-CZ" sz="2000" smtClean="0"/>
              <a:t>Specifikováno pro pracoviště RT a RDG</a:t>
            </a:r>
          </a:p>
          <a:p>
            <a:pPr>
              <a:spcAft>
                <a:spcPts val="600"/>
              </a:spcAft>
            </a:pPr>
            <a:r>
              <a:rPr lang="cs-CZ" altLang="cs-CZ" sz="2000" smtClean="0"/>
              <a:t>Specifikováno pro různé druhy zdrojů a odstupňováno: </a:t>
            </a:r>
          </a:p>
          <a:p>
            <a:pPr lvl="1">
              <a:spcAft>
                <a:spcPts val="600"/>
              </a:spcAft>
            </a:pPr>
            <a:r>
              <a:rPr lang="cs-CZ" altLang="cs-CZ" sz="1600" smtClean="0"/>
              <a:t>pro všechny (i stávající), </a:t>
            </a:r>
          </a:p>
          <a:p>
            <a:pPr lvl="1">
              <a:spcAft>
                <a:spcPts val="600"/>
              </a:spcAft>
            </a:pPr>
            <a:r>
              <a:rPr lang="cs-CZ" altLang="cs-CZ" sz="1600" smtClean="0"/>
              <a:t>pro nově instalované, </a:t>
            </a:r>
          </a:p>
          <a:p>
            <a:pPr lvl="1">
              <a:spcAft>
                <a:spcPts val="600"/>
              </a:spcAft>
            </a:pPr>
            <a:r>
              <a:rPr lang="cs-CZ" altLang="cs-CZ" sz="1600" smtClean="0"/>
              <a:t>pro instalované po 2018, </a:t>
            </a:r>
          </a:p>
          <a:p>
            <a:pPr lvl="1">
              <a:spcAft>
                <a:spcPts val="600"/>
              </a:spcAft>
            </a:pPr>
            <a:r>
              <a:rPr lang="cs-CZ" altLang="cs-CZ" sz="1600" smtClean="0"/>
              <a:t>pro instalované po 2021. </a:t>
            </a:r>
          </a:p>
          <a:p>
            <a:pPr>
              <a:spcAft>
                <a:spcPts val="600"/>
              </a:spcAft>
            </a:pPr>
            <a:r>
              <a:rPr lang="cs-CZ" altLang="cs-CZ" sz="2000" smtClean="0"/>
              <a:t>Některé požadavky ze stávající vyhlášky, další z evropských doporučení, příp. z praktických zkušeností.</a:t>
            </a:r>
          </a:p>
          <a:p>
            <a:pPr>
              <a:spcAft>
                <a:spcPts val="600"/>
              </a:spcAft>
            </a:pPr>
            <a:r>
              <a:rPr lang="cs-CZ" altLang="cs-CZ" sz="2000" smtClean="0"/>
              <a:t>Požadavky se týkají zejména vybavení umožňujícího lepší sledování či regulaci dávky a ochranu pacientů (především dětí).</a:t>
            </a:r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25A093-0E6E-4EE3-86CB-DD8FE0167E34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14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2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Hodnocení radiační ochrany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Držitel povolení pro nakládání se ZIZ nebo poskytování služeb v KP provozovateli pracoviště IV. Kategorie musí provést 1 x ročně </a:t>
            </a:r>
            <a:r>
              <a:rPr lang="cs-CZ" sz="2000" u="sng" dirty="0" smtClean="0"/>
              <a:t>hodnocení způsobu zajištění RO</a:t>
            </a:r>
          </a:p>
          <a:p>
            <a:pPr>
              <a:defRPr/>
            </a:pPr>
            <a:r>
              <a:rPr lang="cs-CZ" sz="2000" dirty="0" smtClean="0"/>
              <a:t>Hodnocení způsobu zajištění RO zahrnuje:</a:t>
            </a:r>
          </a:p>
          <a:p>
            <a:pPr lvl="1">
              <a:defRPr/>
            </a:pPr>
            <a:r>
              <a:rPr lang="cs-CZ" sz="1600" dirty="0" smtClean="0">
                <a:ea typeface="+mn-ea"/>
                <a:cs typeface="+mn-cs"/>
              </a:rPr>
              <a:t>posouzení optimalizace radiační ochrany na základě výsledků monitorování, revize DRÚ</a:t>
            </a:r>
          </a:p>
          <a:p>
            <a:pPr lvl="1">
              <a:defRPr/>
            </a:pPr>
            <a:r>
              <a:rPr lang="cs-CZ" sz="1600" dirty="0" smtClean="0"/>
              <a:t>přehled a rozbor radiačních mimořádných událostí, radiologických událostí, odchylek od běžného provozu/překročení monitorovacích úrovní nebo dávkových optimalizačních mezí, přijatá opatření</a:t>
            </a:r>
          </a:p>
          <a:p>
            <a:pPr lvl="1">
              <a:defRPr/>
            </a:pPr>
            <a:r>
              <a:rPr lang="cs-CZ" sz="1600" dirty="0" smtClean="0"/>
              <a:t>plnění povinností držitele povolení (prohlídky, vzdělávání, ověřování připravenosti)</a:t>
            </a:r>
          </a:p>
          <a:p>
            <a:pPr lvl="1">
              <a:defRPr/>
            </a:pPr>
            <a:r>
              <a:rPr lang="cs-CZ" sz="1600" dirty="0" smtClean="0"/>
              <a:t>posouzení vybavenosti ochrannými pomůckami,</a:t>
            </a:r>
          </a:p>
          <a:p>
            <a:pPr lvl="1">
              <a:defRPr/>
            </a:pPr>
            <a:r>
              <a:rPr lang="cs-CZ" sz="1600" dirty="0" smtClean="0"/>
              <a:t>hodnocení stavu a zabezpečení zdroje, výsledek inventury</a:t>
            </a:r>
          </a:p>
          <a:p>
            <a:pPr lvl="1">
              <a:defRPr/>
            </a:pPr>
            <a:r>
              <a:rPr lang="cs-CZ" sz="1600" dirty="0" smtClean="0"/>
              <a:t>hodnocení havarijních cvičení, plán na další rok</a:t>
            </a:r>
          </a:p>
          <a:p>
            <a:pPr>
              <a:buFontTx/>
              <a:buNone/>
              <a:defRPr/>
            </a:pPr>
            <a:endParaRPr lang="cs-CZ" dirty="0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0512BE-2263-4204-A531-6F9515FAE9BA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15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Zabezpečení zdrojů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/>
              <a:t>Kategorizace </a:t>
            </a:r>
            <a:r>
              <a:rPr lang="cs-CZ" sz="2400" dirty="0" err="1" smtClean="0"/>
              <a:t>radionuklidových</a:t>
            </a:r>
            <a:r>
              <a:rPr lang="cs-CZ" sz="2400" dirty="0" smtClean="0"/>
              <a:t> zdrojů pro účely regulace </a:t>
            </a:r>
            <a:r>
              <a:rPr lang="cs-CZ" sz="2400" dirty="0" err="1" smtClean="0"/>
              <a:t>přeshraničního</a:t>
            </a:r>
            <a:r>
              <a:rPr lang="cs-CZ" sz="2400" dirty="0" smtClean="0"/>
              <a:t> pohybu a zabezpečení: </a:t>
            </a:r>
            <a:r>
              <a:rPr lang="cs-CZ" sz="2000" dirty="0" smtClean="0"/>
              <a:t>kategorie 1. až 5. </a:t>
            </a:r>
          </a:p>
          <a:p>
            <a:pPr>
              <a:defRPr/>
            </a:pPr>
            <a:r>
              <a:rPr lang="cs-CZ" sz="2400" dirty="0" smtClean="0"/>
              <a:t>Dovoz a vývoz zdroje 1. nebo 2. kategorie zabezpečení: </a:t>
            </a:r>
            <a:r>
              <a:rPr lang="cs-CZ" sz="2000" dirty="0" smtClean="0"/>
              <a:t>oznámení 30 dní předem; vyvézt lze jen do státu, který je schopen zajistit trvale bezpečné nakládání s </a:t>
            </a:r>
            <a:r>
              <a:rPr lang="cs-CZ" sz="2000" dirty="0" err="1" smtClean="0"/>
              <a:t>radionuklidovým</a:t>
            </a:r>
            <a:r>
              <a:rPr lang="cs-CZ" sz="2000" dirty="0" smtClean="0"/>
              <a:t> zdrojem</a:t>
            </a:r>
          </a:p>
          <a:p>
            <a:pPr>
              <a:defRPr/>
            </a:pPr>
            <a:r>
              <a:rPr lang="cs-CZ" sz="2400" dirty="0" smtClean="0"/>
              <a:t>Zabezpečení </a:t>
            </a:r>
            <a:r>
              <a:rPr lang="cs-CZ" sz="2400" dirty="0" err="1" smtClean="0"/>
              <a:t>radionuklidového</a:t>
            </a:r>
            <a:r>
              <a:rPr lang="cs-CZ" sz="2400" dirty="0" smtClean="0"/>
              <a:t> zdroje: </a:t>
            </a:r>
          </a:p>
          <a:p>
            <a:pPr lvl="1">
              <a:defRPr/>
            </a:pPr>
            <a:r>
              <a:rPr lang="cs-CZ" sz="2000" dirty="0" smtClean="0">
                <a:ea typeface="+mn-ea"/>
                <a:cs typeface="+mn-cs"/>
              </a:rPr>
              <a:t>před nepovoleným přístupem, použitím a přemístěním</a:t>
            </a:r>
          </a:p>
          <a:p>
            <a:pPr lvl="1">
              <a:defRPr/>
            </a:pPr>
            <a:r>
              <a:rPr lang="cs-CZ" sz="2000" dirty="0" smtClean="0"/>
              <a:t>pro </a:t>
            </a:r>
            <a:r>
              <a:rPr lang="cs-CZ" sz="2000" dirty="0" smtClean="0">
                <a:ea typeface="+mn-ea"/>
                <a:cs typeface="+mn-cs"/>
              </a:rPr>
              <a:t>zdroje 1. až 3. kategorie</a:t>
            </a:r>
            <a:r>
              <a:rPr lang="cs-CZ" sz="2000" dirty="0" smtClean="0"/>
              <a:t> specifické </a:t>
            </a:r>
            <a:r>
              <a:rPr lang="cs-CZ" sz="2000" dirty="0" smtClean="0">
                <a:ea typeface="+mn-ea"/>
                <a:cs typeface="+mn-cs"/>
              </a:rPr>
              <a:t>požadavky v PP: </a:t>
            </a:r>
          </a:p>
          <a:p>
            <a:pPr lvl="2">
              <a:defRPr/>
            </a:pPr>
            <a:r>
              <a:rPr lang="cs-CZ" sz="1600" dirty="0" smtClean="0">
                <a:ea typeface="+mn-ea"/>
                <a:cs typeface="+mn-cs"/>
              </a:rPr>
              <a:t>prvky zabezpečení (ztížení přístupu, včasné rozpoznání, prostředky pro zdržení, reakce)</a:t>
            </a:r>
          </a:p>
          <a:p>
            <a:pPr lvl="2">
              <a:defRPr/>
            </a:pPr>
            <a:r>
              <a:rPr lang="cs-CZ" sz="1600" dirty="0" smtClean="0">
                <a:ea typeface="+mn-ea"/>
                <a:cs typeface="+mn-cs"/>
              </a:rPr>
              <a:t>plán zabezpečení</a:t>
            </a:r>
          </a:p>
          <a:p>
            <a:pPr lvl="2">
              <a:defRPr/>
            </a:pPr>
            <a:r>
              <a:rPr lang="cs-CZ" sz="1600" dirty="0" smtClean="0">
                <a:ea typeface="+mn-ea"/>
                <a:cs typeface="+mn-cs"/>
              </a:rPr>
              <a:t>ochrana informací (personální práce) </a:t>
            </a:r>
          </a:p>
          <a:p>
            <a:pPr>
              <a:defRPr/>
            </a:pPr>
            <a:r>
              <a:rPr lang="cs-CZ" sz="2400" dirty="0" smtClean="0"/>
              <a:t>Detekce opuštěných ZIZ (šrot, spalovny, hutě)</a:t>
            </a:r>
          </a:p>
          <a:p>
            <a:pPr>
              <a:defRPr/>
            </a:pPr>
            <a:endParaRPr lang="cs-CZ" dirty="0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7E9949-3780-4776-BD74-D3B7F7E20CB7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16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201738" y="968375"/>
            <a:ext cx="7561262" cy="666750"/>
          </a:xfrm>
        </p:spPr>
        <p:txBody>
          <a:bodyPr/>
          <a:lstStyle/>
          <a:p>
            <a:r>
              <a:rPr lang="cs-CZ" altLang="cs-CZ" smtClean="0"/>
              <a:t>Nelékařské ozáření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= </a:t>
            </a:r>
            <a:r>
              <a:rPr lang="cs-CZ" altLang="cs-CZ" sz="2400" u="sng" smtClean="0"/>
              <a:t>záměrné ozáření </a:t>
            </a:r>
            <a:r>
              <a:rPr lang="cs-CZ" altLang="cs-CZ" sz="2400" smtClean="0"/>
              <a:t>osoby pro účely zobrazování, jehož </a:t>
            </a:r>
            <a:r>
              <a:rPr lang="cs-CZ" altLang="cs-CZ" sz="2400" b="1" smtClean="0"/>
              <a:t>hlavním účelem není přínos pro zdraví </a:t>
            </a:r>
            <a:r>
              <a:rPr lang="cs-CZ" altLang="cs-CZ" sz="2400" smtClean="0"/>
              <a:t>ozářené osoby; </a:t>
            </a:r>
          </a:p>
          <a:p>
            <a:pPr lvl="1"/>
            <a:r>
              <a:rPr lang="cs-CZ" altLang="cs-CZ" sz="1800" u="sng" smtClean="0"/>
              <a:t>nelékařské ozáření lékařským radiologickým vybavením</a:t>
            </a:r>
            <a:r>
              <a:rPr lang="cs-CZ" altLang="cs-CZ" sz="1800" smtClean="0"/>
              <a:t> </a:t>
            </a:r>
            <a:br>
              <a:rPr lang="cs-CZ" altLang="cs-CZ" sz="1800" smtClean="0"/>
            </a:br>
            <a:r>
              <a:rPr lang="cs-CZ" altLang="cs-CZ" sz="1800" smtClean="0"/>
              <a:t>(pro účely zaměstnání, přistěhování, pojištění, hodnocení fyzického vývoje dětí, k určení věku a pro identifikaci věcí skrytých v těle)</a:t>
            </a:r>
          </a:p>
          <a:p>
            <a:pPr lvl="1"/>
            <a:r>
              <a:rPr lang="cs-CZ" altLang="cs-CZ" sz="1800" u="sng" smtClean="0"/>
              <a:t>nelékařské ozáření jiným zdrojem ionizujícího záření</a:t>
            </a:r>
            <a:r>
              <a:rPr lang="cs-CZ" altLang="cs-CZ" sz="1800" smtClean="0"/>
              <a:t> </a:t>
            </a:r>
            <a:br>
              <a:rPr lang="cs-CZ" altLang="cs-CZ" sz="1800" smtClean="0"/>
            </a:br>
            <a:r>
              <a:rPr lang="cs-CZ" altLang="cs-CZ" sz="1800" smtClean="0"/>
              <a:t>(pro zjišťování skrytých věcí na těle nebo osob v nákladu)</a:t>
            </a:r>
          </a:p>
          <a:p>
            <a:r>
              <a:rPr lang="cs-CZ" altLang="cs-CZ" sz="2400" b="1" smtClean="0"/>
              <a:t>musí být předem odůvodněno </a:t>
            </a:r>
            <a:r>
              <a:rPr lang="cs-CZ" altLang="cs-CZ" sz="2400" smtClean="0"/>
              <a:t>s ohledem na zvláštní povahu účelu tohoto ozáření, jímž není přínos pro zdraví.</a:t>
            </a:r>
          </a:p>
          <a:p>
            <a:r>
              <a:rPr lang="cs-CZ" altLang="cs-CZ" sz="2400" smtClean="0"/>
              <a:t>Osoba jej podstupující musí být informována o riziku ozáření a musí jej podstoupit dobrovolně (nestanoví-li jiný právní předpis jinak)</a:t>
            </a:r>
          </a:p>
          <a:p>
            <a:endParaRPr lang="cs-CZ" altLang="cs-CZ" sz="2000" smtClean="0"/>
          </a:p>
          <a:p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510FD0-512F-44F5-86E6-3A2B79B7F15E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17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Přechodná ustanovení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Stávající držitelé povolení musí své právní poměry přizpůsobit nové legislativě do 2 let po nabytí účinnosti POZOR ! pro činnosti v rámci expozičních situací do 1 roku – souvisí s požadavkem na implementaci evropské legislativy – 6.2.2018</a:t>
            </a:r>
          </a:p>
          <a:p>
            <a:r>
              <a:rPr lang="cs-CZ" dirty="0" smtClean="0"/>
              <a:t>Povolení platí na dobu vydání nejdéle však 10 let ( i ta na dobu neurčitou)</a:t>
            </a:r>
          </a:p>
          <a:p>
            <a:r>
              <a:rPr lang="cs-CZ" dirty="0" smtClean="0"/>
              <a:t>Měření radonu podle starého zákona – výsledky taktéž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61B3-6EE8-433C-BCD9-37072410FB7E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9201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nové legislativy do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388" y="1625600"/>
            <a:ext cx="8380412" cy="4770438"/>
          </a:xfrm>
        </p:spPr>
        <p:txBody>
          <a:bodyPr/>
          <a:lstStyle/>
          <a:p>
            <a:r>
              <a:rPr lang="cs-CZ" dirty="0" smtClean="0"/>
              <a:t>SÚJB již při přípravě NAZ a posléze NOVRO konzultoval vytipované nejvíce dotčené subjekty </a:t>
            </a:r>
          </a:p>
          <a:p>
            <a:r>
              <a:rPr lang="cs-CZ" dirty="0" smtClean="0"/>
              <a:t>Připomínková řízení – mnoho vyjasněno, napraveno, upraveno</a:t>
            </a:r>
          </a:p>
          <a:p>
            <a:r>
              <a:rPr lang="cs-CZ" dirty="0" smtClean="0"/>
              <a:t>Od září 2016 – příprava na implementaci – jednání s odbornými společnostmi, rezorty, asociacemi </a:t>
            </a:r>
          </a:p>
          <a:p>
            <a:r>
              <a:rPr lang="cs-CZ" dirty="0" smtClean="0"/>
              <a:t>Odborné semináře – nedestruktivní testování, DP k pořádání kurzů ZOZ, lékařské ozáření, zkoušky zdrojů, dozimetrické služby, lektoři RO,….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61B3-6EE8-433C-BCD9-37072410FB7E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63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037615" y="791796"/>
            <a:ext cx="7561262" cy="666750"/>
          </a:xfrm>
        </p:spPr>
        <p:txBody>
          <a:bodyPr/>
          <a:lstStyle/>
          <a:p>
            <a:r>
              <a:rPr lang="cs-CZ" altLang="cs-CZ" sz="3600" dirty="0" smtClean="0">
                <a:solidFill>
                  <a:srgbClr val="00B050"/>
                </a:solidFill>
              </a:rPr>
              <a:t>Průběh přípravy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315302" y="1370134"/>
            <a:ext cx="8283575" cy="521530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altLang="cs-CZ" sz="2000" dirty="0" smtClean="0"/>
              <a:t>Červenec 2015 – návrh Nového atomového zákona (NAZ) schválen Vládou ČR</a:t>
            </a:r>
          </a:p>
          <a:p>
            <a:pPr>
              <a:spcAft>
                <a:spcPts val="600"/>
              </a:spcAft>
            </a:pPr>
            <a:r>
              <a:rPr lang="cs-CZ" altLang="cs-CZ" sz="2000" u="sng" dirty="0" smtClean="0"/>
              <a:t>27. května 2016 </a:t>
            </a:r>
            <a:r>
              <a:rPr lang="cs-CZ" altLang="cs-CZ" sz="2000" dirty="0" smtClean="0"/>
              <a:t>-  schválen Poslaneckou sněmovnou, v červenci 2016 schválen Senátem, 10.8.2016 publikován ve sbírce jako zákon.č.263/2016 Sb. </a:t>
            </a:r>
          </a:p>
          <a:p>
            <a:pPr>
              <a:spcAft>
                <a:spcPts val="600"/>
              </a:spcAft>
            </a:pPr>
            <a:r>
              <a:rPr lang="cs-CZ" altLang="cs-CZ" sz="2000" dirty="0" smtClean="0"/>
              <a:t>účinnost od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1.1.2017</a:t>
            </a:r>
          </a:p>
          <a:p>
            <a:pPr>
              <a:spcAft>
                <a:spcPts val="600"/>
              </a:spcAft>
            </a:pPr>
            <a:r>
              <a:rPr lang="cs-CZ" altLang="cs-CZ" sz="2000" dirty="0" smtClean="0"/>
              <a:t>První teze Nové vyhlášky o radiační ochraně (NOVRO) byly součástí návrhu NAZ do vlády</a:t>
            </a:r>
          </a:p>
          <a:p>
            <a:r>
              <a:rPr lang="cs-CZ" altLang="cs-CZ" sz="2000" dirty="0" smtClean="0">
                <a:solidFill>
                  <a:srgbClr val="FF0000"/>
                </a:solidFill>
              </a:rPr>
              <a:t>V průběhu 2016</a:t>
            </a:r>
            <a:r>
              <a:rPr lang="cs-CZ" altLang="cs-CZ" sz="2000" dirty="0" smtClean="0"/>
              <a:t>: </a:t>
            </a:r>
          </a:p>
          <a:p>
            <a:pPr lvl="1"/>
            <a:r>
              <a:rPr lang="cs-CZ" altLang="cs-CZ" sz="2000" dirty="0" smtClean="0"/>
              <a:t>Finalizace prováděcích předpisů </a:t>
            </a:r>
            <a:br>
              <a:rPr lang="cs-CZ" altLang="cs-CZ" sz="2000" dirty="0" smtClean="0"/>
            </a:br>
            <a:r>
              <a:rPr lang="cs-CZ" altLang="cs-CZ" sz="1400" i="1" dirty="0" smtClean="0"/>
              <a:t>(celkově: 17 vyhlášek v gesci SÚJB, 1 nařízení vlády v gesci SÚJB, 1 vyhláška v gesci MF, 1 vyhláška v gesci MPO, 1 vyhláška ve </a:t>
            </a:r>
            <a:r>
              <a:rPr lang="cs-CZ" altLang="cs-CZ" sz="1400" i="1" dirty="0" err="1" smtClean="0"/>
              <a:t>spolugesci</a:t>
            </a:r>
            <a:r>
              <a:rPr lang="cs-CZ" altLang="cs-CZ" sz="1400" i="1" dirty="0" smtClean="0"/>
              <a:t> MPO a SÚJB)</a:t>
            </a:r>
          </a:p>
          <a:p>
            <a:pPr lvl="1"/>
            <a:r>
              <a:rPr lang="cs-CZ" altLang="cs-CZ" sz="2000" dirty="0" smtClean="0"/>
              <a:t>Meziresortní připomínkové řízení</a:t>
            </a:r>
          </a:p>
          <a:p>
            <a:pPr lvl="1"/>
            <a:r>
              <a:rPr lang="cs-CZ" altLang="cs-CZ" sz="2000" dirty="0" smtClean="0"/>
              <a:t>Legislativní rada vlády</a:t>
            </a:r>
          </a:p>
          <a:p>
            <a:pPr lvl="1"/>
            <a:r>
              <a:rPr lang="cs-CZ" altLang="cs-CZ" sz="2000" dirty="0" smtClean="0"/>
              <a:t>Podpis předsedkyně SÚJB</a:t>
            </a:r>
          </a:p>
          <a:p>
            <a:pPr>
              <a:buFontTx/>
              <a:buNone/>
            </a:pPr>
            <a:endParaRPr lang="cs-CZ" altLang="cs-CZ" sz="2400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8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nové legislativy do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388" y="1625600"/>
            <a:ext cx="8380412" cy="4770438"/>
          </a:xfrm>
        </p:spPr>
        <p:txBody>
          <a:bodyPr/>
          <a:lstStyle/>
          <a:p>
            <a:r>
              <a:rPr lang="cs-CZ" dirty="0" smtClean="0"/>
              <a:t>MPO – asociace zpracovatelů kovového šrotu</a:t>
            </a:r>
          </a:p>
          <a:p>
            <a:r>
              <a:rPr lang="cs-CZ" dirty="0" smtClean="0"/>
              <a:t>„radonová“ pracoviště, NORM</a:t>
            </a:r>
          </a:p>
          <a:p>
            <a:r>
              <a:rPr lang="cs-CZ" dirty="0" smtClean="0"/>
              <a:t>Radon – bulletin 2016 – aktuální informace </a:t>
            </a:r>
          </a:p>
          <a:p>
            <a:r>
              <a:rPr lang="cs-CZ" dirty="0"/>
              <a:t>v</a:t>
            </a:r>
            <a:r>
              <a:rPr lang="cs-CZ" dirty="0" smtClean="0"/>
              <a:t> přípravě sada nových nebo novelizovaných doporučení SÚJB</a:t>
            </a:r>
          </a:p>
          <a:p>
            <a:r>
              <a:rPr lang="cs-CZ" dirty="0" smtClean="0"/>
              <a:t>Publikace odborných článků </a:t>
            </a:r>
          </a:p>
          <a:p>
            <a:r>
              <a:rPr lang="cs-CZ" dirty="0" smtClean="0"/>
              <a:t>Odpovědi na dotazy</a:t>
            </a:r>
          </a:p>
          <a:p>
            <a:r>
              <a:rPr lang="cs-CZ" dirty="0" smtClean="0"/>
              <a:t>Kontroly 2017 – upozornění na nové povinnosti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61B3-6EE8-433C-BCD9-37072410FB7E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3275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i="1" dirty="0" smtClean="0"/>
          </a:p>
          <a:p>
            <a:pPr marL="0" indent="0" algn="ctr">
              <a:buNone/>
            </a:pPr>
            <a:endParaRPr lang="cs-CZ" b="1" i="1" dirty="0"/>
          </a:p>
          <a:p>
            <a:pPr marL="0" indent="0" algn="ctr">
              <a:buNone/>
            </a:pPr>
            <a:r>
              <a:rPr lang="cs-CZ" sz="3600" b="1" i="1" dirty="0" smtClean="0"/>
              <a:t>Děkuji za pozornost </a:t>
            </a:r>
          </a:p>
          <a:p>
            <a:pPr marL="0" indent="0" algn="ctr">
              <a:buNone/>
            </a:pPr>
            <a:r>
              <a:rPr lang="cs-CZ" b="1" i="1" dirty="0" smtClean="0"/>
              <a:t>a přeji nám všem trpělivost a dobrou vůli se </a:t>
            </a:r>
          </a:p>
          <a:p>
            <a:pPr marL="0" indent="0" algn="ctr">
              <a:buNone/>
            </a:pPr>
            <a:r>
              <a:rPr lang="cs-CZ" b="1" i="1" dirty="0" smtClean="0"/>
              <a:t>s novou legislativou co nejlépe vyrovnat a zavést ji úspěšně do praxe</a:t>
            </a:r>
            <a:endParaRPr lang="cs-CZ" b="1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61B3-6EE8-433C-BCD9-37072410FB7E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752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037615" y="791796"/>
            <a:ext cx="7561262" cy="666750"/>
          </a:xfrm>
        </p:spPr>
        <p:txBody>
          <a:bodyPr/>
          <a:lstStyle/>
          <a:p>
            <a:r>
              <a:rPr lang="cs-CZ" altLang="cs-CZ" sz="3600" dirty="0" smtClean="0">
                <a:solidFill>
                  <a:srgbClr val="00B050"/>
                </a:solidFill>
              </a:rPr>
              <a:t>Průběh přípravy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315302" y="1370134"/>
            <a:ext cx="8283575" cy="5215303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 dirty="0" smtClean="0"/>
              <a:t>Nová vyhláška o radiační ochraně 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v současné době po mezirezortním připomínkovém řízení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oficiální připomínky spíše formálního charakteru, neoficiální připomínky- hodnotné i zbytečné vycházející z neznalosti NAZ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nyní finalizace verze pro LRV – 5.12.2016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Notifikace EC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Podpis předsedkyně SÚJB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Publikace ve Sbírce – snad do konce roku 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9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>
                <a:solidFill>
                  <a:srgbClr val="00B050"/>
                </a:solidFill>
              </a:rPr>
              <a:t>Obecně o nové úpravě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863" y="1771650"/>
            <a:ext cx="8520112" cy="4548188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cs-CZ" altLang="cs-CZ" sz="2000" dirty="0" smtClean="0"/>
              <a:t>Zkušenosti z předchozí úpravy, </a:t>
            </a:r>
          </a:p>
          <a:p>
            <a:pPr>
              <a:spcAft>
                <a:spcPts val="600"/>
              </a:spcAft>
              <a:defRPr/>
            </a:pPr>
            <a:r>
              <a:rPr lang="cs-CZ" altLang="cs-CZ" sz="2000" dirty="0" smtClean="0"/>
              <a:t>Technologický vývoj, </a:t>
            </a:r>
          </a:p>
          <a:p>
            <a:pPr>
              <a:spcAft>
                <a:spcPts val="600"/>
              </a:spcAft>
              <a:defRPr/>
            </a:pPr>
            <a:r>
              <a:rPr lang="cs-CZ" altLang="cs-CZ" sz="2000" dirty="0"/>
              <a:t>N</a:t>
            </a:r>
            <a:r>
              <a:rPr lang="cs-CZ" altLang="cs-CZ" sz="2000" dirty="0" smtClean="0"/>
              <a:t>ové doporučení ICRP (č. 103) a další mezinárodní předpisy </a:t>
            </a:r>
            <a:r>
              <a:rPr lang="cs-CZ" altLang="cs-CZ" sz="2000" dirty="0"/>
              <a:t/>
            </a:r>
            <a:br>
              <a:rPr lang="cs-CZ" altLang="cs-CZ" sz="2000" dirty="0"/>
            </a:b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zejména směrnice </a:t>
            </a:r>
            <a:r>
              <a:rPr lang="cs-CZ" altLang="cs-CZ" sz="2000" i="1" dirty="0" smtClean="0">
                <a:solidFill>
                  <a:srgbClr val="FF0000"/>
                </a:solidFill>
              </a:rPr>
              <a:t>2013/59/EURATOM – EU BSS, IAEA BSS</a:t>
            </a:r>
            <a:r>
              <a:rPr lang="cs-CZ" altLang="cs-CZ" sz="2000" i="1" dirty="0" smtClean="0"/>
              <a:t>)</a:t>
            </a:r>
            <a:r>
              <a:rPr lang="cs-CZ" altLang="cs-CZ" sz="2000" dirty="0" smtClean="0"/>
              <a:t>, </a:t>
            </a:r>
          </a:p>
          <a:p>
            <a:pPr>
              <a:spcAft>
                <a:spcPts val="600"/>
              </a:spcAft>
              <a:defRPr/>
            </a:pPr>
            <a:r>
              <a:rPr lang="cs-CZ" altLang="cs-CZ" sz="2000" dirty="0"/>
              <a:t>L</a:t>
            </a:r>
            <a:r>
              <a:rPr lang="cs-CZ" altLang="cs-CZ" sz="2000" dirty="0" smtClean="0"/>
              <a:t>egislativně - technické požadavky </a:t>
            </a:r>
            <a:r>
              <a:rPr lang="cs-CZ" altLang="cs-CZ" sz="1800" dirty="0" smtClean="0"/>
              <a:t>(</a:t>
            </a:r>
            <a:r>
              <a:rPr lang="cs-CZ" altLang="cs-CZ" sz="1800" i="1" dirty="0" smtClean="0"/>
              <a:t>povinnosti musí stanovit zákon, vyhláška stanoví podrobnosti na základě konkrétních zmocnění daných zákonem</a:t>
            </a:r>
            <a:r>
              <a:rPr lang="cs-CZ" altLang="cs-CZ" sz="1800" dirty="0" smtClean="0"/>
              <a:t>),</a:t>
            </a:r>
          </a:p>
          <a:p>
            <a:pPr>
              <a:spcAft>
                <a:spcPts val="600"/>
              </a:spcAft>
              <a:defRPr/>
            </a:pPr>
            <a:r>
              <a:rPr lang="cs-CZ" sz="1800" dirty="0" smtClean="0"/>
              <a:t>Nový jaderný zdroj</a:t>
            </a:r>
            <a:endParaRPr lang="cs-CZ" sz="2000" dirty="0" smtClean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b="1" dirty="0"/>
          </a:p>
          <a:p>
            <a:pPr>
              <a:defRPr/>
            </a:pPr>
            <a:endParaRPr lang="cs-CZ" b="1" dirty="0"/>
          </a:p>
          <a:p>
            <a:pPr marL="0" indent="0">
              <a:buFontTx/>
              <a:buNone/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CFE97B-2E66-4B5A-9202-037A95086785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4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1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smtClean="0">
                <a:solidFill>
                  <a:srgbClr val="00B050"/>
                </a:solidFill>
              </a:rPr>
              <a:t>Oblast radiační ochrany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 smtClean="0"/>
              <a:t>Zdůvodnění, Optimalizace, Limity</a:t>
            </a:r>
          </a:p>
          <a:p>
            <a:r>
              <a:rPr lang="cs-CZ" altLang="cs-CZ" sz="2400" b="1" dirty="0" smtClean="0"/>
              <a:t>Expoziční situace: </a:t>
            </a:r>
          </a:p>
          <a:p>
            <a:pPr lvl="1"/>
            <a:r>
              <a:rPr lang="cs-CZ" altLang="cs-CZ" sz="2000" b="1" dirty="0" smtClean="0"/>
              <a:t>Plánované expoziční situace</a:t>
            </a:r>
            <a:endParaRPr lang="cs-CZ" altLang="cs-CZ" sz="2000" dirty="0" smtClean="0"/>
          </a:p>
          <a:p>
            <a:pPr lvl="2"/>
            <a:r>
              <a:rPr lang="cs-CZ" altLang="cs-CZ" sz="1600" b="1" dirty="0" smtClean="0"/>
              <a:t>Požadavky na RO pracovníků, obyvatel a pacientů </a:t>
            </a:r>
          </a:p>
          <a:p>
            <a:pPr lvl="2"/>
            <a:r>
              <a:rPr lang="cs-CZ" altLang="cs-CZ" sz="1600" b="1" dirty="0" err="1" smtClean="0"/>
              <a:t>Spec</a:t>
            </a:r>
            <a:r>
              <a:rPr lang="cs-CZ" altLang="cs-CZ" sz="1600" b="1" dirty="0" smtClean="0"/>
              <a:t>. </a:t>
            </a:r>
            <a:r>
              <a:rPr lang="cs-CZ" altLang="cs-CZ" sz="1600" b="1" dirty="0"/>
              <a:t>p</a:t>
            </a:r>
            <a:r>
              <a:rPr lang="cs-CZ" altLang="cs-CZ" sz="1600" b="1" dirty="0" smtClean="0"/>
              <a:t>odmínky nakládání s některými druhy ZIZ</a:t>
            </a:r>
            <a:br>
              <a:rPr lang="cs-CZ" altLang="cs-CZ" sz="1600" b="1" dirty="0" smtClean="0"/>
            </a:br>
            <a:r>
              <a:rPr lang="cs-CZ" altLang="cs-CZ" sz="1600" dirty="0" smtClean="0"/>
              <a:t>(uran, radionuklidové zdroje, opuštěné zdroje)</a:t>
            </a:r>
          </a:p>
          <a:p>
            <a:pPr lvl="2"/>
            <a:r>
              <a:rPr lang="cs-CZ" altLang="cs-CZ" sz="1600" b="1" dirty="0" smtClean="0"/>
              <a:t>pracovišti s možností zvýšeného ozáření z přírodního zdroje záření </a:t>
            </a:r>
            <a:r>
              <a:rPr lang="cs-CZ" altLang="cs-CZ" sz="1600" dirty="0" smtClean="0"/>
              <a:t>(NORM, paluby letadel)</a:t>
            </a:r>
          </a:p>
          <a:p>
            <a:pPr lvl="1"/>
            <a:r>
              <a:rPr lang="cs-CZ" altLang="cs-CZ" sz="2000" b="1" dirty="0" smtClean="0"/>
              <a:t>Existující expoziční situace</a:t>
            </a:r>
          </a:p>
          <a:p>
            <a:pPr lvl="2"/>
            <a:r>
              <a:rPr lang="cs-CZ" altLang="cs-CZ" sz="1400" dirty="0" smtClean="0"/>
              <a:t>Ozáření z přírodního zdroje záření na pracovišti, ve stavbě, z vody a </a:t>
            </a:r>
            <a:r>
              <a:rPr lang="cs-CZ" altLang="cs-CZ" sz="1400" dirty="0" err="1" smtClean="0"/>
              <a:t>stav.materiálu</a:t>
            </a:r>
            <a:endParaRPr lang="cs-CZ" altLang="cs-CZ" sz="1400" dirty="0" smtClean="0"/>
          </a:p>
          <a:p>
            <a:pPr lvl="2"/>
            <a:r>
              <a:rPr lang="cs-CZ" altLang="cs-CZ" sz="1400" dirty="0" smtClean="0"/>
              <a:t>Následek nehodových expozičních situací nebo jiných okolností</a:t>
            </a:r>
          </a:p>
          <a:p>
            <a:pPr lvl="1"/>
            <a:r>
              <a:rPr lang="cs-CZ" altLang="cs-CZ" sz="2000" b="1" dirty="0" smtClean="0"/>
              <a:t>Nehodové expoziční situace</a:t>
            </a:r>
          </a:p>
          <a:p>
            <a:pPr lvl="1"/>
            <a:endParaRPr lang="cs-CZ" altLang="cs-CZ" sz="2000" dirty="0" smtClean="0"/>
          </a:p>
          <a:p>
            <a:endParaRPr lang="cs-CZ" altLang="cs-CZ" sz="2400" b="1" dirty="0" smtClean="0"/>
          </a:p>
          <a:p>
            <a:endParaRPr lang="cs-CZ" altLang="cs-CZ" dirty="0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3434D4F-BA46-4582-85AF-64ACB54B21BC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Systém regulace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36672" y="1504950"/>
            <a:ext cx="8283575" cy="4548188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Ohlášení, </a:t>
            </a:r>
            <a:r>
              <a:rPr lang="cs-CZ" sz="2400" u="sng" dirty="0" smtClean="0"/>
              <a:t>registrace</a:t>
            </a:r>
            <a:r>
              <a:rPr lang="cs-CZ" sz="2400" dirty="0" smtClean="0"/>
              <a:t>, povolení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Zakázané činnosti – nově spotřební výrobky za daných podmínek, autonomní požární hlásiče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u="sng" dirty="0" smtClean="0"/>
              <a:t>Registrace:</a:t>
            </a:r>
            <a:r>
              <a:rPr lang="cs-CZ" sz="2400" dirty="0" smtClean="0"/>
              <a:t> pro používání zubních a veterinárních rentgenů a kostních denzitometrů a dovoz, vývoz a distribuci generátorů záření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Registrační formulář (vzor v PP), dokumentace:</a:t>
            </a:r>
          </a:p>
          <a:p>
            <a:pPr lvl="1">
              <a:defRPr/>
            </a:pPr>
            <a:r>
              <a:rPr lang="cs-CZ" sz="1800" dirty="0" smtClean="0">
                <a:ea typeface="+mn-ea"/>
                <a:cs typeface="+mn-cs"/>
              </a:rPr>
              <a:t>protokol ze zkoušky přejímací nebo dlouhodobé stability</a:t>
            </a:r>
          </a:p>
          <a:p>
            <a:pPr lvl="1">
              <a:defRPr/>
            </a:pPr>
            <a:r>
              <a:rPr lang="cs-CZ" sz="1800" dirty="0" smtClean="0"/>
              <a:t>potvrzení o absolvování přípravy </a:t>
            </a:r>
            <a:r>
              <a:rPr lang="cs-CZ" sz="1800" i="1" dirty="0" smtClean="0"/>
              <a:t>osoby zajišťující RO </a:t>
            </a:r>
            <a:r>
              <a:rPr lang="cs-CZ" sz="1800" i="1" dirty="0" err="1" smtClean="0"/>
              <a:t>registranta</a:t>
            </a:r>
            <a:endParaRPr lang="cs-CZ" sz="1800" i="1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Registrace i povolení </a:t>
            </a:r>
            <a:r>
              <a:rPr lang="cs-CZ" sz="2400" u="sng" dirty="0" smtClean="0"/>
              <a:t>na dobu neurčitou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Stávající povolení platí dál po dobu max.10-ti let, registrace musí být provedena do 5-ti let</a:t>
            </a: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5882E1-2A87-4D67-A12A-ED85C9FEB3AA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6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Dokumentace k povolení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Dokumentace pro povolovanou činnost: </a:t>
            </a:r>
            <a:br>
              <a:rPr lang="cs-CZ" sz="2400" dirty="0" smtClean="0"/>
            </a:br>
            <a:r>
              <a:rPr lang="cs-CZ" sz="2400" dirty="0" smtClean="0"/>
              <a:t>schvalovaná (</a:t>
            </a:r>
            <a:r>
              <a:rPr lang="cs-CZ" sz="2400" dirty="0" err="1" smtClean="0"/>
              <a:t>IV.kat</a:t>
            </a:r>
            <a:r>
              <a:rPr lang="cs-CZ" sz="2400" dirty="0" smtClean="0"/>
              <a:t>.) x </a:t>
            </a:r>
            <a:r>
              <a:rPr lang="cs-CZ" sz="2400" u="sng" dirty="0" smtClean="0"/>
              <a:t>neschvalovaná</a:t>
            </a:r>
          </a:p>
          <a:p>
            <a:pPr lvl="1">
              <a:defRPr/>
            </a:pPr>
            <a:r>
              <a:rPr lang="cs-CZ" sz="1600" dirty="0" smtClean="0">
                <a:ea typeface="+mn-ea"/>
                <a:cs typeface="+mn-cs"/>
              </a:rPr>
              <a:t>Držitel povolení je povinen dokumentaci udržovat v souladu s požadavky zákona, zásadami správné praxe a skutečným stavem povolené činnosti. </a:t>
            </a:r>
          </a:p>
          <a:p>
            <a:pPr lvl="1">
              <a:defRPr/>
            </a:pPr>
            <a:r>
              <a:rPr lang="cs-CZ" sz="1600" dirty="0" smtClean="0">
                <a:ea typeface="+mn-ea"/>
                <a:cs typeface="+mn-cs"/>
              </a:rPr>
              <a:t>Změny dokumentace, která není schvalována, je držitel povolení povinen oznámit Úřadu (30 dnů nebo 72 hodin před tím, než hodlá postupovat v souladu s nimi) </a:t>
            </a:r>
          </a:p>
          <a:p>
            <a:pPr lvl="1">
              <a:defRPr/>
            </a:pPr>
            <a:r>
              <a:rPr lang="cs-CZ" sz="1600" dirty="0" smtClean="0">
                <a:ea typeface="+mn-ea"/>
                <a:cs typeface="+mn-cs"/>
              </a:rPr>
              <a:t>Nejsou-li změny dokumentace v souladu s požadavky, Úřad vyzve držitele povolení k odstranění nedostatků a stanoví k tomu přiměřenou lhůtu - držitel povolení pak není oprávněn podle této dokumentace postupovat. </a:t>
            </a:r>
            <a:endParaRPr lang="cs-CZ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cs-CZ" sz="2400" strike="sngStrike" dirty="0" smtClean="0"/>
              <a:t>Program zabezpečování jakosti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Program integrovaného systému řízení (</a:t>
            </a:r>
            <a:r>
              <a:rPr lang="cs-CZ" sz="2400" dirty="0" err="1" smtClean="0"/>
              <a:t>prac</a:t>
            </a:r>
            <a:r>
              <a:rPr lang="cs-CZ" sz="2400" dirty="0" smtClean="0"/>
              <a:t>. III. a IV. Kat.) x </a:t>
            </a:r>
            <a:r>
              <a:rPr lang="cs-CZ" sz="2400" u="sng" dirty="0" smtClean="0"/>
              <a:t>Program zajištění radiační ochrany</a:t>
            </a:r>
          </a:p>
          <a:p>
            <a:pPr>
              <a:buFont typeface="Wingdings" pitchFamily="2" charset="2"/>
              <a:buChar char="§"/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C94B59-B62C-42D7-86DE-F3313CA23EC8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7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Zvláštní odborná způsobilost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Oprávnění </a:t>
            </a:r>
            <a:r>
              <a:rPr lang="cs-CZ" sz="2000" u="sng" dirty="0" smtClean="0"/>
              <a:t>na dobu neurčitou</a:t>
            </a:r>
          </a:p>
          <a:p>
            <a:pPr>
              <a:defRPr/>
            </a:pPr>
            <a:r>
              <a:rPr lang="cs-CZ" sz="2000" dirty="0" smtClean="0"/>
              <a:t>Podmínky: </a:t>
            </a:r>
          </a:p>
          <a:p>
            <a:pPr lvl="1">
              <a:defRPr/>
            </a:pPr>
            <a:r>
              <a:rPr lang="cs-CZ" sz="1800" dirty="0" smtClean="0"/>
              <a:t>Další odborná příprava: (kurz) jednou za 5 let</a:t>
            </a:r>
          </a:p>
          <a:p>
            <a:pPr lvl="1">
              <a:defRPr/>
            </a:pPr>
            <a:r>
              <a:rPr lang="cs-CZ" sz="1800" dirty="0" smtClean="0">
                <a:ea typeface="+mn-ea"/>
                <a:cs typeface="+mn-cs"/>
              </a:rPr>
              <a:t>Výkon činnosti (zrušení, pokud nevykonává více než 30 let nebo 5 let pro hodnocení vlastností ZIZ) </a:t>
            </a:r>
          </a:p>
          <a:p>
            <a:pPr lvl="1">
              <a:defRPr/>
            </a:pPr>
            <a:r>
              <a:rPr lang="cs-CZ" sz="1800" dirty="0" smtClean="0"/>
              <a:t>Plnění povinností</a:t>
            </a:r>
            <a:endParaRPr lang="cs-CZ" sz="18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cs-CZ" sz="2000" dirty="0" smtClean="0"/>
              <a:t>Možnost přezkoušení</a:t>
            </a:r>
          </a:p>
          <a:p>
            <a:pPr>
              <a:defRPr/>
            </a:pPr>
            <a:r>
              <a:rPr lang="cs-CZ" sz="2000" dirty="0" smtClean="0"/>
              <a:t>Pro </a:t>
            </a:r>
            <a:r>
              <a:rPr lang="cs-CZ" sz="2000" dirty="0" err="1" smtClean="0"/>
              <a:t>registranty</a:t>
            </a:r>
            <a:r>
              <a:rPr lang="cs-CZ" sz="2000" dirty="0" smtClean="0"/>
              <a:t>: osoba zajišťují radiační ochranu (kurz)</a:t>
            </a:r>
          </a:p>
          <a:p>
            <a:pPr>
              <a:defRPr/>
            </a:pPr>
            <a:r>
              <a:rPr lang="cs-CZ" sz="2000" dirty="0" smtClean="0"/>
              <a:t>Stávající oprávnění zůstávají v platnosti, první kurz je třeba absolvovat do 5 let </a:t>
            </a:r>
          </a:p>
          <a:p>
            <a:pPr>
              <a:defRPr/>
            </a:pPr>
            <a:r>
              <a:rPr lang="cs-CZ" altLang="cs-CZ" sz="2000" i="1" dirty="0"/>
              <a:t>Dohlížející osoba na pracovišti, kde je vymezeno KP, musí být pracovníkem kat. A. V ostatních případech kat. </a:t>
            </a:r>
            <a:r>
              <a:rPr lang="cs-CZ" altLang="cs-CZ" sz="2000" i="1" dirty="0" smtClean="0"/>
              <a:t>A nebo B</a:t>
            </a:r>
            <a:r>
              <a:rPr lang="cs-CZ" altLang="cs-CZ" sz="2000" i="1" dirty="0"/>
              <a:t>.</a:t>
            </a:r>
          </a:p>
          <a:p>
            <a:pPr>
              <a:defRPr/>
            </a:pPr>
            <a:endParaRPr lang="cs-CZ" sz="2400" dirty="0" smtClean="0"/>
          </a:p>
          <a:p>
            <a:pPr>
              <a:buFontTx/>
              <a:buNone/>
              <a:defRPr/>
            </a:pPr>
            <a:endParaRPr lang="cs-CZ" dirty="0" smtClean="0"/>
          </a:p>
          <a:p>
            <a:pPr>
              <a:defRPr/>
            </a:pPr>
            <a:endParaRPr lang="cs-CZ" u="sng" dirty="0" smtClean="0"/>
          </a:p>
          <a:p>
            <a:pPr>
              <a:defRPr/>
            </a:pPr>
            <a:endParaRPr lang="cs-CZ" u="sng" dirty="0" smtClean="0"/>
          </a:p>
          <a:p>
            <a:pPr>
              <a:defRPr/>
            </a:pPr>
            <a:endParaRPr lang="cs-CZ" dirty="0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CD9FEA-9B33-4960-AD8D-C8B20C768E6E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8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Profesní ozáření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33388" y="1685925"/>
            <a:ext cx="8539162" cy="4710113"/>
          </a:xfrm>
        </p:spPr>
        <p:txBody>
          <a:bodyPr/>
          <a:lstStyle/>
          <a:p>
            <a:r>
              <a:rPr lang="cs-CZ" altLang="cs-CZ" sz="2000" dirty="0" smtClean="0"/>
              <a:t>Limity pro pracovníky: </a:t>
            </a:r>
          </a:p>
          <a:p>
            <a:pPr lvl="1"/>
            <a:r>
              <a:rPr lang="cs-CZ" altLang="cs-CZ" sz="1800" b="1" dirty="0" smtClean="0"/>
              <a:t>20 </a:t>
            </a:r>
            <a:r>
              <a:rPr lang="cs-CZ" altLang="cs-CZ" sz="1800" b="1" dirty="0" err="1" smtClean="0"/>
              <a:t>mSv</a:t>
            </a:r>
            <a:r>
              <a:rPr lang="cs-CZ" altLang="cs-CZ" sz="1800" b="1" dirty="0" smtClean="0"/>
              <a:t>/rok </a:t>
            </a:r>
            <a:r>
              <a:rPr lang="cs-CZ" altLang="cs-CZ" sz="1800" dirty="0" smtClean="0"/>
              <a:t>(</a:t>
            </a:r>
            <a:r>
              <a:rPr lang="cs-CZ" altLang="cs-CZ" sz="1800" i="1" dirty="0" smtClean="0"/>
              <a:t>jiné čerpání v čase při dodržení 100 </a:t>
            </a:r>
            <a:r>
              <a:rPr lang="cs-CZ" altLang="cs-CZ" sz="1800" i="1" dirty="0" err="1" smtClean="0"/>
              <a:t>mSv</a:t>
            </a:r>
            <a:r>
              <a:rPr lang="cs-CZ" altLang="cs-CZ" sz="1800" i="1" dirty="0" smtClean="0"/>
              <a:t>/5 let a 50 </a:t>
            </a:r>
            <a:r>
              <a:rPr lang="cs-CZ" altLang="cs-CZ" sz="1800" i="1" dirty="0" err="1" smtClean="0"/>
              <a:t>mSv</a:t>
            </a:r>
            <a:r>
              <a:rPr lang="cs-CZ" altLang="cs-CZ" sz="1800" i="1" dirty="0" smtClean="0"/>
              <a:t>/rok</a:t>
            </a:r>
            <a:r>
              <a:rPr lang="cs-CZ" altLang="cs-CZ" sz="1800" dirty="0" smtClean="0"/>
              <a:t>)</a:t>
            </a:r>
          </a:p>
          <a:p>
            <a:pPr lvl="1"/>
            <a:r>
              <a:rPr lang="cs-CZ" altLang="cs-CZ" sz="1800" dirty="0" smtClean="0"/>
              <a:t>50 </a:t>
            </a:r>
            <a:r>
              <a:rPr lang="cs-CZ" altLang="cs-CZ" sz="1800" dirty="0" err="1" smtClean="0"/>
              <a:t>mSv</a:t>
            </a:r>
            <a:r>
              <a:rPr lang="cs-CZ" altLang="cs-CZ" sz="1800" dirty="0" smtClean="0"/>
              <a:t>/rok a 100 </a:t>
            </a:r>
            <a:r>
              <a:rPr lang="cs-CZ" altLang="cs-CZ" sz="1800" dirty="0" err="1" smtClean="0"/>
              <a:t>mSv</a:t>
            </a:r>
            <a:r>
              <a:rPr lang="cs-CZ" altLang="cs-CZ" sz="1800" dirty="0" smtClean="0"/>
              <a:t>/5 let pro oční čočku </a:t>
            </a:r>
          </a:p>
          <a:p>
            <a:r>
              <a:rPr lang="cs-CZ" altLang="cs-CZ" sz="2000" dirty="0" smtClean="0"/>
              <a:t>Osobní monitorování:</a:t>
            </a:r>
          </a:p>
          <a:p>
            <a:pPr lvl="1"/>
            <a:r>
              <a:rPr lang="cs-CZ" altLang="cs-CZ" sz="1800" dirty="0" smtClean="0"/>
              <a:t>pokud osobní dozimetr nedovoluje určení ekvivalentní dávky v orgánech a tkáních, pro které jsou stanoveny limity, je </a:t>
            </a:r>
            <a:r>
              <a:rPr lang="cs-CZ" altLang="cs-CZ" sz="1800" u="sng" dirty="0" smtClean="0"/>
              <a:t>pracovník vybaven dalším dozimetrem</a:t>
            </a:r>
            <a:r>
              <a:rPr lang="cs-CZ" altLang="cs-CZ" sz="1800" dirty="0" smtClean="0"/>
              <a:t>, (oční dozimetr není požadován, ovšem lze využít tohoto ustanovení)</a:t>
            </a:r>
          </a:p>
          <a:p>
            <a:pPr lvl="1"/>
            <a:r>
              <a:rPr lang="cs-CZ" altLang="cs-CZ" sz="1800" dirty="0" smtClean="0"/>
              <a:t>Za stanovených podmínek je pracovník vybaven dalším osobním dozimetrem nošeným </a:t>
            </a:r>
            <a:r>
              <a:rPr lang="cs-CZ" altLang="cs-CZ" sz="1800" u="sng" dirty="0" smtClean="0"/>
              <a:t>pod ochrannou zástěrou – 2 dozimetry</a:t>
            </a:r>
          </a:p>
          <a:p>
            <a:r>
              <a:rPr lang="cs-CZ" altLang="cs-CZ" sz="1600" dirty="0" smtClean="0"/>
              <a:t>Pracovník, u kterého bylo zjištěno překročení limitů ozáření, je </a:t>
            </a:r>
            <a:r>
              <a:rPr lang="cs-CZ" altLang="cs-CZ" sz="1600" u="sng" dirty="0" smtClean="0"/>
              <a:t>dočasně vyřazen</a:t>
            </a:r>
            <a:r>
              <a:rPr lang="cs-CZ" altLang="cs-CZ" sz="1600" dirty="0" smtClean="0"/>
              <a:t> z práce se zdroji ionizujícího záření, a to do doby, než je posouzena jeho zdravotní způsobilost. Překročení limitů v případě, že je pracovník shledán zdravotně způsobilým, </a:t>
            </a:r>
            <a:r>
              <a:rPr lang="cs-CZ" altLang="cs-CZ" sz="1600" u="sng" dirty="0" smtClean="0"/>
              <a:t>není důvodem k  vyřazení z práce. </a:t>
            </a:r>
            <a:r>
              <a:rPr lang="cs-CZ" altLang="cs-CZ" sz="1600" i="1" dirty="0" smtClean="0"/>
              <a:t>Ochrana kvalifikovaných pracovníků před zbytečným vyřazováním z práce – např. kardiologové, intervenční radiologové – ovšem soustavné překračování limitů nesmí nastat – potom optimalizace a zdůvodnění!</a:t>
            </a:r>
          </a:p>
          <a:p>
            <a:pPr lvl="1">
              <a:buFontTx/>
              <a:buNone/>
            </a:pPr>
            <a:endParaRPr lang="cs-CZ" altLang="cs-CZ" sz="1800" dirty="0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CC3225-E1B9-41F7-B2DF-20A7369D071D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9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3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ÚJB_předloha2">
  <a:themeElements>
    <a:clrScheme name="SÚJB_předloh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ÚJB_předloh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ÚJB_předloh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</TotalTime>
  <Words>1332</Words>
  <Application>Microsoft Office PowerPoint</Application>
  <PresentationFormat>Předvádění na obrazovce (4:3)</PresentationFormat>
  <Paragraphs>189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SÚJB_předloha2</vt:lpstr>
      <vt:lpstr>Vlastní návrh</vt:lpstr>
      <vt:lpstr>Nový atomový zákon a prováděcí předpisy</vt:lpstr>
      <vt:lpstr>Průběh přípravy</vt:lpstr>
      <vt:lpstr>Průběh přípravy</vt:lpstr>
      <vt:lpstr>Obecně o nové úpravě</vt:lpstr>
      <vt:lpstr>Oblast radiační ochrany</vt:lpstr>
      <vt:lpstr>Systém regulace</vt:lpstr>
      <vt:lpstr>Dokumentace k povolení </vt:lpstr>
      <vt:lpstr>Zvláštní odborná způsobilost</vt:lpstr>
      <vt:lpstr>Profesní ozáření</vt:lpstr>
      <vt:lpstr>Optimalizace</vt:lpstr>
      <vt:lpstr>Zkoušky zdrojů</vt:lpstr>
      <vt:lpstr>Zkoušky dlouhodobé stability</vt:lpstr>
      <vt:lpstr>Radiologické události</vt:lpstr>
      <vt:lpstr>Vybavení pracovišť a požadavky na ZIZ</vt:lpstr>
      <vt:lpstr>Hodnocení radiační ochrany</vt:lpstr>
      <vt:lpstr>Zabezpečení zdrojů</vt:lpstr>
      <vt:lpstr>Nelékařské ozáření</vt:lpstr>
      <vt:lpstr>Přechodná ustanovení </vt:lpstr>
      <vt:lpstr>Implementace nové legislativy do praxe</vt:lpstr>
      <vt:lpstr>Implementace nové legislativy do praxe</vt:lpstr>
      <vt:lpstr>Prezentace aplikace PowerPoint</vt:lpstr>
    </vt:vector>
  </TitlesOfParts>
  <Company>SÚJB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milan.malik</dc:creator>
  <cp:lastModifiedBy>Barbora Havránková</cp:lastModifiedBy>
  <cp:revision>116</cp:revision>
  <dcterms:created xsi:type="dcterms:W3CDTF">2012-06-25T10:54:14Z</dcterms:created>
  <dcterms:modified xsi:type="dcterms:W3CDTF">2016-12-13T08:31:59Z</dcterms:modified>
</cp:coreProperties>
</file>