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7" r:id="rId3"/>
    <p:sldMasterId id="2147483701" r:id="rId4"/>
    <p:sldMasterId id="2147483713" r:id="rId5"/>
    <p:sldMasterId id="2147483729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6" r:id="rId16"/>
    <p:sldId id="265" r:id="rId17"/>
    <p:sldId id="270" r:id="rId18"/>
    <p:sldId id="267" r:id="rId19"/>
    <p:sldId id="268" r:id="rId20"/>
    <p:sldId id="269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055362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145876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45276" y="958850"/>
            <a:ext cx="2070100" cy="54356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33388" y="958850"/>
            <a:ext cx="6059487" cy="54356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48899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5539" y="958852"/>
            <a:ext cx="7559675" cy="6651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168228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05C3E-83AF-4682-930E-94F3BFF3476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30975781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FB52F-FE2A-47A3-A6C3-9F125D203665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1006533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7F16F-0530-4000-8F29-752DC18C5FF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53560242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3390" y="1847850"/>
            <a:ext cx="4064000" cy="454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9791" y="1847850"/>
            <a:ext cx="4065587" cy="454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C84847-89C5-4A6C-82CF-D00D383EDA8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36590199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E5D7F-2A6B-48BB-AC6A-C36469C3E83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1140864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7B2FF-41E4-4C83-816E-40B1F97BBB4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3302396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94FD59-244B-4703-8FDD-C3AB531E8D92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10032843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059650"/>
      </p:ext>
    </p:extLst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80A65-AFBB-4B28-ABC1-37D80B5D0984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7316554"/>
      </p:ext>
    </p:extLst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C2079-548F-4D06-8EAA-CCDAD957C43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921262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0A7A5-23A4-4E19-9168-1BA5C2D8A746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82925203"/>
      </p:ext>
    </p:extLst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45276" y="958850"/>
            <a:ext cx="2070100" cy="54356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33388" y="958850"/>
            <a:ext cx="6059487" cy="54356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54C90-0C3F-4553-8F23-46B46B9D0A2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09595811"/>
      </p:ext>
    </p:extLst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5541" y="958856"/>
            <a:ext cx="7559675" cy="6651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DF020-1F34-485E-B612-2F303996AF3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053615"/>
      </p:ext>
    </p:extLst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2541" y="152400"/>
            <a:ext cx="7540625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49227" y="1371604"/>
            <a:ext cx="8845550" cy="4900613"/>
          </a:xfrm>
        </p:spPr>
        <p:txBody>
          <a:bodyPr/>
          <a:lstStyle/>
          <a:p>
            <a:r>
              <a:rPr lang="cs-CZ"/>
              <a:t>Kliknutím na ikonu přidáte tabulku.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65100" y="6627819"/>
            <a:ext cx="1905000" cy="2301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542091" y="6248400"/>
            <a:ext cx="1900237" cy="457200"/>
          </a:xfrm>
        </p:spPr>
        <p:txBody>
          <a:bodyPr/>
          <a:lstStyle>
            <a:lvl1pPr>
              <a:defRPr/>
            </a:lvl1pPr>
          </a:lstStyle>
          <a:p>
            <a:fld id="{AF753DF8-C37B-4C10-8352-6E1AECBD4F1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D5A9D-600F-4AB8-8B07-EE8C4D8EB1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6468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19ABC-9F97-46D5-95F2-6AEF6B6108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2239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59B18-5C2C-485E-BBE7-77A92F8086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0977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DA6B5-FDD2-4501-B877-CB1D4C7504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80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555631"/>
      </p:ext>
    </p:extLst>
  </p:cSld>
  <p:clrMapOvr>
    <a:masterClrMapping/>
  </p:clrMapOvr>
  <p:transition advClick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F9DF6-8D34-4F55-BBE8-D833A2B1FF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1371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70344-1F01-417A-8165-2EE2F446E9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3524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1948A6-F9B4-459C-B1FF-6D7800BCE1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5470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E770F-FEF4-4F6B-936A-296BF98CDC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0837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4AC3F-41DC-46AD-9AB2-04110DAE01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13904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BC5DD-E8C5-48A1-A6F7-BBC7EE3554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590837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"/>
            <a:ext cx="2057400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"/>
            <a:ext cx="6019800" cy="61261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FF07E-1858-4468-BC4E-64E4C58219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19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088" y="0"/>
            <a:ext cx="5802312" cy="14176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r>
              <a:rPr lang="cs-CZ" noProof="0"/>
              <a:t>Kliknutím na ikonu přidáte tabulku.</a:t>
            </a:r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1143C-1D8F-4424-B418-2326F1B23E4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89053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088" y="0"/>
            <a:ext cx="5802312" cy="14176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6"/>
            <a:ext cx="4038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EFF62-BCE5-4504-ADC2-E8BF9C0A58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686985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5925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3389" y="1847850"/>
            <a:ext cx="4064000" cy="454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9789" y="1847850"/>
            <a:ext cx="4065587" cy="454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998398"/>
      </p:ext>
    </p:extLst>
  </p:cSld>
  <p:clrMapOvr>
    <a:masterClrMapping/>
  </p:clrMapOvr>
  <p:transition advClick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3986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4271962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194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97548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0496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82844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6437426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8870743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25106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"/>
            <a:ext cx="2057400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"/>
            <a:ext cx="6019800" cy="61261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8700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499984"/>
      </p:ext>
    </p:extLst>
  </p:cSld>
  <p:clrMapOvr>
    <a:masterClrMapping/>
  </p:clrMapOvr>
  <p:transition advClick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8186D-857E-4BE3-B69C-EE323110D7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008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59260-B67E-449B-A45A-A4C7484325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11108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0AC69-5F4C-4CA9-800C-D4A5F3B1B3C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07454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3A691-132C-48D3-8411-A331F5268A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228239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F5639-FFCB-4B90-80CA-5038302868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647341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68312-5996-44B0-A429-E635F22F99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062890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00E7A4-57D8-4F8F-A45A-37A540389F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025965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81438-7820-4F5D-9080-D2B578AC46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259067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752E3-0B81-4C4C-8C3C-8B5E0AB3E8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589836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1CC7C-F61D-415A-9E06-76DBCA13520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371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986216"/>
      </p:ext>
    </p:extLst>
  </p:cSld>
  <p:clrMapOvr>
    <a:masterClrMapping/>
  </p:clrMapOvr>
  <p:transition advClick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"/>
            <a:ext cx="2057400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"/>
            <a:ext cx="6019800" cy="61261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154B8D-2B61-4FC3-BA9A-A76AC39A5D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690014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088" y="0"/>
            <a:ext cx="5802312" cy="14176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6FEAC-E302-4470-B9AD-D5E948E535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10446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Nadpis, 2 obsahy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088" y="0"/>
            <a:ext cx="5802312" cy="14176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600"/>
            <a:ext cx="4038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57C49-95E0-4BA4-9ABB-5553CE8421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91103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088" y="0"/>
            <a:ext cx="5802312" cy="14176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r>
              <a:rPr lang="cs-CZ" noProof="0"/>
              <a:t>Kliknutím na ikonu přidáte tabulku.</a:t>
            </a:r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B9228-5080-4D1E-8CB3-3A4BC121CD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102641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088" y="0"/>
            <a:ext cx="5802312" cy="14176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600"/>
            <a:ext cx="82296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BB181-6888-4ECC-9F5E-636811B319D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16952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C00ED-B58A-4FE1-AF89-8743634508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39300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AC680-1ED2-46F0-B30A-26874AA723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94257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BCA5D-39ED-4343-B089-C3DC0CA3C0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57178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A73C6-1B83-4B0F-8608-9960C021DB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905362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06473-4FF7-4496-9AE8-A5B18B4569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056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632590"/>
      </p:ext>
    </p:extLst>
  </p:cSld>
  <p:clrMapOvr>
    <a:masterClrMapping/>
  </p:clrMapOvr>
  <p:transition advClick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E67605-83BE-4A7A-A7E4-0366D04F76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376067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1AF01-9B64-4F88-BDB4-9179120B39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416051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A1601-1265-4322-B052-F27245298E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84758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775A7-9945-445E-B54B-CA2758A359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945403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63278-FF81-48CD-8E16-25E341129A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43951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"/>
            <a:ext cx="2057400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"/>
            <a:ext cx="6019800" cy="61261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9C905-6A22-44F6-86D8-77B7E7083A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1257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852183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86079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51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388939" y="965201"/>
            <a:ext cx="6318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6524627"/>
            <a:ext cx="9144000" cy="333375"/>
          </a:xfrm>
          <a:prstGeom prst="rect">
            <a:avLst/>
          </a:prstGeom>
          <a:solidFill>
            <a:srgbClr val="6E8F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4400" dirty="0">
              <a:solidFill>
                <a:srgbClr val="FFFFFF"/>
              </a:solidFill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867651" y="6564313"/>
            <a:ext cx="944563" cy="292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fld id="{94737424-B0B3-4B7C-AD5D-F938A93B532A}" type="slidenum">
              <a:rPr lang="cs-CZ" smtClean="0"/>
              <a:t>‹#›</a:t>
            </a:fld>
            <a:endParaRPr lang="cs-CZ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681038"/>
            <a:ext cx="9144000" cy="107950"/>
          </a:xfrm>
          <a:prstGeom prst="rect">
            <a:avLst/>
          </a:prstGeom>
          <a:solidFill>
            <a:srgbClr val="6E8F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4400" dirty="0">
              <a:solidFill>
                <a:srgbClr val="FFFFFF"/>
              </a:solidFill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1271588" y="1042990"/>
            <a:ext cx="7694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4400" dirty="0">
              <a:solidFill>
                <a:srgbClr val="FFFFFF"/>
              </a:solidFill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1449388" y="1258890"/>
            <a:ext cx="7694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4400" dirty="0">
              <a:solidFill>
                <a:srgbClr val="FFFFFF"/>
              </a:solidFill>
            </a:endParaRPr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25539" y="958852"/>
            <a:ext cx="7559675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3389" y="1847850"/>
            <a:ext cx="8281987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pic>
        <p:nvPicPr>
          <p:cNvPr id="1034" name="Picture 9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94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advClick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388940" y="965202"/>
            <a:ext cx="6318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6524629"/>
            <a:ext cx="9144000" cy="333375"/>
          </a:xfrm>
          <a:prstGeom prst="rect">
            <a:avLst/>
          </a:prstGeom>
          <a:solidFill>
            <a:srgbClr val="6E8F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4400" dirty="0">
              <a:solidFill>
                <a:srgbClr val="FFFFFF"/>
              </a:solidFill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867652" y="6564313"/>
            <a:ext cx="944563" cy="292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2F48FF06-65FD-4292-AD35-CAD886AABF05}" type="slidenum">
              <a:rPr lang="cs-CZ" altLang="cs-CZ" smtClean="0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cs-CZ" altLang="cs-CZ" dirty="0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681038"/>
            <a:ext cx="9144000" cy="107950"/>
          </a:xfrm>
          <a:prstGeom prst="rect">
            <a:avLst/>
          </a:prstGeom>
          <a:solidFill>
            <a:srgbClr val="6E8F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4400" dirty="0">
              <a:solidFill>
                <a:srgbClr val="FFFFFF"/>
              </a:solidFill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1271588" y="1042992"/>
            <a:ext cx="7694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4400" dirty="0">
              <a:solidFill>
                <a:srgbClr val="FFFFFF"/>
              </a:solidFill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1449388" y="1258892"/>
            <a:ext cx="7694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4400" dirty="0">
              <a:solidFill>
                <a:srgbClr val="FFFFFF"/>
              </a:solidFill>
            </a:endParaRPr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25540" y="958854"/>
            <a:ext cx="7559675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3390" y="1847850"/>
            <a:ext cx="8281987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pic>
        <p:nvPicPr>
          <p:cNvPr id="1034" name="Picture 9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 advClick="0"/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38546E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GTRI-text3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70088" y="0"/>
            <a:ext cx="5802312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AU"/>
          </a:p>
        </p:txBody>
      </p:sp>
      <p:sp>
        <p:nvSpPr>
          <p:cNvPr id="521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1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1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 fontAlgn="base">
              <a:spcAft>
                <a:spcPct val="0"/>
              </a:spcAft>
            </a:pPr>
            <a:fld id="{4783EBA8-4960-45F6-A381-E6DFFAE67477}" type="slidenum">
              <a:rPr lang="en-US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6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GTRI-title3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70088" y="0"/>
            <a:ext cx="5802312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A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915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GTRI-text3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70088" y="0"/>
            <a:ext cx="5802312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AU"/>
          </a:p>
        </p:txBody>
      </p:sp>
      <p:sp>
        <p:nvSpPr>
          <p:cNvPr id="521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1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1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 fontAlgn="base">
              <a:spcAft>
                <a:spcPct val="0"/>
              </a:spcAft>
            </a:pPr>
            <a:fld id="{E8E2ACDA-04CA-415B-B454-9B3D0C3C6747}" type="slidenum">
              <a:rPr lang="en-US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73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GTRI-text3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70088" y="0"/>
            <a:ext cx="5802312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A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AU"/>
          </a:p>
        </p:txBody>
      </p:sp>
      <p:sp>
        <p:nvSpPr>
          <p:cNvPr id="521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1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1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pPr fontAlgn="base">
              <a:spcAft>
                <a:spcPct val="0"/>
              </a:spcAft>
            </a:pPr>
            <a:fld id="{48A5F4F5-CAC3-4241-8FBE-7CF13BE0CBD9}" type="slidenum">
              <a:rPr lang="en-US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9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Zákon č. 263/2016 Sb., </a:t>
            </a:r>
            <a:br>
              <a:rPr lang="cs-CZ" dirty="0"/>
            </a:br>
            <a:r>
              <a:rPr lang="cs-CZ" dirty="0"/>
              <a:t>atomový zákon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Ing. </a:t>
            </a:r>
            <a:r>
              <a:rPr lang="cs-CZ" sz="2400" dirty="0" err="1">
                <a:solidFill>
                  <a:schemeClr val="tx1"/>
                </a:solidFill>
              </a:rPr>
              <a:t>J.Nožičková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Seminář RT, 1.12.2016</a:t>
            </a:r>
          </a:p>
        </p:txBody>
      </p:sp>
    </p:spTree>
    <p:extLst>
      <p:ext uri="{BB962C8B-B14F-4D97-AF65-F5344CB8AC3E}">
        <p14:creationId xmlns:p14="http://schemas.microsoft.com/office/powerpoint/2010/main" val="908314644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b="1" dirty="0"/>
              <a:t>Povinnosti DP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§ 69 (1) a)</a:t>
            </a:r>
          </a:p>
          <a:p>
            <a:r>
              <a:rPr lang="cs-CZ" dirty="0"/>
              <a:t>DP k nakládání se ZIZ je povinen provádět jednou ročně </a:t>
            </a:r>
            <a:r>
              <a:rPr lang="cs-CZ" b="1" dirty="0"/>
              <a:t>hodnocení způsobu zajištění radiační ochrany vykonávané činnosti</a:t>
            </a:r>
            <a:r>
              <a:rPr lang="cs-CZ" dirty="0"/>
              <a:t> a hodnocení zaslat Úřadu do 30. dubna následujícího kalendářního roku</a:t>
            </a:r>
          </a:p>
          <a:p>
            <a:r>
              <a:rPr lang="cs-CZ" dirty="0"/>
              <a:t>Rozsah a způsob hodnocení v PP</a:t>
            </a:r>
          </a:p>
          <a:p>
            <a:r>
              <a:rPr lang="cs-CZ" dirty="0"/>
              <a:t>Musí být schváleno DP nebo statutárním orgánem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938051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/>
              <a:t>Zvláštní povinnosti DP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§ 90</a:t>
            </a:r>
          </a:p>
          <a:p>
            <a:r>
              <a:rPr lang="cs-CZ" dirty="0"/>
              <a:t>(1) Držitel povolení, který má v </a:t>
            </a:r>
            <a:r>
              <a:rPr lang="cs-CZ" b="1" dirty="0"/>
              <a:t>držbě radionuklidový zdroj</a:t>
            </a:r>
            <a:r>
              <a:rPr lang="cs-CZ" dirty="0"/>
              <a:t>, pro který již </a:t>
            </a:r>
            <a:r>
              <a:rPr lang="cs-CZ" b="1" dirty="0"/>
              <a:t>nemá další využití</a:t>
            </a:r>
            <a:r>
              <a:rPr lang="cs-CZ" dirty="0"/>
              <a:t>, je povinen jej předat </a:t>
            </a:r>
            <a:r>
              <a:rPr lang="cs-CZ" b="1" dirty="0"/>
              <a:t>neprodleně</a:t>
            </a:r>
            <a:r>
              <a:rPr lang="cs-CZ" dirty="0"/>
              <a:t> jeho dodavateli, uznanému skladu, držiteli povolení k nakládání s radioaktivním odpadem nebo jinému oprávněnému uživateli. </a:t>
            </a:r>
          </a:p>
          <a:p>
            <a:r>
              <a:rPr lang="cs-CZ" dirty="0"/>
              <a:t>(3) Držitel povolení, který má v držbě jednoduchý nebo významný radionuklidový zdroj, jehož </a:t>
            </a:r>
            <a:r>
              <a:rPr lang="cs-CZ" b="1" dirty="0"/>
              <a:t>využití nepředpokládá </a:t>
            </a:r>
            <a:r>
              <a:rPr lang="cs-CZ" dirty="0"/>
              <a:t>po dobu delší než </a:t>
            </a:r>
            <a:r>
              <a:rPr lang="cs-CZ" b="1" dirty="0"/>
              <a:t>12 měsíců</a:t>
            </a:r>
            <a:r>
              <a:rPr lang="cs-CZ" dirty="0"/>
              <a:t>, je povinen jej předat na své náklady ke skladování do uznaného skladu.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116899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b="1" dirty="0"/>
              <a:t>Bezpečný provoz pracoviště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§ 73  Kontrolované pásmo</a:t>
            </a:r>
          </a:p>
          <a:p>
            <a:pPr marL="0" indent="0">
              <a:buNone/>
            </a:pPr>
            <a:r>
              <a:rPr lang="cs-CZ" sz="2400" dirty="0"/>
              <a:t>V PPP </a:t>
            </a:r>
          </a:p>
          <a:p>
            <a:pPr lvl="0"/>
            <a:r>
              <a:rPr lang="cs-CZ" sz="2400" dirty="0"/>
              <a:t>Kontrolované pásmo musí být na vchodu nebo ohraničení označeno</a:t>
            </a:r>
          </a:p>
          <a:p>
            <a:pPr lvl="1"/>
            <a:r>
              <a:rPr lang="cs-CZ" sz="2400" dirty="0"/>
              <a:t>znakem radiačního nebezpečí,</a:t>
            </a:r>
          </a:p>
          <a:p>
            <a:pPr lvl="1"/>
            <a:r>
              <a:rPr lang="cs-CZ" sz="2400" dirty="0"/>
              <a:t>upozorněním „Kontrolované pásmo se zdroji ionizujícího záření, vstup nepovolaným osobám zakázán“ a</a:t>
            </a:r>
          </a:p>
          <a:p>
            <a:pPr lvl="1"/>
            <a:r>
              <a:rPr lang="cs-CZ" sz="2400" dirty="0"/>
              <a:t>údaji o charakteru zdroje ionizujícího záření a rizika s ním spojeného</a:t>
            </a:r>
          </a:p>
          <a:p>
            <a:pPr marL="0" indent="0">
              <a:buNone/>
            </a:pPr>
            <a:r>
              <a:rPr lang="cs-CZ" sz="2400" b="1" dirty="0"/>
              <a:t>§ 74 Sledované pásmo </a:t>
            </a:r>
          </a:p>
          <a:p>
            <a:pPr marL="0" indent="0">
              <a:buNone/>
            </a:pPr>
            <a:r>
              <a:rPr lang="cs-CZ" sz="2400" dirty="0"/>
              <a:t>obdobně</a:t>
            </a:r>
          </a:p>
        </p:txBody>
      </p:sp>
    </p:spTree>
    <p:extLst>
      <p:ext uri="{BB962C8B-B14F-4D97-AF65-F5344CB8AC3E}">
        <p14:creationId xmlns:p14="http://schemas.microsoft.com/office/powerpoint/2010/main" val="3593813791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/>
              <a:t>Bezpečný provoz pracoviště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§ 73  Kontrolované pásmo </a:t>
            </a:r>
          </a:p>
          <a:p>
            <a:pPr marL="0" indent="0">
              <a:buNone/>
            </a:pPr>
            <a:r>
              <a:rPr lang="cs-CZ" dirty="0"/>
              <a:t>V PPP</a:t>
            </a:r>
          </a:p>
          <a:p>
            <a:pPr lvl="0"/>
            <a:r>
              <a:rPr lang="cs-CZ" dirty="0"/>
              <a:t>V kontrolovaném pásmu může </a:t>
            </a:r>
            <a:r>
              <a:rPr lang="cs-CZ" b="1" dirty="0"/>
              <a:t>vykonávat práce </a:t>
            </a:r>
            <a:r>
              <a:rPr lang="cs-CZ" dirty="0"/>
              <a:t>pouze radiační pracovník kategorie A. </a:t>
            </a:r>
            <a:r>
              <a:rPr lang="cs-CZ" b="1" dirty="0"/>
              <a:t>Jiná fyzická osoba </a:t>
            </a:r>
            <a:r>
              <a:rPr lang="cs-CZ" dirty="0"/>
              <a:t>může v kontrolovaném pásmu provádět</a:t>
            </a:r>
          </a:p>
          <a:p>
            <a:pPr lvl="1"/>
            <a:r>
              <a:rPr lang="cs-CZ" dirty="0"/>
              <a:t>nezbytnou a nahodilou činnost</a:t>
            </a:r>
          </a:p>
          <a:p>
            <a:pPr lvl="2"/>
            <a:r>
              <a:rPr lang="cs-CZ" dirty="0"/>
              <a:t>po dobu nezbytně nutnou a</a:t>
            </a:r>
          </a:p>
          <a:p>
            <a:pPr lvl="2"/>
            <a:r>
              <a:rPr lang="cs-CZ" b="1" dirty="0"/>
              <a:t>pod dohledem radiačního pracovníka kategorie A </a:t>
            </a:r>
            <a:r>
              <a:rPr lang="cs-CZ" dirty="0"/>
              <a:t>určeného provozovatelem kontrolovaného pásma, nebo</a:t>
            </a:r>
          </a:p>
          <a:p>
            <a:pPr lvl="1"/>
            <a:r>
              <a:rPr lang="cs-CZ" dirty="0"/>
              <a:t>jde-li o radiačního pracovníka </a:t>
            </a:r>
            <a:r>
              <a:rPr lang="cs-CZ" b="1" dirty="0"/>
              <a:t>kategorie B</a:t>
            </a:r>
            <a:r>
              <a:rPr lang="cs-CZ" dirty="0"/>
              <a:t>, činnost spočívající v poskytování pomoci fyzické osobě podstupující lékařské ozáření.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b="1" dirty="0"/>
              <a:t>Úklid nebo údržbu </a:t>
            </a:r>
            <a:r>
              <a:rPr lang="cs-CZ" dirty="0"/>
              <a:t>v kontrolovaném pásmu může samostatně provádět</a:t>
            </a:r>
          </a:p>
          <a:p>
            <a:pPr lvl="1"/>
            <a:r>
              <a:rPr lang="cs-CZ" b="1" dirty="0"/>
              <a:t>radiační pracovník kategorie B nebo jiná fyzická osoba </a:t>
            </a:r>
            <a:r>
              <a:rPr lang="cs-CZ" dirty="0"/>
              <a:t>na pracovišti s generátorem záření, s uzavřeným radionuklidovým zdrojem nebo se zařízením s uzavřeným radionuklidovým zdrojem, pokud je zajištěno, že v době jejich přítomnosti nemůže být zařízení uvedeno do provozu</a:t>
            </a:r>
          </a:p>
        </p:txBody>
      </p:sp>
    </p:spTree>
    <p:extLst>
      <p:ext uri="{BB962C8B-B14F-4D97-AF65-F5344CB8AC3E}">
        <p14:creationId xmlns:p14="http://schemas.microsoft.com/office/powerpoint/2010/main" val="2954715947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b="1" dirty="0"/>
              <a:t>Radiační ochrana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§ 60 (1) e)</a:t>
            </a:r>
          </a:p>
          <a:p>
            <a:pPr marL="0" indent="0">
              <a:buNone/>
            </a:pPr>
            <a:r>
              <a:rPr lang="cs-CZ" b="1" dirty="0"/>
              <a:t>externím pracovníkem </a:t>
            </a:r>
            <a:r>
              <a:rPr lang="cs-CZ" dirty="0"/>
              <a:t>je radiační pracovník, který není zaměstnán provozovatelem sledovaného nebo kontrolovaného pásma, ale vykonává v tomto pásmu pracovní činnost, včetně žáka nebo studenta</a:t>
            </a:r>
          </a:p>
          <a:p>
            <a:pPr marL="0" indent="0">
              <a:buNone/>
            </a:pPr>
            <a:r>
              <a:rPr lang="cs-CZ" b="1" dirty="0"/>
              <a:t>§ 79 (2) c)</a:t>
            </a:r>
          </a:p>
          <a:p>
            <a:r>
              <a:rPr lang="cs-CZ" b="1" dirty="0"/>
              <a:t>Zajistit v plném rozsahu radiační ochranu</a:t>
            </a:r>
            <a:r>
              <a:rPr lang="cs-CZ" dirty="0"/>
              <a:t> externího pracovníka je povinen </a:t>
            </a:r>
          </a:p>
          <a:p>
            <a:pPr marL="0" indent="0">
              <a:buNone/>
            </a:pPr>
            <a:r>
              <a:rPr lang="cs-CZ" dirty="0"/>
              <a:t>a) zaměstnavatel externího pracovníka, který je držitelem povolení, </a:t>
            </a:r>
          </a:p>
          <a:p>
            <a:pPr marL="0" indent="0">
              <a:buNone/>
            </a:pPr>
            <a:r>
              <a:rPr lang="cs-CZ" dirty="0"/>
              <a:t>b) externí pracovník sám, je-li držitelem povolení  nebo 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b="1" dirty="0"/>
              <a:t>provozovatel sledovaného nebo kontrolovaného pásma</a:t>
            </a:r>
            <a:r>
              <a:rPr lang="cs-CZ" dirty="0"/>
              <a:t>, ve kterém externí pracovník vykonává práci, pokud zaměstnavatel externího pracovníka nebo externí pracovník sám není držitelem povolení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§ 79 (6),(7) - povinnosti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470497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513105266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 prezentace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Přechod stávajících povolení na novou legislativu</a:t>
            </a:r>
          </a:p>
          <a:p>
            <a:r>
              <a:rPr lang="cs-CZ" dirty="0"/>
              <a:t>Žádost o povolení </a:t>
            </a:r>
          </a:p>
          <a:p>
            <a:r>
              <a:rPr lang="cs-CZ" dirty="0"/>
              <a:t>Dokumentace</a:t>
            </a:r>
          </a:p>
          <a:p>
            <a:r>
              <a:rPr lang="cs-CZ" dirty="0"/>
              <a:t>Povinnosti DP</a:t>
            </a:r>
          </a:p>
          <a:p>
            <a:r>
              <a:rPr lang="cs-CZ" dirty="0"/>
              <a:t>Bezpečný provoz pracoviště</a:t>
            </a:r>
          </a:p>
          <a:p>
            <a:r>
              <a:rPr lang="cs-CZ" dirty="0"/>
              <a:t>RO pracovníků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563577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b="1" dirty="0"/>
              <a:t>Přechod na novou legislativu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§ 229 (1)</a:t>
            </a:r>
          </a:p>
          <a:p>
            <a:r>
              <a:rPr lang="cs-CZ" sz="2000" dirty="0"/>
              <a:t>osoby, které vykonávají činnosti podle SAZ se považují za držitele povolení podle NAZ</a:t>
            </a:r>
          </a:p>
          <a:p>
            <a:r>
              <a:rPr lang="cs-CZ" sz="2000" dirty="0"/>
              <a:t>jsou povinny přizpůsobit své právní poměry tomuto zákonu </a:t>
            </a:r>
            <a:r>
              <a:rPr lang="cs-CZ" sz="2000" b="1" dirty="0">
                <a:solidFill>
                  <a:schemeClr val="tx1"/>
                </a:solidFill>
              </a:rPr>
              <a:t>do 1 roku </a:t>
            </a:r>
            <a:r>
              <a:rPr lang="cs-CZ" sz="2000" dirty="0"/>
              <a:t>ode dne nabytí účinnosti tohoto zákona (činnosti v rámci expozičních situací)</a:t>
            </a:r>
          </a:p>
          <a:p>
            <a:pPr marL="0" indent="0">
              <a:buNone/>
            </a:pPr>
            <a:r>
              <a:rPr lang="cs-CZ" sz="2000" b="1" dirty="0"/>
              <a:t>§ 229 (3)</a:t>
            </a:r>
          </a:p>
          <a:p>
            <a:r>
              <a:rPr lang="cs-CZ" sz="2000" dirty="0"/>
              <a:t>byla-li povolení vydána na dobu určitou, platí po dobu, na kterou byla vydána, nejdéle však </a:t>
            </a:r>
            <a:r>
              <a:rPr lang="cs-CZ" sz="2000" b="1" dirty="0"/>
              <a:t>na dobu 10 let</a:t>
            </a:r>
            <a:r>
              <a:rPr lang="cs-CZ" sz="2000" dirty="0"/>
              <a:t>,</a:t>
            </a:r>
          </a:p>
          <a:p>
            <a:r>
              <a:rPr lang="cs-CZ" sz="2000" dirty="0"/>
              <a:t>byla-li povolení na dobu neurčitou, pozbývají platnosti </a:t>
            </a:r>
            <a:r>
              <a:rPr lang="cs-CZ" sz="2000" b="1" dirty="0"/>
              <a:t>uplynutím 10 let </a:t>
            </a:r>
            <a:r>
              <a:rPr lang="cs-CZ" sz="2000" dirty="0"/>
              <a:t>ode dne nabytí účinnosti tohoto zákona</a:t>
            </a:r>
          </a:p>
          <a:p>
            <a:pPr marL="0" indent="0">
              <a:buNone/>
            </a:pPr>
            <a:r>
              <a:rPr lang="cs-CZ" sz="2000" b="1" dirty="0"/>
              <a:t>§ 229 (4) </a:t>
            </a:r>
          </a:p>
          <a:p>
            <a:r>
              <a:rPr lang="cs-CZ" sz="2000" dirty="0"/>
              <a:t>rozhodnutí </a:t>
            </a:r>
            <a:r>
              <a:rPr lang="cs-CZ" sz="2000" b="1" dirty="0"/>
              <a:t>o schválení dokumentace </a:t>
            </a:r>
            <a:r>
              <a:rPr lang="cs-CZ" sz="2000" dirty="0"/>
              <a:t>platí po dobu platnosti povolení , k němuž se dokumentace vztahuje</a:t>
            </a:r>
          </a:p>
          <a:p>
            <a:r>
              <a:rPr lang="cs-CZ" sz="2000" dirty="0"/>
              <a:t>rozhodnutí o schválení </a:t>
            </a:r>
            <a:r>
              <a:rPr lang="cs-CZ" sz="2000" b="1" dirty="0"/>
              <a:t>změn dokumentace </a:t>
            </a:r>
            <a:r>
              <a:rPr lang="cs-CZ" sz="2000" dirty="0"/>
              <a:t>pozbývají platnosti společně s rozhodnutím o schválení dokumentace, která byla změněna.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910109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§ 231 (4)</a:t>
            </a:r>
          </a:p>
          <a:p>
            <a:r>
              <a:rPr lang="cs-CZ" dirty="0"/>
              <a:t>Systém jakosti zavedený podle SAZ se považuje za </a:t>
            </a:r>
            <a:r>
              <a:rPr lang="cs-CZ" b="1" dirty="0"/>
              <a:t>systém řízení </a:t>
            </a:r>
            <a:r>
              <a:rPr lang="cs-CZ" dirty="0"/>
              <a:t>podle NAZ. Osoba, která zavedla systém jakosti a která je podle tohoto zákona povinna zavést systém řízení, je povinna jej uvést do souladu s požadavky na systém řízení stanovenými NAZ </a:t>
            </a:r>
            <a:r>
              <a:rPr lang="cs-CZ" b="1" dirty="0"/>
              <a:t>do 3 let </a:t>
            </a:r>
            <a:r>
              <a:rPr lang="cs-CZ" dirty="0"/>
              <a:t>ode dne nabytí účinnosti tohoto zákona. </a:t>
            </a:r>
          </a:p>
          <a:p>
            <a:pPr marL="0" indent="0">
              <a:buNone/>
            </a:pPr>
            <a:r>
              <a:rPr lang="cs-CZ" b="1" dirty="0"/>
              <a:t>§ 231 (5)</a:t>
            </a:r>
          </a:p>
          <a:p>
            <a:r>
              <a:rPr lang="cs-CZ" dirty="0"/>
              <a:t>Program zabezpečování jakosti schválený podle SAZ pro činnosti, pro které NAZ zákon požaduje </a:t>
            </a:r>
            <a:r>
              <a:rPr lang="cs-CZ" b="1" dirty="0"/>
              <a:t>program systému řízení</a:t>
            </a:r>
            <a:r>
              <a:rPr lang="cs-CZ" dirty="0"/>
              <a:t>, se považuje za program systému řízení podle tohoto zákona</a:t>
            </a:r>
          </a:p>
          <a:p>
            <a:pPr marL="0" indent="0">
              <a:buNone/>
            </a:pPr>
            <a:r>
              <a:rPr lang="cs-CZ" b="1" dirty="0"/>
              <a:t>§ 231 (6) </a:t>
            </a:r>
          </a:p>
          <a:p>
            <a:r>
              <a:rPr lang="cs-CZ" dirty="0"/>
              <a:t>Program zabezpečování jakosti schválený podle  SAZ pro činnosti v rámci expozičních situací, pro které tento zákon požaduje </a:t>
            </a:r>
            <a:r>
              <a:rPr lang="cs-CZ" b="1" dirty="0"/>
              <a:t>program zajištění radiační ochrany</a:t>
            </a:r>
            <a:r>
              <a:rPr lang="cs-CZ" dirty="0"/>
              <a:t>, se považuje za program zajištění radiační ochrany podle NAZ. </a:t>
            </a:r>
          </a:p>
          <a:p>
            <a:pPr marL="0" indent="0">
              <a:buNone/>
            </a:pPr>
            <a:r>
              <a:rPr lang="cs-CZ" b="1" dirty="0"/>
              <a:t>§ 232 (1)</a:t>
            </a:r>
          </a:p>
          <a:p>
            <a:r>
              <a:rPr lang="cs-CZ" b="1" dirty="0"/>
              <a:t>Sledovaná a kontrolovaná pásma</a:t>
            </a:r>
            <a:r>
              <a:rPr lang="cs-CZ" dirty="0"/>
              <a:t>, která byla vymezena podle SAZ se považují za sledovaná a kontrolovaná pásma podle NAZ. Osoba vymezující sledované nebo kontrolované pásmo je musí uvést do souladu s požadavky tohoto zákona do </a:t>
            </a:r>
            <a:r>
              <a:rPr lang="cs-CZ" b="1" dirty="0"/>
              <a:t>1 roku </a:t>
            </a:r>
            <a:r>
              <a:rPr lang="cs-CZ" dirty="0"/>
              <a:t>ode dne nabytí účinnosti tohoto zákona.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06616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§ 232 (6)</a:t>
            </a:r>
          </a:p>
          <a:p>
            <a:r>
              <a:rPr lang="cs-CZ" dirty="0"/>
              <a:t>Řízení zahájená přede dnem nabytí účinnosti NAZ se dokončí se posuzují podle SAZ (práva a povinnosti s ním související) </a:t>
            </a:r>
          </a:p>
          <a:p>
            <a:pPr marL="0" indent="0">
              <a:buNone/>
            </a:pPr>
            <a:r>
              <a:rPr lang="cs-CZ" b="1" dirty="0"/>
              <a:t>§ 233 (1)</a:t>
            </a:r>
          </a:p>
          <a:p>
            <a:r>
              <a:rPr lang="cs-CZ" dirty="0"/>
              <a:t>Kontrola zahájená přede dnem nabytí účinnosti NAZ se dokončí podle dosavadních právních předpisů. </a:t>
            </a:r>
          </a:p>
        </p:txBody>
      </p:sp>
    </p:spTree>
    <p:extLst>
      <p:ext uri="{BB962C8B-B14F-4D97-AF65-F5344CB8AC3E}">
        <p14:creationId xmlns:p14="http://schemas.microsoft.com/office/powerpoint/2010/main" val="3868207741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28945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§ 9 (2) </a:t>
            </a:r>
            <a:r>
              <a:rPr lang="cs-CZ" sz="2200" b="1" dirty="0"/>
              <a:t>Povolení k vykonávání činností v rámci expozičních situací</a:t>
            </a:r>
          </a:p>
          <a:p>
            <a:r>
              <a:rPr lang="cs-CZ" dirty="0"/>
              <a:t>b) provoz pracoviště III. kategorie nebo pracoviště IV. kategorie, </a:t>
            </a:r>
          </a:p>
          <a:p>
            <a:r>
              <a:rPr lang="cs-CZ" dirty="0"/>
              <a:t>c) provedení rekonstrukce nebo jiných změn ovlivňujících radiační ochranu, monitorování radiační situace a zvládání radiační mimořádné události pracoviště III. kategorie </a:t>
            </a:r>
          </a:p>
          <a:p>
            <a:r>
              <a:rPr lang="cs-CZ" dirty="0"/>
              <a:t>d) jednotlivé etapy vyřazování z provozu pracoviště III. kategorie a pracoviště IV. kategorie, </a:t>
            </a:r>
          </a:p>
          <a:p>
            <a:r>
              <a:rPr lang="cs-CZ" dirty="0"/>
              <a:t>f) bod. 7. používání zdroje ionizujícího záření</a:t>
            </a:r>
          </a:p>
          <a:p>
            <a:pPr marL="0" indent="0">
              <a:buNone/>
            </a:pPr>
            <a:r>
              <a:rPr lang="cs-CZ" dirty="0"/>
              <a:t>Na </a:t>
            </a:r>
            <a:r>
              <a:rPr lang="cs-CZ" b="1" dirty="0"/>
              <a:t>dobu neurčitou</a:t>
            </a:r>
            <a:r>
              <a:rPr lang="cs-CZ" dirty="0"/>
              <a:t>, kromě bodu d)</a:t>
            </a:r>
          </a:p>
          <a:p>
            <a:pPr marL="0" indent="0">
              <a:buNone/>
            </a:pPr>
            <a:r>
              <a:rPr lang="cs-CZ" b="1" dirty="0"/>
              <a:t>§ 11 (a)  Ohlášení</a:t>
            </a:r>
            <a:r>
              <a:rPr lang="cs-CZ" dirty="0"/>
              <a:t> </a:t>
            </a:r>
          </a:p>
          <a:p>
            <a:r>
              <a:rPr lang="cs-CZ" dirty="0"/>
              <a:t>používání schváleného typu drobného ZIZ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472989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§ 16 Žádost</a:t>
            </a:r>
            <a:r>
              <a:rPr lang="cs-CZ" dirty="0"/>
              <a:t> </a:t>
            </a:r>
            <a:r>
              <a:rPr lang="cs-CZ" b="1" dirty="0"/>
              <a:t>o povolení (změny)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9"/>
            <a:ext cx="8229600" cy="4248472"/>
          </a:xfrm>
        </p:spPr>
        <p:txBody>
          <a:bodyPr>
            <a:normAutofit/>
          </a:bodyPr>
          <a:lstStyle/>
          <a:p>
            <a:r>
              <a:rPr lang="cs-CZ" dirty="0"/>
              <a:t>Odborná způsobilost (SŠ, praxe 3 roky)</a:t>
            </a:r>
          </a:p>
          <a:p>
            <a:r>
              <a:rPr lang="cs-CZ" dirty="0"/>
              <a:t>Dokumentace - většina dokumentace </a:t>
            </a:r>
            <a:r>
              <a:rPr lang="cs-CZ" b="1" dirty="0"/>
              <a:t>neschvalovaná </a:t>
            </a:r>
            <a:r>
              <a:rPr lang="cs-CZ" dirty="0"/>
              <a:t>(schval. pouze některá pro pracoviště III. a </a:t>
            </a:r>
            <a:r>
              <a:rPr lang="cs-CZ" dirty="0" err="1"/>
              <a:t>IV.kat</a:t>
            </a:r>
            <a:r>
              <a:rPr lang="cs-CZ" dirty="0"/>
              <a:t>.)</a:t>
            </a:r>
          </a:p>
          <a:p>
            <a:pPr marL="0" indent="0">
              <a:buNone/>
            </a:pPr>
            <a:r>
              <a:rPr lang="cs-CZ" dirty="0"/>
              <a:t>Režim neschvalované dokumentace </a:t>
            </a:r>
          </a:p>
          <a:p>
            <a:r>
              <a:rPr lang="cs-CZ" dirty="0"/>
              <a:t>Povinnost  ohlašovat změny 30 dní před začátkem plánovaného používání  (resp. 72 hodin)</a:t>
            </a:r>
          </a:p>
          <a:p>
            <a:r>
              <a:rPr lang="cs-CZ" dirty="0"/>
              <a:t>Pokud nevyhovuje (nesoulad s NAZ, dobré praxe, skutečným stavem) – SÚJB vyzve k odstranění nedostatků a stanoví přiměřenou lhůtu k odstranění, DP nesmí podle ní postupovat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002937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b="1" dirty="0"/>
              <a:t>Dokumentace pro povolovanou činnost</a:t>
            </a:r>
            <a:br>
              <a:rPr lang="cs-CZ" sz="2800" b="1" dirty="0"/>
            </a:br>
            <a:r>
              <a:rPr lang="cs-CZ" sz="2800" b="1" dirty="0"/>
              <a:t>(příloha NAZ) </a:t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Postupy optimalizace RO</a:t>
            </a:r>
          </a:p>
          <a:p>
            <a:r>
              <a:rPr lang="cs-CZ" dirty="0"/>
              <a:t>Přehled pracovníků, kteří budou vykonávat činnosti zvl. důl. z hlediska RO</a:t>
            </a:r>
          </a:p>
          <a:p>
            <a:r>
              <a:rPr lang="cs-CZ" dirty="0"/>
              <a:t>PM</a:t>
            </a:r>
          </a:p>
          <a:p>
            <a:r>
              <a:rPr lang="cs-CZ" dirty="0"/>
              <a:t>Analýza a hodnocení RMU při nakládání se ZIZ</a:t>
            </a:r>
          </a:p>
          <a:p>
            <a:r>
              <a:rPr lang="cs-CZ" dirty="0"/>
              <a:t>VHP na pracovišti II. a III. kat.</a:t>
            </a:r>
          </a:p>
          <a:p>
            <a:r>
              <a:rPr lang="cs-CZ" b="1" dirty="0"/>
              <a:t>Program zajištění RO</a:t>
            </a:r>
            <a:r>
              <a:rPr lang="cs-CZ" dirty="0"/>
              <a:t>, nejde-li o používání na </a:t>
            </a:r>
            <a:r>
              <a:rPr lang="cs-CZ" dirty="0" err="1"/>
              <a:t>prac</a:t>
            </a:r>
            <a:r>
              <a:rPr lang="cs-CZ" dirty="0"/>
              <a:t>. </a:t>
            </a:r>
            <a:r>
              <a:rPr lang="cs-CZ" dirty="0" err="1"/>
              <a:t>III.kat</a:t>
            </a:r>
            <a:r>
              <a:rPr lang="cs-CZ" dirty="0"/>
              <a:t>.</a:t>
            </a:r>
          </a:p>
          <a:p>
            <a:r>
              <a:rPr lang="cs-CZ" b="1" dirty="0"/>
              <a:t>Program systému řízení </a:t>
            </a:r>
            <a:r>
              <a:rPr lang="cs-CZ" dirty="0"/>
              <a:t>– </a:t>
            </a:r>
            <a:r>
              <a:rPr lang="cs-CZ" dirty="0" err="1"/>
              <a:t>prac</a:t>
            </a:r>
            <a:r>
              <a:rPr lang="cs-CZ" dirty="0"/>
              <a:t>. III. kategorie</a:t>
            </a:r>
          </a:p>
          <a:p>
            <a:r>
              <a:rPr lang="cs-CZ" dirty="0"/>
              <a:t>Plán zabezpečení radionuklidového zdroje 1. až 3. kategorie zabezpečení</a:t>
            </a:r>
          </a:p>
        </p:txBody>
      </p:sp>
    </p:spTree>
    <p:extLst>
      <p:ext uri="{BB962C8B-B14F-4D97-AF65-F5344CB8AC3E}">
        <p14:creationId xmlns:p14="http://schemas.microsoft.com/office/powerpoint/2010/main" val="1354957776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Obsah dokumentace - v prováděcím PP</a:t>
            </a:r>
            <a:endParaRPr lang="cs-CZ" dirty="0"/>
          </a:p>
          <a:p>
            <a:r>
              <a:rPr lang="cs-CZ" b="1" dirty="0"/>
              <a:t>Program zajištění RO </a:t>
            </a:r>
            <a:r>
              <a:rPr lang="cs-CZ" dirty="0"/>
              <a:t>– obecně + ORZ + LO</a:t>
            </a:r>
          </a:p>
          <a:p>
            <a:pPr marL="0" indent="0">
              <a:buNone/>
            </a:pPr>
            <a:r>
              <a:rPr lang="cs-CZ" b="1" dirty="0"/>
              <a:t>§29 (1) a) Systém řízení</a:t>
            </a:r>
          </a:p>
          <a:p>
            <a:r>
              <a:rPr lang="cs-CZ" dirty="0"/>
              <a:t>K zajišťování a zvyšování úrovně jaderné bezpečnosti, radiační ochrany, technické bezpečnosti, monitorování radiační situace, zvládání radiační mimořádné události a zabezpečení musí být zaveden a udržován </a:t>
            </a:r>
            <a:r>
              <a:rPr lang="cs-CZ" b="1" dirty="0"/>
              <a:t>systém řízení</a:t>
            </a:r>
            <a:r>
              <a:rPr lang="cs-CZ" dirty="0"/>
              <a:t>  držitelem povolení podle § 9 odst. 2 písm. f) bod 7, provozuje-li pracoviště III. kategorie</a:t>
            </a:r>
          </a:p>
          <a:p>
            <a:r>
              <a:rPr lang="cs-CZ" dirty="0"/>
              <a:t>Procesy a činnosti, odstupňovaný přístup,….</a:t>
            </a:r>
          </a:p>
          <a:p>
            <a:r>
              <a:rPr lang="cs-CZ" dirty="0"/>
              <a:t>Obsah dokumentace - PP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234950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Motiv1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RSP_template">
  <a:themeElements>
    <a:clrScheme name="RRSP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RSP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62" tIns="46038" rIns="93662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62" tIns="46038" rIns="93662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RS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RRSP_template">
  <a:themeElements>
    <a:clrScheme name="1_RRSP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RRSP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62" tIns="46038" rIns="93662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62" tIns="46038" rIns="93662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RRS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RSP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RSP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RSP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RSP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RSP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RSP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RSP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RSP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RSP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RSP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RSP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RRSP_template">
  <a:themeElements>
    <a:clrScheme name="RRSP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RSP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62" tIns="46038" rIns="93662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62" tIns="46038" rIns="93662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RS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RRSP_template">
  <a:themeElements>
    <a:clrScheme name="RRSP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RSP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RS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SP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SP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277</TotalTime>
  <Words>1080</Words>
  <Application>Microsoft Office PowerPoint</Application>
  <PresentationFormat>Předvádění na obrazovce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6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Motiv1</vt:lpstr>
      <vt:lpstr>1_Motiv systému Office</vt:lpstr>
      <vt:lpstr>RRSP_template</vt:lpstr>
      <vt:lpstr>1_RRSP_template</vt:lpstr>
      <vt:lpstr>2_RRSP_template</vt:lpstr>
      <vt:lpstr>3_RRSP_template</vt:lpstr>
      <vt:lpstr>Zákon č. 263/2016 Sb.,  atomový zákon</vt:lpstr>
      <vt:lpstr>Cíl prezentace </vt:lpstr>
      <vt:lpstr>Prezentace aplikace PowerPoint</vt:lpstr>
      <vt:lpstr>Prezentace aplikace PowerPoint</vt:lpstr>
      <vt:lpstr>Prezentace aplikace PowerPoint</vt:lpstr>
      <vt:lpstr>Prezentace aplikace PowerPoint</vt:lpstr>
      <vt:lpstr>§ 16 Žádost o povolení (změny)</vt:lpstr>
      <vt:lpstr> Dokumentace pro povolovanou činnost (příloha NAZ)  </vt:lpstr>
      <vt:lpstr>Prezentace aplikace PowerPoint</vt:lpstr>
      <vt:lpstr>Povinnosti DP</vt:lpstr>
      <vt:lpstr>Zvláštní povinnosti DP</vt:lpstr>
      <vt:lpstr>Bezpečný provoz pracoviště</vt:lpstr>
      <vt:lpstr>Bezpečný provoz pracoviště</vt:lpstr>
      <vt:lpstr>Radiační ochrana pracovníků</vt:lpstr>
      <vt:lpstr>Prezentace aplikace PowerPoint</vt:lpstr>
    </vt:vector>
  </TitlesOfParts>
  <Company>SUJB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č. 263/2016 Sb.,  atomový zákon</dc:title>
  <dc:creator>Nožičková Jitka</dc:creator>
  <cp:lastModifiedBy>Barbora Havránková</cp:lastModifiedBy>
  <cp:revision>28</cp:revision>
  <dcterms:created xsi:type="dcterms:W3CDTF">2016-11-29T20:31:32Z</dcterms:created>
  <dcterms:modified xsi:type="dcterms:W3CDTF">2016-12-13T08:32:28Z</dcterms:modified>
</cp:coreProperties>
</file>