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14" r:id="rId1"/>
    <p:sldMasterId id="2147483827" r:id="rId2"/>
    <p:sldMasterId id="2147483840" r:id="rId3"/>
    <p:sldMasterId id="2147483854" r:id="rId4"/>
    <p:sldMasterId id="2147483866" r:id="rId5"/>
    <p:sldMasterId id="2147483882" r:id="rId6"/>
  </p:sldMasterIdLst>
  <p:notesMasterIdLst>
    <p:notesMasterId r:id="rId45"/>
  </p:notesMasterIdLst>
  <p:handoutMasterIdLst>
    <p:handoutMasterId r:id="rId46"/>
  </p:handoutMasterIdLst>
  <p:sldIdLst>
    <p:sldId id="365" r:id="rId7"/>
    <p:sldId id="436" r:id="rId8"/>
    <p:sldId id="400" r:id="rId9"/>
    <p:sldId id="401" r:id="rId10"/>
    <p:sldId id="402" r:id="rId11"/>
    <p:sldId id="404" r:id="rId12"/>
    <p:sldId id="405" r:id="rId13"/>
    <p:sldId id="406" r:id="rId14"/>
    <p:sldId id="412" r:id="rId15"/>
    <p:sldId id="420" r:id="rId16"/>
    <p:sldId id="414" r:id="rId17"/>
    <p:sldId id="416" r:id="rId18"/>
    <p:sldId id="421" r:id="rId19"/>
    <p:sldId id="388" r:id="rId20"/>
    <p:sldId id="449" r:id="rId21"/>
    <p:sldId id="462" r:id="rId22"/>
    <p:sldId id="407" r:id="rId23"/>
    <p:sldId id="392" r:id="rId24"/>
    <p:sldId id="419" r:id="rId25"/>
    <p:sldId id="417" r:id="rId26"/>
    <p:sldId id="422" r:id="rId27"/>
    <p:sldId id="423" r:id="rId28"/>
    <p:sldId id="424" r:id="rId29"/>
    <p:sldId id="425" r:id="rId30"/>
    <p:sldId id="435" r:id="rId31"/>
    <p:sldId id="397" r:id="rId32"/>
    <p:sldId id="428" r:id="rId33"/>
    <p:sldId id="439" r:id="rId34"/>
    <p:sldId id="440" r:id="rId35"/>
    <p:sldId id="441" r:id="rId36"/>
    <p:sldId id="442" r:id="rId37"/>
    <p:sldId id="445" r:id="rId38"/>
    <p:sldId id="452" r:id="rId39"/>
    <p:sldId id="453" r:id="rId40"/>
    <p:sldId id="454" r:id="rId41"/>
    <p:sldId id="456" r:id="rId42"/>
    <p:sldId id="460" r:id="rId43"/>
    <p:sldId id="432" r:id="rId4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23" autoAdjust="0"/>
  </p:normalViewPr>
  <p:slideViewPr>
    <p:cSldViewPr snapToGrid="0">
      <p:cViewPr>
        <p:scale>
          <a:sx n="60" d="100"/>
          <a:sy n="60" d="100"/>
        </p:scale>
        <p:origin x="-858" y="-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66"/>
    </p:cViewPr>
  </p:sorterViewPr>
  <p:notesViewPr>
    <p:cSldViewPr snapToGrid="0">
      <p:cViewPr varScale="1">
        <p:scale>
          <a:sx n="64" d="100"/>
          <a:sy n="64" d="100"/>
        </p:scale>
        <p:origin x="-291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C7599-6BE3-48E1-B9D2-3E2B8EBE2B62}" type="datetimeFigureOut">
              <a:rPr lang="cs-CZ" smtClean="0"/>
              <a:pPr/>
              <a:t>13.12.2016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B70E-7236-47FD-9901-8D36648978C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253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poznámky 7"/>
          <p:cNvSpPr>
            <a:spLocks noGrp="1"/>
          </p:cNvSpPr>
          <p:nvPr>
            <p:ph type="body" sz="quarter" idx="3"/>
          </p:nvPr>
        </p:nvSpPr>
        <p:spPr>
          <a:xfrm>
            <a:off x="679442" y="4715271"/>
            <a:ext cx="5438792" cy="4467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5"/>
          </p:nvPr>
        </p:nvSpPr>
        <p:spPr>
          <a:xfrm>
            <a:off x="3850530" y="9428221"/>
            <a:ext cx="2946058" cy="496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E119C-2387-4CB0-AC29-9D1EA190D2A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obrázek snímku 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cs-CZ" dirty="0" smtClean="0"/>
              <a:t>eee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792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DDC3A-4F3F-45EA-893A-1CC44CC0DE2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81850" cy="4040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149"/>
            <a:ext cx="5392508" cy="4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E119C-2387-4CB0-AC29-9D1EA190D2A4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2780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E119C-2387-4CB0-AC29-9D1EA190D2A4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2780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DDC3A-4F3F-45EA-893A-1CC44CC0DE2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81850" cy="4040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149"/>
            <a:ext cx="5392508" cy="4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E119C-2387-4CB0-AC29-9D1EA190D2A4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0790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00100" lvl="1" indent="-342900"/>
            <a:r>
              <a:rPr lang="cs-CZ" dirty="0" smtClean="0"/>
              <a:t>e)  popis opatření k zabezpečení radionuklidového zdroje, včetně</a:t>
            </a:r>
          </a:p>
          <a:p>
            <a:r>
              <a:rPr lang="cs-CZ" dirty="0" smtClean="0"/>
              <a:t>	1. detekce nepovolaného přístupu k radionuklidovému zdroji,</a:t>
            </a:r>
          </a:p>
          <a:p>
            <a:r>
              <a:rPr lang="cs-CZ" dirty="0" smtClean="0"/>
              <a:t>	2. zdržení nepovolaného přístupu k radionuklidovému zdroji,</a:t>
            </a:r>
          </a:p>
          <a:p>
            <a:r>
              <a:rPr lang="cs-CZ" dirty="0" smtClean="0"/>
              <a:t>	3. zásahu při nepovolaném přístupu k radionuklidovému zdroji,</a:t>
            </a:r>
          </a:p>
          <a:p>
            <a:r>
              <a:rPr lang="cs-CZ" dirty="0" smtClean="0"/>
              <a:t>	4. způsobů komunikace mezi osobami, které vyhodnocují výstupy ze zabezpečovacího 	 	systému a zasahujícími osobami, a</a:t>
            </a:r>
          </a:p>
          <a:p>
            <a:r>
              <a:rPr lang="cs-CZ" dirty="0" smtClean="0"/>
              <a:t>	5. posouzení účinnosti opatření podle bodů 1 až 5,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E119C-2387-4CB0-AC29-9D1EA190D2A4}" type="slidenum">
              <a:rPr lang="cs-CZ" smtClean="0"/>
              <a:pPr/>
              <a:t>23</a:t>
            </a:fld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Další</a:t>
            </a:r>
            <a:r>
              <a:rPr lang="cs-CZ" b="1" baseline="0" dirty="0" smtClean="0"/>
              <a:t> slide ORS - GTRI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E119C-2387-4CB0-AC29-9D1EA190D2A4}" type="slidenum">
              <a:rPr lang="cs-CZ" smtClean="0"/>
              <a:pPr/>
              <a:t>24</a:t>
            </a:fld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 txBox="1">
            <a:spLocks noGrp="1"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6</a:t>
            </a:r>
          </a:p>
        </p:txBody>
      </p:sp>
      <p:sp>
        <p:nvSpPr>
          <p:cNvPr id="399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49300"/>
            <a:ext cx="6589712" cy="3708400"/>
          </a:xfrm>
        </p:spPr>
      </p:sp>
      <p:sp>
        <p:nvSpPr>
          <p:cNvPr id="39940" name="Notes Placeholder 2"/>
          <p:cNvSpPr>
            <a:spLocks noGrp="1"/>
          </p:cNvSpPr>
          <p:nvPr>
            <p:ph type="body" idx="1"/>
          </p:nvPr>
        </p:nvSpPr>
        <p:spPr>
          <a:xfrm>
            <a:off x="907931" y="4716877"/>
            <a:ext cx="4981815" cy="4465263"/>
          </a:xfrm>
          <a:noFill/>
          <a:ln/>
        </p:spPr>
        <p:txBody>
          <a:bodyPr lIns="89634" tIns="44818" rIns="89634" bIns="44818"/>
          <a:lstStyle/>
          <a:p>
            <a:pPr defTabSz="914400" eaLnBrk="1" hangingPunct="1"/>
            <a:endParaRPr lang="en-AU" dirty="0" smtClean="0"/>
          </a:p>
        </p:txBody>
      </p:sp>
      <p:sp>
        <p:nvSpPr>
          <p:cNvPr id="39941" name="Footer Placeholder 3"/>
          <p:cNvSpPr txBox="1">
            <a:spLocks noGrp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Přednáška Allana Murraye, 29. srpna 2005</a:t>
            </a:r>
          </a:p>
        </p:txBody>
      </p:sp>
      <p:sp>
        <p:nvSpPr>
          <p:cNvPr id="39942" name="Slide Number Placeholder 4"/>
          <p:cNvSpPr txBox="1">
            <a:spLocks noGrp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6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 txBox="1">
            <a:spLocks noGrp="1"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7</a:t>
            </a:r>
          </a:p>
        </p:txBody>
      </p:sp>
      <p:sp>
        <p:nvSpPr>
          <p:cNvPr id="40963" name="Rectangle 5"/>
          <p:cNvSpPr txBox="1">
            <a:spLocks noGrp="1"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20" tIns="0" rIns="19020" bIns="0" anchor="b"/>
          <a:lstStyle/>
          <a:p>
            <a:pPr algn="r" defTabSz="912813" eaLnBrk="0" hangingPunct="0"/>
            <a:r>
              <a:rPr lang="en-US" sz="1000" i="1" dirty="0">
                <a:latin typeface="Times New Roman" pitchFamily="18" charset="0"/>
                <a:cs typeface="Arial" pitchFamily="34" charset="0"/>
              </a:rPr>
              <a:t>7</a:t>
            </a:r>
          </a:p>
        </p:txBody>
      </p:sp>
      <p:sp>
        <p:nvSpPr>
          <p:cNvPr id="40964" name="Rectangle 4"/>
          <p:cNvSpPr txBox="1">
            <a:spLocks noGrp="1"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20" tIns="0" rIns="19020" bIns="0" anchor="b"/>
          <a:lstStyle/>
          <a:p>
            <a:pPr defTabSz="912813" eaLnBrk="0" hangingPunct="0"/>
            <a:r>
              <a:rPr lang="en-US" sz="1000" i="1" dirty="0">
                <a:latin typeface="Times New Roman" pitchFamily="18" charset="0"/>
                <a:cs typeface="Arial" pitchFamily="34" charset="0"/>
              </a:rPr>
              <a:t>Přednáška Allana Murraye, 29. srpna 2005</a:t>
            </a:r>
          </a:p>
        </p:txBody>
      </p:sp>
      <p:sp>
        <p:nvSpPr>
          <p:cNvPr id="40965" name="Rectangle 5"/>
          <p:cNvSpPr txBox="1">
            <a:spLocks noGrp="1"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7</a:t>
            </a:r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2475"/>
            <a:ext cx="6594475" cy="3709988"/>
          </a:xfrm>
        </p:spPr>
      </p:sp>
      <p:sp>
        <p:nvSpPr>
          <p:cNvPr id="40967" name="Notes Placeholder 7"/>
          <p:cNvSpPr>
            <a:spLocks noGrp="1"/>
          </p:cNvSpPr>
          <p:nvPr>
            <p:ph type="body" sz="quarter" idx="10"/>
          </p:nvPr>
        </p:nvSpPr>
        <p:spPr>
          <a:xfrm>
            <a:off x="907931" y="4716877"/>
            <a:ext cx="4981815" cy="4465263"/>
          </a:xfrm>
          <a:noFill/>
          <a:ln/>
        </p:spPr>
        <p:txBody>
          <a:bodyPr lIns="89634" tIns="44818" rIns="89634" bIns="44818"/>
          <a:lstStyle/>
          <a:p>
            <a:pPr defTabSz="914400"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 txBox="1">
            <a:spLocks noGrp="1"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10</a:t>
            </a:r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49300"/>
            <a:ext cx="6589712" cy="3708400"/>
          </a:xfrm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xfrm>
            <a:off x="907931" y="4716877"/>
            <a:ext cx="4981815" cy="4465263"/>
          </a:xfrm>
          <a:noFill/>
          <a:ln/>
        </p:spPr>
        <p:txBody>
          <a:bodyPr lIns="89634" tIns="44818" rIns="89634" bIns="44818"/>
          <a:lstStyle/>
          <a:p>
            <a:pPr defTabSz="914400" eaLnBrk="1" hangingPunct="1"/>
            <a:endParaRPr lang="en-AU" dirty="0" smtClean="0"/>
          </a:p>
        </p:txBody>
      </p:sp>
      <p:sp>
        <p:nvSpPr>
          <p:cNvPr id="41989" name="Footer Placeholder 3"/>
          <p:cNvSpPr txBox="1">
            <a:spLocks noGrp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Přednáška Allana Murraye, 29. srpna 2005</a:t>
            </a:r>
          </a:p>
        </p:txBody>
      </p:sp>
      <p:sp>
        <p:nvSpPr>
          <p:cNvPr id="41990" name="Slide Number Placeholder 4"/>
          <p:cNvSpPr txBox="1">
            <a:spLocks noGrp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10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Grp="1"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19</a:t>
            </a:r>
          </a:p>
        </p:txBody>
      </p:sp>
      <p:sp>
        <p:nvSpPr>
          <p:cNvPr id="43011" name="Rectangle 4"/>
          <p:cNvSpPr txBox="1">
            <a:spLocks noGrp="1" noChangeArrowheads="1"/>
          </p:cNvSpPr>
          <p:nvPr/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Přednáška Allana Murraye, 29. srpna 2005</a:t>
            </a:r>
          </a:p>
        </p:txBody>
      </p:sp>
      <p:sp>
        <p:nvSpPr>
          <p:cNvPr id="43012" name="Rectangle 5"/>
          <p:cNvSpPr txBox="1">
            <a:spLocks noGrp="1"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19</a:t>
            </a:r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9300"/>
            <a:ext cx="6600825" cy="3713163"/>
          </a:xfrm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6877"/>
            <a:ext cx="4984962" cy="4465263"/>
          </a:xfrm>
          <a:noFill/>
          <a:ln/>
        </p:spPr>
        <p:txBody>
          <a:bodyPr lIns="87521" tIns="43760" rIns="87521" bIns="43760"/>
          <a:lstStyle/>
          <a:p>
            <a:pPr defTabSz="914400"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DDC3A-4F3F-45EA-893A-1CC44CC0DE2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81850" cy="4040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149"/>
            <a:ext cx="5392508" cy="4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 txBox="1">
            <a:spLocks noGrp="1" noChangeArrowheads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22</a:t>
            </a:r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49300"/>
            <a:ext cx="6589712" cy="3708400"/>
          </a:xfrm>
        </p:spPr>
      </p:sp>
      <p:sp>
        <p:nvSpPr>
          <p:cNvPr id="46086" name="Slide Number Placeholder 4"/>
          <p:cNvSpPr txBox="1">
            <a:spLocks noGrp="1"/>
          </p:cNvSpPr>
          <p:nvPr/>
        </p:nvSpPr>
        <p:spPr bwMode="auto">
          <a:xfrm>
            <a:off x="3852016" y="9428584"/>
            <a:ext cx="2945659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545" tIns="0" rIns="18545" bIns="0" anchor="b"/>
          <a:lstStyle/>
          <a:p>
            <a:pPr algn="r" defTabSz="889000" eaLnBrk="0" hangingPunct="0"/>
            <a:r>
              <a:rPr lang="en-US" sz="900" i="1" dirty="0">
                <a:latin typeface="Times New Roman" pitchFamily="18" charset="0"/>
                <a:cs typeface="Arial" pitchFamily="34" charset="0"/>
              </a:rPr>
              <a:t>22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AU" dirty="0" smtClean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665" y="4719221"/>
            <a:ext cx="4984346" cy="4178478"/>
          </a:xfrm>
          <a:noFill/>
          <a:ln/>
        </p:spPr>
        <p:txBody>
          <a:bodyPr lIns="89504" tIns="43966" rIns="89504" bIns="43966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9088" y="869950"/>
            <a:ext cx="6161087" cy="34671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DDC3A-4F3F-45EA-893A-1CC44CC0DE2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81850" cy="4040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149"/>
            <a:ext cx="5392508" cy="4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DDC3A-4F3F-45EA-893A-1CC44CC0DE2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81850" cy="4040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149"/>
            <a:ext cx="5392508" cy="4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DDC3A-4F3F-45EA-893A-1CC44CC0DE2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81850" cy="4040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149"/>
            <a:ext cx="5392508" cy="4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DDC3A-4F3F-45EA-893A-1CC44CC0DE2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81850" cy="4040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149"/>
            <a:ext cx="5392508" cy="4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DDC3A-4F3F-45EA-893A-1CC44CC0DE2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81850" cy="4040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149"/>
            <a:ext cx="5392508" cy="4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2DDC3A-4F3F-45EA-893A-1CC44CC0DE2C}" type="slidenum">
              <a:rPr lang="cs-CZ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81850" cy="40401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474" y="5120149"/>
            <a:ext cx="5392508" cy="4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66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E119C-2387-4CB0-AC29-9D1EA190D2A4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2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BE470-586F-4009-863C-AFE069E82E8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90055362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2145B-EF64-418B-8B82-DADAD0DBD21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9145876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60367" y="958850"/>
            <a:ext cx="2760133" cy="5435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7851" y="958850"/>
            <a:ext cx="8079316" cy="54356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78DA8-7817-4263-81F4-F47B54179A83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60488995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0718" y="958851"/>
            <a:ext cx="10079567" cy="6651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7044C-A12C-4179-AD98-19542D4A1709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5168228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05C3E-83AF-4682-930E-94F3BFF3476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30975781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FB52F-FE2A-47A3-A6C3-9F125D203665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11006533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F16F-0530-4000-8F29-752DC18C5FF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53560242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7851" y="1847850"/>
            <a:ext cx="5418667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9718" y="1847850"/>
            <a:ext cx="5420783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84847-89C5-4A6C-82CF-D00D383EDA8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36590199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E5D7F-2A6B-48BB-AC6A-C36469C3E83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31140864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7B2FF-41E4-4C83-816E-40B1F97BBB43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33302396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4FD59-244B-4703-8FDD-C3AB531E8D92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1003284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7D746-E6E0-4FAD-8CDA-0D7634D21BD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0059650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80A65-AFBB-4B28-ABC1-37D80B5D0984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67316554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C2079-548F-4D06-8EAA-CCDAD957C43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4921262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0A7A5-23A4-4E19-9168-1BA5C2D8A746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82925203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60367" y="958850"/>
            <a:ext cx="2760133" cy="5435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7851" y="958850"/>
            <a:ext cx="8079316" cy="54356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54C90-0C3F-4553-8F23-46B46B9D0A29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09595811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0718" y="958851"/>
            <a:ext cx="10079567" cy="6651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DF020-1F34-485E-B612-2F303996AF3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3053615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0051" y="152400"/>
            <a:ext cx="10054167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98967" y="1371601"/>
            <a:ext cx="11794067" cy="490061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20133" y="6627814"/>
            <a:ext cx="2540000" cy="2301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8722785" y="6248400"/>
            <a:ext cx="2533649" cy="457200"/>
          </a:xfrm>
        </p:spPr>
        <p:txBody>
          <a:bodyPr/>
          <a:lstStyle>
            <a:lvl1pPr>
              <a:defRPr/>
            </a:lvl1pPr>
          </a:lstStyle>
          <a:p>
            <a:fld id="{AF753DF8-C37B-4C10-8352-6E1AECBD4F1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D5A9D-600F-4AB8-8B07-EE8C4D8EB1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6468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19ABC-9F97-46D5-95F2-6AEF6B6108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2239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59B18-5C2C-485E-BBE7-77A92F8086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977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DA6B5-FDD2-4501-B877-CB1D4C7504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80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B8CA7-6D2C-413D-92D9-D181B244A571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37555631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F9DF6-8D34-4F55-BBE8-D833A2B1FF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1371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70344-1F01-417A-8165-2EE2F446E9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3524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948A6-F9B4-459C-B1FF-6D7800BCE1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5470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E770F-FEF4-4F6B-936A-296BF98CDC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0837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4AC3F-41DC-46AD-9AB2-04110DAE01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39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BC5DD-E8C5-48A1-A6F7-BBC7EE3554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9083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"/>
            <a:ext cx="27432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"/>
            <a:ext cx="80264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FF07E-1858-4468-BC4E-64E4C58219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19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784" y="0"/>
            <a:ext cx="7736416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1143C-1D8F-4424-B418-2326F1B23E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9053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784" y="0"/>
            <a:ext cx="7736416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EFF62-BCE5-4504-ADC2-E8BF9C0A58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8698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592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7851" y="1847850"/>
            <a:ext cx="5418667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9718" y="1847850"/>
            <a:ext cx="5420783" cy="454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D4F6E-85EA-4636-A8B3-F0DE01545D4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66998398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3986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71962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1194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9754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0496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82844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37426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70743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510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"/>
            <a:ext cx="27432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"/>
            <a:ext cx="80264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870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FE65B-93CD-43AF-B797-20CB09702BC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55499984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8186D-857E-4BE3-B69C-EE323110D7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008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A59260-B67E-449B-A45A-A4C7484325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1110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0AC69-5F4C-4CA9-800C-D4A5F3B1B3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0745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3A691-132C-48D3-8411-A331F5268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2823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F5639-FFCB-4B90-80CA-5038302868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4734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68312-5996-44B0-A429-E635F22F99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6289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0E7A4-57D8-4F8F-A45A-37A540389F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2596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81438-7820-4F5D-9080-D2B578AC46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5906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752E3-0B81-4C4C-8C3C-8B5E0AB3E8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8983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1CC7C-F61D-415A-9E06-76DBCA1352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37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5046-4F5E-4DF3-89F6-BE1E28E1AFE9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56986216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"/>
            <a:ext cx="27432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"/>
            <a:ext cx="80264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54B8D-2B61-4FC3-BA9A-A76AC39A5D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9001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784" y="0"/>
            <a:ext cx="7736416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6FEAC-E302-4470-B9AD-D5E948E535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1044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784" y="0"/>
            <a:ext cx="7736416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57C49-95E0-4BA4-9ABB-5553CE8421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9110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784" y="0"/>
            <a:ext cx="7736416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B9228-5080-4D1E-8CB3-3A4BC121CD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0264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784" y="0"/>
            <a:ext cx="7736416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BB181-6888-4ECC-9F5E-636811B319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6952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C00ED-B58A-4FE1-AF89-8743634508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3930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AC680-1ED2-46F0-B30A-26874AA723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9425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BCA5D-39ED-4343-B089-C3DC0CA3C0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5717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A73C6-1B83-4B0F-8608-9960C021DB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0536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06473-4FF7-4496-9AE8-A5B18B4569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05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E2C1F-2CDE-4441-88CC-83BCB9BAE2C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06632590"/>
      </p:ext>
    </p:extLst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67605-83BE-4A7A-A7E4-0366D04F76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7606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1AF01-9B64-4F88-BDB4-9179120B39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1605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A1601-1265-4322-B052-F27245298E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8475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775A7-9945-445E-B54B-CA2758A359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4540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63278-FF81-48CD-8E16-25E341129A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4395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"/>
            <a:ext cx="27432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"/>
            <a:ext cx="80264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9C905-6A22-44F6-86D8-77B7E7083A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257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7233B-3613-425E-969A-9CA5714093F8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0085218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DDF5F-A2CE-4368-ABF3-63B1B5640A5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7186079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623889" y="858838"/>
            <a:ext cx="6318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6524626"/>
            <a:ext cx="12192000" cy="333375"/>
          </a:xfrm>
          <a:prstGeom prst="rect">
            <a:avLst/>
          </a:prstGeom>
          <a:solidFill>
            <a:srgbClr val="6E8F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4400" dirty="0" smtClean="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0490201" y="6564313"/>
            <a:ext cx="1259417" cy="292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1608A079-C994-414C-8427-039CF59DA30A}" type="slidenum">
              <a:rPr lang="cs-CZ" altLang="cs-CZ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cs-CZ" altLang="cs-CZ" dirty="0" smtClean="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681038"/>
            <a:ext cx="12192000" cy="107950"/>
          </a:xfrm>
          <a:prstGeom prst="rect">
            <a:avLst/>
          </a:prstGeom>
          <a:solidFill>
            <a:srgbClr val="6E8F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4400" dirty="0" smtClean="0">
              <a:solidFill>
                <a:srgbClr val="FFFFFF"/>
              </a:solidFill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695450" y="1042989"/>
            <a:ext cx="102594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4400" dirty="0" smtClean="0">
              <a:solidFill>
                <a:srgbClr val="FFFFFF"/>
              </a:solidFill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1932517" y="1258889"/>
            <a:ext cx="102594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4400" dirty="0" smtClean="0">
              <a:solidFill>
                <a:srgbClr val="FFFFFF"/>
              </a:solidFill>
            </a:endParaRPr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00718" y="958851"/>
            <a:ext cx="10079567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Klikněte pro úpravu formátu textu nadpisu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2" y="1847850"/>
            <a:ext cx="11042649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Klikněte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</p:txBody>
      </p:sp>
      <p:pic>
        <p:nvPicPr>
          <p:cNvPr id="1034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94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ransition advClick="0"/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623889" y="858838"/>
            <a:ext cx="631825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6524626"/>
            <a:ext cx="12192000" cy="333375"/>
          </a:xfrm>
          <a:prstGeom prst="rect">
            <a:avLst/>
          </a:prstGeom>
          <a:solidFill>
            <a:srgbClr val="6E8F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4400" dirty="0" smtClean="0">
              <a:solidFill>
                <a:srgbClr val="FFFFFF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0490201" y="6564313"/>
            <a:ext cx="1259417" cy="292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fld id="{2F48FF06-65FD-4292-AD35-CAD886AABF05}" type="slidenum">
              <a:rPr lang="cs-CZ" altLang="cs-CZ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‹#›</a:t>
            </a:fld>
            <a:endParaRPr lang="cs-CZ" altLang="cs-CZ" dirty="0" smtClean="0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681038"/>
            <a:ext cx="12192000" cy="107950"/>
          </a:xfrm>
          <a:prstGeom prst="rect">
            <a:avLst/>
          </a:prstGeom>
          <a:solidFill>
            <a:srgbClr val="6E8F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4400" dirty="0" smtClean="0">
              <a:solidFill>
                <a:srgbClr val="FFFFFF"/>
              </a:solidFill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695450" y="1042989"/>
            <a:ext cx="102594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4400" dirty="0" smtClean="0">
              <a:solidFill>
                <a:srgbClr val="FFFFFF"/>
              </a:solidFill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1932517" y="1258889"/>
            <a:ext cx="1025948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 sz="4400" dirty="0" smtClean="0">
              <a:solidFill>
                <a:srgbClr val="FFFFFF"/>
              </a:solidFill>
            </a:endParaRPr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00718" y="958851"/>
            <a:ext cx="10079567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Klikněte pro úpravu formátu textu nadpisu</a:t>
            </a:r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2" y="1847850"/>
            <a:ext cx="11042649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Klikněte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</p:txBody>
      </p:sp>
      <p:pic>
        <p:nvPicPr>
          <p:cNvPr id="1034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94" r:id="rId13"/>
  </p:sldLayoutIdLst>
  <p:transition advClick="0"/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 b="1">
          <a:solidFill>
            <a:srgbClr val="38546E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GTRI-text3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26784" y="0"/>
            <a:ext cx="7736416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1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</a:pPr>
            <a:fld id="{4783EBA8-4960-45F6-A381-E6DFFAE67477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GTRI-title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26784" y="0"/>
            <a:ext cx="7736416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15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GTRI-text3.jp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26784" y="0"/>
            <a:ext cx="7736416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1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</a:pPr>
            <a:fld id="{E8E2ACDA-04CA-415B-B454-9B3D0C3C6747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3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GTRI-text3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626784" y="0"/>
            <a:ext cx="7736416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1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fontAlgn="base">
              <a:spcAft>
                <a:spcPct val="0"/>
              </a:spcAft>
            </a:pPr>
            <a:fld id="{48A5F4F5-CAC3-4241-8FBE-7CF13BE0CBD9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9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03300" y="1322196"/>
            <a:ext cx="9182100" cy="20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lvl="0" algn="ctr">
              <a:defRPr/>
            </a:pPr>
            <a:r>
              <a:rPr lang="cs-CZ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Zabezpečení zdrojů ionizujícího záření, </a:t>
            </a:r>
          </a:p>
          <a:p>
            <a:pPr lvl="0" algn="ctr">
              <a:defRPr/>
            </a:pPr>
            <a:r>
              <a:rPr lang="cs-CZ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nový </a:t>
            </a:r>
            <a:r>
              <a:rPr lang="cs-CZ" sz="28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lang="cs-CZ" sz="28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tomový zákon a jeho související předpisy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27282" y="4706749"/>
            <a:ext cx="936448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6" name="Obdélník 5"/>
          <p:cNvSpPr/>
          <p:nvPr/>
        </p:nvSpPr>
        <p:spPr>
          <a:xfrm>
            <a:off x="2438400" y="4075136"/>
            <a:ext cx="674234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Eva Zemanová, Petr Schmutzer, SÚJB</a:t>
            </a:r>
          </a:p>
          <a:p>
            <a:pPr lvl="0"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cs-CZ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Celostátní seminář radiační onkologie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Lékařský dům ČLS JEP 1.12.2016</a:t>
            </a:r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endParaRPr lang="cs-CZ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886" y="1136979"/>
            <a:ext cx="7944594" cy="665163"/>
          </a:xfrm>
        </p:spPr>
        <p:txBody>
          <a:bodyPr/>
          <a:lstStyle/>
          <a:p>
            <a:pPr algn="l"/>
            <a:r>
              <a:rPr lang="cs-CZ" sz="2400" dirty="0" smtClean="0">
                <a:solidFill>
                  <a:srgbClr val="C00000"/>
                </a:solidFill>
              </a:rPr>
              <a:t>Kategorizace zdrojů                 </a:t>
            </a:r>
            <a:r>
              <a:rPr lang="en-US" sz="2400" dirty="0" smtClean="0">
                <a:solidFill>
                  <a:srgbClr val="C00000"/>
                </a:solidFill>
              </a:rPr>
              <a:t>odstup</a:t>
            </a:r>
            <a:r>
              <a:rPr lang="cs-CZ" sz="2400" dirty="0">
                <a:solidFill>
                  <a:srgbClr val="C00000"/>
                </a:solidFill>
              </a:rPr>
              <a:t>ň</a:t>
            </a:r>
            <a:r>
              <a:rPr lang="en-US" sz="2400" dirty="0">
                <a:solidFill>
                  <a:srgbClr val="C00000"/>
                </a:solidFill>
              </a:rPr>
              <a:t>ovaný p</a:t>
            </a:r>
            <a:r>
              <a:rPr lang="cs-CZ" sz="2400" dirty="0">
                <a:solidFill>
                  <a:srgbClr val="C00000"/>
                </a:solidFill>
              </a:rPr>
              <a:t>ř</a:t>
            </a:r>
            <a:r>
              <a:rPr lang="en-US" sz="2400" dirty="0">
                <a:solidFill>
                  <a:srgbClr val="C00000"/>
                </a:solidFill>
              </a:rPr>
              <a:t>ístup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498763" y="2054432"/>
            <a:ext cx="79327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000" dirty="0" smtClean="0"/>
              <a:t>Radioaktivní zdroje, pokud nebudou bezpe</a:t>
            </a:r>
            <a:r>
              <a:rPr lang="cs-CZ" sz="2000" dirty="0" smtClean="0"/>
              <a:t>č</a:t>
            </a:r>
            <a:r>
              <a:rPr lang="en-US" sz="2000" dirty="0" smtClean="0"/>
              <a:t>n</a:t>
            </a:r>
            <a:r>
              <a:rPr lang="cs-CZ" sz="2000" dirty="0" smtClean="0"/>
              <a:t>ě</a:t>
            </a:r>
            <a:r>
              <a:rPr lang="en-US" sz="2000" dirty="0" smtClean="0"/>
              <a:t> </a:t>
            </a:r>
            <a:r>
              <a:rPr lang="cs-CZ" sz="2000" dirty="0" smtClean="0"/>
              <a:t>ř</a:t>
            </a:r>
            <a:r>
              <a:rPr lang="en-US" sz="2000" dirty="0" smtClean="0"/>
              <a:t>ízeny, p</a:t>
            </a:r>
            <a:r>
              <a:rPr lang="cs-CZ" sz="2000" dirty="0" smtClean="0"/>
              <a:t>ř</a:t>
            </a:r>
            <a:r>
              <a:rPr lang="en-US" sz="2000" dirty="0" smtClean="0"/>
              <a:t>edstavují širokou škálu potenciálních nebezpe</a:t>
            </a:r>
            <a:r>
              <a:rPr lang="cs-CZ" sz="2000" dirty="0" smtClean="0"/>
              <a:t>č</a:t>
            </a:r>
            <a:r>
              <a:rPr lang="en-US" sz="2000" dirty="0" smtClean="0"/>
              <a:t>í a s nimi </a:t>
            </a:r>
            <a:r>
              <a:rPr lang="cs-CZ" sz="2000" dirty="0" smtClean="0"/>
              <a:t>i </a:t>
            </a:r>
            <a:r>
              <a:rPr lang="en-US" sz="2000" dirty="0" smtClean="0"/>
              <a:t>spojen</a:t>
            </a:r>
            <a:r>
              <a:rPr lang="cs-CZ" sz="2000" dirty="0" smtClean="0"/>
              <a:t>é</a:t>
            </a:r>
            <a:r>
              <a:rPr lang="en-US" sz="2000" dirty="0" smtClean="0"/>
              <a:t> následk</a:t>
            </a:r>
            <a:r>
              <a:rPr lang="cs-CZ" sz="2000" dirty="0" smtClean="0"/>
              <a:t>y.</a:t>
            </a:r>
          </a:p>
          <a:p>
            <a:pPr>
              <a:buClr>
                <a:srgbClr val="000000"/>
              </a:buClr>
            </a:pPr>
            <a:endParaRPr lang="en-US" sz="2000" dirty="0" smtClean="0"/>
          </a:p>
          <a:p>
            <a:pPr lvl="1"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en-US" sz="2000" dirty="0" smtClean="0"/>
              <a:t>Zdroje s vysokou aktivitou mohou v krátké dob</a:t>
            </a:r>
            <a:r>
              <a:rPr lang="cs-CZ" sz="2000" dirty="0" smtClean="0"/>
              <a:t>ě</a:t>
            </a:r>
            <a:r>
              <a:rPr lang="en-US" sz="2000" dirty="0" smtClean="0"/>
              <a:t> zp</a:t>
            </a:r>
            <a:r>
              <a:rPr lang="cs-CZ" sz="2000" dirty="0" smtClean="0"/>
              <a:t>ů</a:t>
            </a:r>
            <a:r>
              <a:rPr lang="en-US" sz="2000" dirty="0" smtClean="0"/>
              <a:t>sobit vá</a:t>
            </a:r>
            <a:r>
              <a:rPr lang="cs-CZ" sz="2000" dirty="0" smtClean="0"/>
              <a:t>ž</a:t>
            </a:r>
            <a:r>
              <a:rPr lang="en-US" sz="2000" dirty="0" smtClean="0"/>
              <a:t>né deterministické ú</a:t>
            </a:r>
            <a:r>
              <a:rPr lang="cs-CZ" sz="2000" dirty="0" smtClean="0"/>
              <a:t>č</a:t>
            </a:r>
            <a:r>
              <a:rPr lang="en-US" sz="2000" dirty="0" smtClean="0"/>
              <a:t>inky</a:t>
            </a:r>
            <a:r>
              <a:rPr lang="cs-CZ" sz="2000" dirty="0" smtClean="0"/>
              <a:t>.</a:t>
            </a:r>
          </a:p>
          <a:p>
            <a:pPr lvl="1">
              <a:buClr>
                <a:srgbClr val="000000"/>
              </a:buClr>
              <a:buFont typeface="Arial" pitchFamily="34" charset="0"/>
              <a:buChar char="•"/>
            </a:pPr>
            <a:endParaRPr lang="cs-CZ" sz="2000" dirty="0" smtClean="0"/>
          </a:p>
          <a:p>
            <a:pPr lvl="1"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en-US" sz="2000" dirty="0" smtClean="0"/>
              <a:t>Zdroje s nízkou aktivitou pravd</a:t>
            </a:r>
            <a:r>
              <a:rPr lang="cs-CZ" sz="2000" dirty="0" smtClean="0"/>
              <a:t>ě</a:t>
            </a:r>
            <a:r>
              <a:rPr lang="en-US" sz="2000" dirty="0" smtClean="0"/>
              <a:t>podobn</a:t>
            </a:r>
            <a:r>
              <a:rPr lang="cs-CZ" sz="2000" dirty="0" smtClean="0"/>
              <a:t>ě</a:t>
            </a:r>
            <a:r>
              <a:rPr lang="en-US" sz="2000" dirty="0" smtClean="0"/>
              <a:t> nezp</a:t>
            </a:r>
            <a:r>
              <a:rPr lang="cs-CZ" sz="2000" dirty="0" smtClean="0"/>
              <a:t>ů</a:t>
            </a:r>
            <a:r>
              <a:rPr lang="en-US" sz="2000" dirty="0" smtClean="0"/>
              <a:t>sobí expozici se škodlivými následky</a:t>
            </a:r>
            <a:r>
              <a:rPr lang="cs-CZ" sz="2000" dirty="0" smtClean="0"/>
              <a:t>.</a:t>
            </a:r>
          </a:p>
          <a:p>
            <a:pPr lvl="1">
              <a:buClr>
                <a:srgbClr val="000000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>
              <a:buClr>
                <a:srgbClr val="000000"/>
              </a:buClr>
            </a:pPr>
            <a:r>
              <a:rPr lang="en-US" sz="2000" b="1" dirty="0" smtClean="0">
                <a:solidFill>
                  <a:srgbClr val="C00000"/>
                </a:solidFill>
              </a:rPr>
              <a:t>Kate</a:t>
            </a:r>
            <a:r>
              <a:rPr lang="cs-CZ" sz="2000" b="1" dirty="0" smtClean="0">
                <a:solidFill>
                  <a:srgbClr val="C00000"/>
                </a:solidFill>
              </a:rPr>
              <a:t>g</a:t>
            </a:r>
            <a:r>
              <a:rPr lang="en-US" sz="2000" b="1" dirty="0" smtClean="0">
                <a:solidFill>
                  <a:srgbClr val="C00000"/>
                </a:solidFill>
              </a:rPr>
              <a:t>ori</a:t>
            </a:r>
            <a:r>
              <a:rPr lang="cs-CZ" sz="2000" b="1" dirty="0" smtClean="0">
                <a:solidFill>
                  <a:srgbClr val="C00000"/>
                </a:solidFill>
              </a:rPr>
              <a:t>zace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zdrojů </a:t>
            </a:r>
            <a:r>
              <a:rPr lang="en-US" sz="2000" b="1" dirty="0" smtClean="0">
                <a:solidFill>
                  <a:srgbClr val="C00000"/>
                </a:solidFill>
              </a:rPr>
              <a:t>j</a:t>
            </a:r>
            <a:r>
              <a:rPr lang="cs-CZ" sz="2000" b="1" dirty="0" smtClean="0">
                <a:solidFill>
                  <a:srgbClr val="C00000"/>
                </a:solidFill>
              </a:rPr>
              <a:t>e</a:t>
            </a:r>
            <a:r>
              <a:rPr lang="en-US" sz="2000" b="1" dirty="0" smtClean="0">
                <a:solidFill>
                  <a:srgbClr val="C00000"/>
                </a:solidFill>
              </a:rPr>
              <a:t> zapot</a:t>
            </a:r>
            <a:r>
              <a:rPr lang="cs-CZ" sz="2000" b="1" dirty="0" smtClean="0">
                <a:solidFill>
                  <a:srgbClr val="C00000"/>
                </a:solidFill>
              </a:rPr>
              <a:t>ř</a:t>
            </a:r>
            <a:r>
              <a:rPr lang="en-US" sz="2000" b="1" dirty="0" smtClean="0">
                <a:solidFill>
                  <a:srgbClr val="C00000"/>
                </a:solidFill>
              </a:rPr>
              <a:t>ebí k vytvo</a:t>
            </a:r>
            <a:r>
              <a:rPr lang="cs-CZ" sz="2000" b="1" dirty="0" smtClean="0">
                <a:solidFill>
                  <a:srgbClr val="C00000"/>
                </a:solidFill>
              </a:rPr>
              <a:t>ř</a:t>
            </a:r>
            <a:r>
              <a:rPr lang="en-US" sz="2000" b="1" dirty="0" smtClean="0">
                <a:solidFill>
                  <a:srgbClr val="C00000"/>
                </a:solidFill>
              </a:rPr>
              <a:t>ení vodítka pro výb</a:t>
            </a:r>
            <a:r>
              <a:rPr lang="cs-CZ" sz="2000" b="1" dirty="0" smtClean="0">
                <a:solidFill>
                  <a:srgbClr val="C00000"/>
                </a:solidFill>
              </a:rPr>
              <a:t>ě</a:t>
            </a:r>
            <a:r>
              <a:rPr lang="en-US" sz="2000" b="1" dirty="0" smtClean="0">
                <a:solidFill>
                  <a:srgbClr val="C00000"/>
                </a:solidFill>
              </a:rPr>
              <a:t>r a </a:t>
            </a:r>
            <a:r>
              <a:rPr lang="en-US" sz="2000" b="1" u="sng" dirty="0" smtClean="0">
                <a:solidFill>
                  <a:srgbClr val="C00000"/>
                </a:solidFill>
              </a:rPr>
              <a:t>zavedení bezpe</a:t>
            </a:r>
            <a:r>
              <a:rPr lang="cs-CZ" sz="2000" b="1" u="sng" dirty="0" smtClean="0">
                <a:solidFill>
                  <a:srgbClr val="C00000"/>
                </a:solidFill>
              </a:rPr>
              <a:t>č</a:t>
            </a:r>
            <a:r>
              <a:rPr lang="en-US" sz="2000" b="1" u="sng" dirty="0" smtClean="0">
                <a:solidFill>
                  <a:srgbClr val="C00000"/>
                </a:solidFill>
              </a:rPr>
              <a:t>nostních opat</a:t>
            </a:r>
            <a:r>
              <a:rPr lang="cs-CZ" sz="2000" b="1" u="sng" dirty="0" smtClean="0">
                <a:solidFill>
                  <a:srgbClr val="C00000"/>
                </a:solidFill>
              </a:rPr>
              <a:t>ř</a:t>
            </a:r>
            <a:r>
              <a:rPr lang="en-US" sz="2000" b="1" u="sng" dirty="0" smtClean="0">
                <a:solidFill>
                  <a:srgbClr val="C00000"/>
                </a:solidFill>
              </a:rPr>
              <a:t>ení </a:t>
            </a:r>
            <a:r>
              <a:rPr lang="en-US" sz="2000" b="1" dirty="0" smtClean="0">
                <a:solidFill>
                  <a:srgbClr val="C00000"/>
                </a:solidFill>
              </a:rPr>
              <a:t>(odstup</a:t>
            </a:r>
            <a:r>
              <a:rPr lang="cs-CZ" sz="2000" b="1" dirty="0" smtClean="0">
                <a:solidFill>
                  <a:srgbClr val="C00000"/>
                </a:solidFill>
              </a:rPr>
              <a:t>ň</a:t>
            </a:r>
            <a:r>
              <a:rPr lang="en-US" sz="2000" b="1" dirty="0" smtClean="0">
                <a:solidFill>
                  <a:srgbClr val="C00000"/>
                </a:solidFill>
              </a:rPr>
              <a:t>ovaný p</a:t>
            </a:r>
            <a:r>
              <a:rPr lang="cs-CZ" sz="2000" b="1" dirty="0" smtClean="0">
                <a:solidFill>
                  <a:srgbClr val="C00000"/>
                </a:solidFill>
              </a:rPr>
              <a:t>ř</a:t>
            </a:r>
            <a:r>
              <a:rPr lang="en-US" sz="2000" b="1" dirty="0" smtClean="0">
                <a:solidFill>
                  <a:srgbClr val="C00000"/>
                </a:solidFill>
              </a:rPr>
              <a:t>ístup)</a:t>
            </a:r>
            <a:r>
              <a:rPr lang="cs-CZ" sz="2000" b="1" dirty="0" smtClean="0">
                <a:solidFill>
                  <a:srgbClr val="C00000"/>
                </a:solidFill>
              </a:rPr>
              <a:t>.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34751" y="1626920"/>
            <a:ext cx="2782719" cy="4131644"/>
          </a:xfrm>
          <a:prstGeom prst="rect">
            <a:avLst/>
          </a:prstGeo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6" name="Šipka doprava 5"/>
          <p:cNvSpPr/>
          <p:nvPr/>
        </p:nvSpPr>
        <p:spPr bwMode="auto">
          <a:xfrm>
            <a:off x="3657600" y="1218184"/>
            <a:ext cx="978408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cs-CZ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0188" y="965276"/>
            <a:ext cx="10079567" cy="665163"/>
          </a:xfrm>
        </p:spPr>
        <p:txBody>
          <a:bodyPr/>
          <a:lstStyle/>
          <a:p>
            <a:r>
              <a:rPr lang="cs-CZ" sz="2400" dirty="0" smtClean="0">
                <a:solidFill>
                  <a:srgbClr val="C00000"/>
                </a:solidFill>
              </a:rPr>
              <a:t>NOVRO – vyhláška o radiační ochraně</a:t>
            </a:r>
            <a:r>
              <a:rPr lang="cs-CZ" sz="2000" dirty="0" smtClean="0">
                <a:solidFill>
                  <a:srgbClr val="C00000"/>
                </a:solidFill>
              </a:rPr>
              <a:t/>
            </a:r>
            <a:br>
              <a:rPr lang="cs-CZ" sz="2000" dirty="0" smtClean="0">
                <a:solidFill>
                  <a:srgbClr val="C00000"/>
                </a:solidFill>
              </a:rPr>
            </a:b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922016" y="1299110"/>
            <a:ext cx="1034849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Kategorizace pro účely přeshraničního pohybu a zabezpečení</a:t>
            </a:r>
            <a:r>
              <a:rPr lang="cs-CZ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ZIZ 1. kategorie zabezpečení je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radionuklidový termoelektrický generátor,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radionuklidový ozařovač, včetně ozařovače tkání a krve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r>
              <a:rPr lang="cs-CZ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URZ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u kterého je poměr aktuální (výchozí) aktivity a D-hodnoty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roven 1000 nebo větší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ORZ, u kterého je poměr nejvýše zpracovávané aktivity na pracovišti a D-hodnoty 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roven 1000 nebo větší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ZIZ 2. kategorie zabezpečení je</a:t>
            </a:r>
            <a:endParaRPr lang="cs-CZ" sz="20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r>
              <a:rPr lang="cs-CZ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URZ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určený pro defektoskopii,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r>
              <a:rPr lang="cs-CZ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URZ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rčený k brachyterapii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 vysokým nebo středním dávkovým příkonem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URZ neuvedený v písmenu a) nebo b), u kterého je poměr aktuální aktivity a D-hodnoty 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menší než 1000 a zároveň roven 10 nebo větší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nebo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ORZ, u kterého je poměr nejvýše zpracovávané aktivity na pracovišti a D-hodnoty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menší než 1000 a zároveň roven 10 nebo větší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748598" y="988348"/>
            <a:ext cx="87931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cs-CZ" b="1" dirty="0" smtClean="0">
                <a:solidFill>
                  <a:schemeClr val="accent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3) ZIZ 3. kategorie zabezpečení je</a:t>
            </a:r>
            <a:endParaRPr lang="cs-CZ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lang="cs-C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URZ pro karotáž,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lang="cs-C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URZ v indikačním nebo měřícím zařízení, který je </a:t>
            </a:r>
            <a:r>
              <a:rPr lang="cs-CZ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vysokoaktivním zdrojem</a:t>
            </a:r>
            <a:r>
              <a:rPr lang="cs-C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lang="cs-C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URZ neuvedený v písmenu a) nebo b), u kterého je poměr aktuální aktivity a D-hodnoty </a:t>
            </a: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menší než 10 a zároveň roven 1 nebo větší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lang="cs-C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ORZ, u kterého je poměr nejvýše zpracovávané aktivity na pracovišti a D-hodnoty </a:t>
            </a:r>
            <a:r>
              <a:rPr lang="cs-CZ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menší než 10 a zároveň roven 1 nebo větší</a:t>
            </a:r>
            <a:r>
              <a:rPr lang="cs-C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lang="cs-CZ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kapalná či pevná látka obsahující více než 30 % uranu, jejíž aktivita je větší než 160 MBq.</a:t>
            </a:r>
          </a:p>
          <a:p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b="1" dirty="0" smtClean="0">
                <a:solidFill>
                  <a:schemeClr val="accent2"/>
                </a:solidFill>
              </a:rPr>
              <a:t>4) ZIZ 4. kategorie zabezpečení je</a:t>
            </a:r>
          </a:p>
          <a:p>
            <a:pPr marL="342900" indent="-342900">
              <a:buFont typeface="+mj-lt"/>
              <a:buAutoNum type="alphaLcParenR"/>
            </a:pPr>
            <a:r>
              <a:rPr lang="cs-CZ" b="1" dirty="0" smtClean="0">
                <a:solidFill>
                  <a:srgbClr val="FF0000"/>
                </a:solidFill>
              </a:rPr>
              <a:t>URZ určený k brachyterapii s nízkým dávkovým příkonem</a:t>
            </a:r>
            <a:r>
              <a:rPr lang="cs-CZ" dirty="0" smtClean="0"/>
              <a:t>…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URZ v indikačním nebo měřícím zařízení, který není HASS,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URZ v eliminátoru statické elektřiny…</a:t>
            </a:r>
          </a:p>
          <a:p>
            <a:endParaRPr lang="cs-CZ" b="1" dirty="0" smtClean="0">
              <a:solidFill>
                <a:schemeClr val="accent2"/>
              </a:solidFill>
            </a:endParaRPr>
          </a:p>
          <a:p>
            <a:r>
              <a:rPr lang="cs-CZ" b="1" dirty="0" smtClean="0">
                <a:solidFill>
                  <a:schemeClr val="accent2"/>
                </a:solidFill>
              </a:rPr>
              <a:t>5) ZIZ 5. kategorie zabezpečení je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ZIZ pro radionuklidovou rentgenofluorescenční analýzu,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detektor elektronového záchytu,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kalibrační zdroj ionizujícího záření pro pozitronovou emisní tomografii…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lphaLcParenR"/>
            </a:pPr>
            <a:endParaRPr lang="cs-CZ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772" y="1149929"/>
            <a:ext cx="10054167" cy="56012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D hodnota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0538481" y="6578930"/>
            <a:ext cx="385589" cy="279070"/>
          </a:xfrm>
        </p:spPr>
        <p:txBody>
          <a:bodyPr/>
          <a:lstStyle/>
          <a:p>
            <a:fld id="{AF753DF8-C37B-4C10-8352-6E1AECBD4F1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641269" y="2077098"/>
            <a:ext cx="104265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latin typeface="+mj-lt"/>
              </a:rPr>
              <a:t>D hodnota </a:t>
            </a:r>
            <a:r>
              <a:rPr lang="cs-CZ" sz="2000" dirty="0" smtClean="0">
                <a:latin typeface="+mj-lt"/>
              </a:rPr>
              <a:t>je množství radioaktivního materiálu, které je považováno za nebezpečný zdroj. </a:t>
            </a:r>
            <a:r>
              <a:rPr lang="cs-CZ" sz="2000" dirty="0" smtClean="0">
                <a:solidFill>
                  <a:srgbClr val="C00000"/>
                </a:solidFill>
                <a:latin typeface="+mj-lt"/>
              </a:rPr>
              <a:t>Nebezpečným zdrojem je ten, který, pokud není pod kontrolou, může způsobit smrt nebo zranění s trvalými následky, které snižují kvalitu života dané osoby</a:t>
            </a:r>
            <a:r>
              <a:rPr lang="cs-CZ" sz="2000" b="1" dirty="0" smtClean="0">
                <a:latin typeface="+mj-lt"/>
              </a:rPr>
              <a:t>. </a:t>
            </a:r>
          </a:p>
          <a:p>
            <a:endParaRPr lang="cs-CZ" sz="2000" b="1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cs-CZ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 value </a:t>
            </a:r>
            <a:r>
              <a:rPr lang="cs-CZ" sz="2000" dirty="0" smtClean="0">
                <a:latin typeface="+mj-lt"/>
                <a:cs typeface="Times New Roman" panose="02020603050405020304" pitchFamily="18" charset="0"/>
              </a:rPr>
              <a:t>- the amount of radioactive material that is deemed unsafe source. </a:t>
            </a:r>
            <a:r>
              <a:rPr lang="cs-CZ" sz="2000" b="1" dirty="0" smtClean="0">
                <a:latin typeface="+mj-lt"/>
                <a:cs typeface="Times New Roman" panose="02020603050405020304" pitchFamily="18" charset="0"/>
              </a:rPr>
              <a:t>Dangerous source </a:t>
            </a:r>
            <a:r>
              <a:rPr lang="cs-CZ" sz="2000" dirty="0" smtClean="0">
                <a:latin typeface="+mj-lt"/>
                <a:cs typeface="Times New Roman" panose="02020603050405020304" pitchFamily="18" charset="0"/>
              </a:rPr>
              <a:t>(from the A/D = 1 and higher) is then defined as a source that could, if not under control, leading to exposure causes serious deterministic effects.</a:t>
            </a:r>
          </a:p>
          <a:p>
            <a:endParaRPr lang="cs-CZ" sz="20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cs-CZ" sz="2000" dirty="0" smtClean="0">
                <a:latin typeface="+mj-lt"/>
                <a:cs typeface="Times New Roman" panose="02020603050405020304" pitchFamily="18" charset="0"/>
              </a:rPr>
              <a:t>The main document is then Publication </a:t>
            </a:r>
            <a:r>
              <a:rPr lang="cs-CZ" sz="2000" b="1" dirty="0" smtClean="0">
                <a:latin typeface="+mj-lt"/>
                <a:cs typeface="Times New Roman" panose="02020603050405020304" pitchFamily="18" charset="0"/>
              </a:rPr>
              <a:t>EPR-D VALUES (2006) Dangerous Quantities of Radioactive Material (D-values), which contains D-values for over 400 radionuclides.</a:t>
            </a:r>
          </a:p>
          <a:p>
            <a:endParaRPr lang="cs-CZ" sz="2000" dirty="0" smtClean="0"/>
          </a:p>
          <a:p>
            <a:endParaRPr 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07" y="878798"/>
            <a:ext cx="9394973" cy="773017"/>
          </a:xfrm>
        </p:spPr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 hodnoty vybraných radionuklidů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2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47555952"/>
              </p:ext>
            </p:extLst>
          </p:nvPr>
        </p:nvGraphicFramePr>
        <p:xfrm>
          <a:off x="1250163" y="2405024"/>
          <a:ext cx="7557673" cy="2730150"/>
        </p:xfrm>
        <a:graphic>
          <a:graphicData uri="http://schemas.openxmlformats.org/drawingml/2006/table">
            <a:tbl>
              <a:tblPr/>
              <a:tblGrid>
                <a:gridCol w="3705639"/>
                <a:gridCol w="2170773"/>
                <a:gridCol w="1681261"/>
              </a:tblGrid>
              <a:tr h="927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Radionuclide</a:t>
                      </a:r>
                    </a:p>
                  </a:txBody>
                  <a:tcPr marL="121920" marR="1219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(TBq)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(Ci)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Co-60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Cs-137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8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Ir-192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>
          <a:xfrm>
            <a:off x="10606175" y="6585043"/>
            <a:ext cx="653227" cy="272957"/>
          </a:xfrm>
        </p:spPr>
        <p:txBody>
          <a:bodyPr/>
          <a:lstStyle/>
          <a:p>
            <a:fld id="{AF753DF8-C37B-4C10-8352-6E1AECBD4F1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Obrázek 5"/>
          <p:cNvPicPr/>
          <p:nvPr/>
        </p:nvPicPr>
        <p:blipFill>
          <a:blip r:embed="rId3" cstate="print"/>
          <a:srcRect l="32894" t="8153" r="34181" b="12470"/>
          <a:stretch>
            <a:fillRect/>
          </a:stretch>
        </p:blipFill>
        <p:spPr bwMode="auto">
          <a:xfrm>
            <a:off x="9375708" y="2250847"/>
            <a:ext cx="2281442" cy="303850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5724941" y="5856906"/>
            <a:ext cx="4049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(Nová vyhláška - příloha č. 1)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510" y="1306205"/>
            <a:ext cx="9440883" cy="665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Zjištění kategorie zabezpečení - URZ pro brachyterapii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239461" y="2428192"/>
            <a:ext cx="1010147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Radionuklid: 			</a:t>
            </a:r>
            <a:r>
              <a:rPr lang="cs-CZ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Aktivita v době instalace:     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0,430 </a:t>
            </a:r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TBq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hodnota: </a:t>
            </a:r>
            <a:r>
              <a:rPr lang="cs-CZ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0,08 TBq (2 Ci)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Poměr A/D hodnoty: 		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0,430/0,08 = 5,3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Výsledek (A/D≤10):</a:t>
            </a:r>
            <a:r>
              <a:rPr lang="cs-C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 3. kategorie zabezpečení !!</a:t>
            </a:r>
            <a:endParaRPr lang="cs-CZ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>
          <a:xfrm>
            <a:off x="10569028" y="6565900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2052" name="Picture 4" descr="Výsledek obrázku pro gammamat 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321" y="1615024"/>
            <a:ext cx="2359256" cy="1769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99296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2510" y="1306205"/>
            <a:ext cx="8653835" cy="665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Zjištění kategorie zabezpečení - URZ pro RTP</a:t>
            </a:r>
            <a: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239461" y="2428192"/>
            <a:ext cx="1010147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Radionuklid: 			</a:t>
            </a:r>
            <a:r>
              <a:rPr lang="cs-CZ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Aktivita: 		 		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206,5 TBq (5 581Ci)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hodnota: </a:t>
            </a:r>
            <a:r>
              <a:rPr lang="cs-CZ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0,03 TBq (0,8 Ci)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Poměr A/D hodnoty: 		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206,5/0,03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6833 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Výsledek (A/D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1000):</a:t>
            </a:r>
            <a:r>
              <a:rPr lang="cs-CZ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 </a:t>
            </a: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kategorie zabezpečení !</a:t>
            </a:r>
            <a:endParaRPr lang="cs-CZ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>
          <a:xfrm>
            <a:off x="10569028" y="6565900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169361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6659" y="4718624"/>
            <a:ext cx="936448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>
          <a:xfrm>
            <a:off x="10695153" y="6565900"/>
            <a:ext cx="1259417" cy="292100"/>
          </a:xfrm>
        </p:spPr>
        <p:txBody>
          <a:bodyPr/>
          <a:lstStyle/>
          <a:p>
            <a:fld id="{A8E7044C-A12C-4179-AD98-19542D4A1709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1942531" y="1187355"/>
            <a:ext cx="894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6" name="Group 35"/>
          <p:cNvGraphicFramePr>
            <a:graphicFrameLocks/>
          </p:cNvGraphicFramePr>
          <p:nvPr/>
        </p:nvGraphicFramePr>
        <p:xfrm>
          <a:off x="1839191" y="1150915"/>
          <a:ext cx="8382000" cy="5080002"/>
        </p:xfrm>
        <a:graphic>
          <a:graphicData uri="http://schemas.openxmlformats.org/drawingml/2006/table">
            <a:tbl>
              <a:tblPr/>
              <a:tblGrid>
                <a:gridCol w="2174669"/>
                <a:gridCol w="2363190"/>
                <a:gridCol w="3844141"/>
              </a:tblGrid>
              <a:tr h="1122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k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ategorie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zabezpečení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marL="93662" marR="93662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r</a:t>
                      </a: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elativní nebezpe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č</a:t>
                      </a: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í</a:t>
                      </a:r>
                    </a:p>
                  </a:txBody>
                  <a:tcPr marL="93662" marR="93662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om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ě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r aktivity 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 D hodnoty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(A/D)</a:t>
                      </a:r>
                    </a:p>
                  </a:txBody>
                  <a:tcPr marL="93662" marR="93662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93662" marR="93662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Extrémn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ě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nebezpe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č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ný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A/D ≥ 1 000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marL="93662" marR="93662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Velmi nebezpe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č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ný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1 000 &gt; A/D ≥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1" charset="-128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10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marL="93662" marR="93662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Nebezpe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č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ný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10 &gt; A/D ≥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1" charset="-128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4</a:t>
                      </a:r>
                    </a:p>
                  </a:txBody>
                  <a:tcPr marL="93662" marR="93662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Nepravd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ě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podobn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ě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nebezpe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č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ný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 &gt; A/D ≥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1" charset="-128"/>
                          <a:ea typeface="ＭＳ Ｐゴシック" pitchFamily="1" charset="-128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0,01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5</a:t>
                      </a:r>
                    </a:p>
                  </a:txBody>
                  <a:tcPr marL="93662" marR="93662" marT="46038" marB="4603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Velmi nepravd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ě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podobn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ě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 nebezpe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č</a:t>
                      </a: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ný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0,01 &gt; A/D</a:t>
                      </a:r>
                    </a:p>
                  </a:txBody>
                  <a:tcPr marL="93662" marR="93662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C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9F7D746-E6E0-4FAD-8CDA-0D7634D21BD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876300" y="978091"/>
            <a:ext cx="7991561" cy="3316550"/>
            <a:chOff x="0" y="2160"/>
            <a:chExt cx="12060" cy="4680"/>
          </a:xfrm>
          <a:solidFill>
            <a:schemeClr val="bg1"/>
          </a:solidFill>
        </p:grpSpPr>
        <p:sp>
          <p:nvSpPr>
            <p:cNvPr id="5" name="AutoShape 6"/>
            <p:cNvSpPr>
              <a:spLocks noChangeAspect="1" noChangeArrowheads="1"/>
            </p:cNvSpPr>
            <p:nvPr/>
          </p:nvSpPr>
          <p:spPr bwMode="auto">
            <a:xfrm>
              <a:off x="0" y="2160"/>
              <a:ext cx="12060" cy="468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Tx/>
                <a:buChar char="•"/>
              </a:pPr>
              <a:endPara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620" y="3060"/>
              <a:ext cx="8640" cy="90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endParaRPr lang="cs-CZ" sz="2000" b="1" dirty="0" smtClean="0">
                <a:solidFill>
                  <a:srgbClr val="C00000"/>
                </a:solidFill>
                <a:latin typeface="Times New Roman" pitchFamily="18" charset="0"/>
              </a:endParaRPr>
            </a:p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2000" b="1" dirty="0" smtClean="0">
                  <a:solidFill>
                    <a:srgbClr val="C00000"/>
                  </a:solidFill>
                  <a:latin typeface="Times New Roman" pitchFamily="18" charset="0"/>
                </a:rPr>
                <a:t>Funkce </a:t>
              </a:r>
              <a:r>
                <a:rPr lang="cs-CZ" sz="2000" b="1" dirty="0">
                  <a:solidFill>
                    <a:srgbClr val="C00000"/>
                  </a:solidFill>
                  <a:latin typeface="Times New Roman" pitchFamily="18" charset="0"/>
                </a:rPr>
                <a:t>systému fyzické ochrany</a:t>
              </a:r>
              <a:endPara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Tx/>
                <a:buChar char="•"/>
              </a:pPr>
              <a:endParaRPr lang="cs-CZ" sz="2000" b="1" dirty="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900" y="4500"/>
              <a:ext cx="1800" cy="72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 smtClean="0">
                  <a:solidFill>
                    <a:srgbClr val="000000"/>
                  </a:solidFill>
                  <a:latin typeface="Times New Roman" pitchFamily="18" charset="0"/>
                </a:rPr>
                <a:t>Detterence</a:t>
              </a:r>
              <a:r>
                <a:rPr lang="cs-CZ" sz="1300" b="1" dirty="0">
                  <a:solidFill>
                    <a:srgbClr val="000000"/>
                  </a:solidFill>
                  <a:latin typeface="Times New Roman" pitchFamily="18" charset="0"/>
                </a:rPr>
                <a:t>/</a:t>
              </a:r>
            </a:p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>
                  <a:solidFill>
                    <a:srgbClr val="000000"/>
                  </a:solidFill>
                  <a:latin typeface="Times New Roman" pitchFamily="18" charset="0"/>
                </a:rPr>
                <a:t>Odstrašení</a:t>
              </a:r>
              <a:endParaRPr lang="cs-CZ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7200" y="4500"/>
              <a:ext cx="1980" cy="72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 smtClean="0">
                  <a:solidFill>
                    <a:srgbClr val="000000"/>
                  </a:solidFill>
                  <a:latin typeface="Times New Roman" pitchFamily="18" charset="0"/>
                </a:rPr>
                <a:t>Respond</a:t>
              </a:r>
              <a:r>
                <a:rPr lang="cs-CZ" sz="1300" b="1" dirty="0">
                  <a:solidFill>
                    <a:srgbClr val="000000"/>
                  </a:solidFill>
                  <a:latin typeface="Times New Roman" pitchFamily="18" charset="0"/>
                </a:rPr>
                <a:t>/</a:t>
              </a:r>
            </a:p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>
                  <a:solidFill>
                    <a:srgbClr val="000000"/>
                  </a:solidFill>
                  <a:latin typeface="Times New Roman" pitchFamily="18" charset="0"/>
                </a:rPr>
                <a:t>Reakce</a:t>
              </a:r>
              <a:endPara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9360" y="4500"/>
              <a:ext cx="1980" cy="72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 smtClean="0">
                  <a:solidFill>
                    <a:srgbClr val="000000"/>
                  </a:solidFill>
                  <a:latin typeface="Times New Roman" pitchFamily="18" charset="0"/>
                </a:rPr>
                <a:t>Security</a:t>
              </a:r>
              <a:endParaRPr lang="cs-CZ" sz="1300" b="1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>
                  <a:solidFill>
                    <a:srgbClr val="000000"/>
                  </a:solidFill>
                  <a:latin typeface="Times New Roman" pitchFamily="18" charset="0"/>
                </a:rPr>
                <a:t>management</a:t>
              </a:r>
              <a:endPara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880" y="4500"/>
              <a:ext cx="1980" cy="72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 smtClean="0">
                  <a:solidFill>
                    <a:srgbClr val="000000"/>
                  </a:solidFill>
                  <a:latin typeface="Times New Roman" pitchFamily="18" charset="0"/>
                </a:rPr>
                <a:t>Detection</a:t>
              </a:r>
              <a:r>
                <a:rPr lang="cs-CZ" sz="1300" b="1" dirty="0">
                  <a:solidFill>
                    <a:srgbClr val="000000"/>
                  </a:solidFill>
                  <a:latin typeface="Times New Roman" pitchFamily="18" charset="0"/>
                </a:rPr>
                <a:t>/</a:t>
              </a:r>
            </a:p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>
                  <a:solidFill>
                    <a:srgbClr val="000000"/>
                  </a:solidFill>
                  <a:latin typeface="Times New Roman" pitchFamily="18" charset="0"/>
                </a:rPr>
                <a:t>Zjištění</a:t>
              </a:r>
              <a:endPara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5040" y="4500"/>
              <a:ext cx="1980" cy="72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 smtClean="0">
                  <a:solidFill>
                    <a:srgbClr val="000000"/>
                  </a:solidFill>
                  <a:latin typeface="Times New Roman" pitchFamily="18" charset="0"/>
                </a:rPr>
                <a:t>Delay</a:t>
              </a:r>
              <a:r>
                <a:rPr lang="cs-CZ" sz="1300" b="1" dirty="0">
                  <a:solidFill>
                    <a:srgbClr val="000000"/>
                  </a:solidFill>
                  <a:latin typeface="Times New Roman" pitchFamily="18" charset="0"/>
                </a:rPr>
                <a:t>/</a:t>
              </a:r>
            </a:p>
            <a:p>
              <a:pPr marL="342900" indent="-342900" algn="ctr" defTabSz="9144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</a:pPr>
              <a:r>
                <a:rPr lang="cs-CZ" sz="1300" b="1" dirty="0" smtClean="0">
                  <a:solidFill>
                    <a:srgbClr val="000000"/>
                  </a:solidFill>
                  <a:latin typeface="Times New Roman" pitchFamily="18" charset="0"/>
                </a:rPr>
                <a:t>Zdržení</a:t>
              </a:r>
              <a:endParaRPr lang="cs-CZ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1620" y="3960"/>
              <a:ext cx="4320" cy="54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3960" y="3960"/>
              <a:ext cx="1980" cy="54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5940" y="3960"/>
              <a:ext cx="0" cy="54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 flipV="1">
              <a:off x="5940" y="3960"/>
              <a:ext cx="2160" cy="54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 flipV="1">
              <a:off x="5940" y="3960"/>
              <a:ext cx="4320" cy="54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dirty="0"/>
            </a:p>
          </p:txBody>
        </p:sp>
      </p:grpSp>
      <p:sp>
        <p:nvSpPr>
          <p:cNvPr id="17" name="Obdélník 16"/>
          <p:cNvSpPr/>
          <p:nvPr/>
        </p:nvSpPr>
        <p:spPr>
          <a:xfrm>
            <a:off x="1349828" y="4360890"/>
            <a:ext cx="101573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Fyzická ochrana je obecně integrací lidí, postupů a prostředků na ochranu majetku.</a:t>
            </a:r>
          </a:p>
          <a:p>
            <a:r>
              <a:rPr lang="cs-CZ" sz="2000" dirty="0" smtClean="0"/>
              <a:t>V našem případě je zaměřena na ochranu radioaktivních zdrojů proti jejich zneužití. </a:t>
            </a:r>
          </a:p>
          <a:p>
            <a:endParaRPr lang="cs-CZ" sz="2000" b="1" dirty="0" smtClean="0">
              <a:solidFill>
                <a:srgbClr val="C00000"/>
              </a:solidFill>
            </a:endParaRPr>
          </a:p>
          <a:p>
            <a:r>
              <a:rPr lang="cs-CZ" sz="2000" b="1" dirty="0" smtClean="0">
                <a:solidFill>
                  <a:srgbClr val="C00000"/>
                </a:solidFill>
              </a:rPr>
              <a:t>FO je spojena s úsilím zabránit zlovolnému jednání (krádeži, sabotáži) a zamezit tak možnému útoku či teroristickému činu.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4662" y="1075810"/>
            <a:ext cx="8451219" cy="665163"/>
          </a:xfrm>
        </p:spPr>
        <p:txBody>
          <a:bodyPr/>
          <a:lstStyle/>
          <a:p>
            <a:r>
              <a:rPr lang="cs-CZ" sz="2400" dirty="0" smtClean="0">
                <a:solidFill>
                  <a:srgbClr val="C00000"/>
                </a:solidFill>
                <a:latin typeface="+mn-lt"/>
              </a:rPr>
              <a:t>Funkce systému fyzické ochrany</a:t>
            </a:r>
            <a: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/>
            </a:r>
            <a:br>
              <a:rPr lang="cs-CZ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endParaRPr lang="cs-CZ" sz="24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9F7D746-E6E0-4FAD-8CDA-0D7634D21BD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idx="1"/>
          </p:nvPr>
        </p:nvSpPr>
        <p:spPr bwMode="auto">
          <a:xfrm>
            <a:off x="577852" y="1847850"/>
            <a:ext cx="10715582" cy="454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91440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cs-CZ" sz="2000" b="1" u="sng" dirty="0">
                <a:solidFill>
                  <a:srgbClr val="C00000"/>
                </a:solidFill>
              </a:rPr>
              <a:t>Detterence (odstrašení):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znamená „odrazení</a:t>
            </a:r>
            <a:r>
              <a:rPr lang="cs-CZ" sz="2000" dirty="0"/>
              <a:t>“ od provedení </a:t>
            </a:r>
            <a:r>
              <a:rPr lang="cs-CZ" sz="2000" dirty="0" smtClean="0"/>
              <a:t>zlovolného </a:t>
            </a:r>
            <a:r>
              <a:rPr lang="cs-CZ" sz="2000" dirty="0"/>
              <a:t>úmyslu.</a:t>
            </a:r>
          </a:p>
          <a:p>
            <a:pPr marL="342900" indent="-342900" defTabSz="91440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cs-CZ" sz="2000" u="sng" dirty="0"/>
          </a:p>
          <a:p>
            <a:pPr marL="342900" indent="-342900" defTabSz="91440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cs-CZ" sz="2000" b="1" u="sng" dirty="0">
                <a:solidFill>
                  <a:srgbClr val="C00000"/>
                </a:solidFill>
              </a:rPr>
              <a:t>Detection</a:t>
            </a:r>
            <a:r>
              <a:rPr lang="cs-CZ" sz="2000" b="1" dirty="0">
                <a:solidFill>
                  <a:srgbClr val="C00000"/>
                </a:solidFill>
              </a:rPr>
              <a:t> (detekce, zjištění): </a:t>
            </a:r>
            <a:r>
              <a:rPr lang="cs-CZ" sz="2000" dirty="0"/>
              <a:t>jde o prvotní informaci, signalizuje narušení ochrany a bezpečnosti zdroje (aktivace čidla, iniciace alarmu, ohlášení alarmu, </a:t>
            </a:r>
            <a:r>
              <a:rPr lang="cs-CZ" sz="2000" dirty="0">
                <a:solidFill>
                  <a:schemeClr val="accent2"/>
                </a:solidFill>
              </a:rPr>
              <a:t>vyhodnocení alarmu</a:t>
            </a:r>
            <a:r>
              <a:rPr lang="cs-CZ" sz="2000" dirty="0"/>
              <a:t>).</a:t>
            </a:r>
          </a:p>
          <a:p>
            <a:pPr marL="342900" indent="-342900" defTabSz="91440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cs-CZ" sz="2000" b="1" u="sng" dirty="0">
              <a:solidFill>
                <a:srgbClr val="C00000"/>
              </a:solidFill>
            </a:endParaRPr>
          </a:p>
          <a:p>
            <a:pPr marL="342900" indent="-342900" defTabSz="91440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cs-CZ" sz="2000" b="1" u="sng" dirty="0">
                <a:solidFill>
                  <a:srgbClr val="C00000"/>
                </a:solidFill>
              </a:rPr>
              <a:t>Delay </a:t>
            </a:r>
            <a:r>
              <a:rPr lang="cs-CZ" sz="2000" b="1" dirty="0" smtClean="0">
                <a:solidFill>
                  <a:srgbClr val="C00000"/>
                </a:solidFill>
              </a:rPr>
              <a:t>(zdržení, prodleva): </a:t>
            </a:r>
            <a:r>
              <a:rPr lang="cs-CZ" sz="2000" dirty="0"/>
              <a:t>navýšení času pro překonání určitých překážek a znesnadnění přístupu k samotnému zdroji či zařízení (oplocení, vrata, zámky, mříže, apod.).</a:t>
            </a:r>
          </a:p>
          <a:p>
            <a:pPr marL="342900" indent="-342900" defTabSz="91440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cs-CZ" sz="2000" u="sng" dirty="0"/>
          </a:p>
          <a:p>
            <a:pPr marL="342900" indent="-342900" defTabSz="91440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cs-CZ" sz="2000" b="1" u="sng" dirty="0">
                <a:solidFill>
                  <a:srgbClr val="C00000"/>
                </a:solidFill>
              </a:rPr>
              <a:t>Response</a:t>
            </a:r>
            <a:r>
              <a:rPr lang="cs-CZ" sz="2000" b="1" dirty="0">
                <a:solidFill>
                  <a:srgbClr val="C00000"/>
                </a:solidFill>
              </a:rPr>
              <a:t> (odezva, reakce): </a:t>
            </a:r>
            <a:r>
              <a:rPr lang="cs-CZ" sz="2000" dirty="0"/>
              <a:t>reakce na zjištění neautorizovaného vstupu do blízkosti zdroje či zařízení. Jedná se o řešení vzniklé situace, komunikaci s odpovědnými složkami (policie, agentura). </a:t>
            </a:r>
          </a:p>
          <a:p>
            <a:pPr marL="342900" indent="-342900" defTabSz="91440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cs-CZ" sz="2000" u="sng" dirty="0"/>
          </a:p>
          <a:p>
            <a:pPr marL="342900" indent="-342900" defTabSz="91440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cs-CZ" sz="2000" b="1" u="sng" dirty="0">
                <a:solidFill>
                  <a:srgbClr val="C00000"/>
                </a:solidFill>
              </a:rPr>
              <a:t>Security </a:t>
            </a:r>
            <a:r>
              <a:rPr lang="cs-CZ" sz="2000" b="1" u="sng" dirty="0" smtClean="0">
                <a:solidFill>
                  <a:srgbClr val="C00000"/>
                </a:solidFill>
              </a:rPr>
              <a:t>management: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systém </a:t>
            </a:r>
            <a:r>
              <a:rPr lang="cs-CZ" sz="2000" dirty="0"/>
              <a:t>jakosti fyzické ochrany popsaný hlavně </a:t>
            </a:r>
            <a:r>
              <a:rPr lang="cs-CZ" sz="2000" u="sng" dirty="0"/>
              <a:t>v </a:t>
            </a:r>
            <a:r>
              <a:rPr lang="cs-CZ" sz="2000" u="sng" dirty="0" smtClean="0"/>
              <a:t>plánu zabezpečení</a:t>
            </a:r>
            <a:endParaRPr lang="cs-CZ" sz="2000" u="sng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8790" y="958851"/>
            <a:ext cx="10131495" cy="487193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cs-CZ" sz="2400" dirty="0" smtClean="0">
                <a:solidFill>
                  <a:srgbClr val="C00000"/>
                </a:solidFill>
              </a:rPr>
              <a:t>Cílem této prezentace je:</a:t>
            </a: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dirty="0" smtClean="0">
                <a:solidFill>
                  <a:schemeClr val="tx1"/>
                </a:solidFill>
              </a:rPr>
              <a:t/>
            </a:r>
            <a:br>
              <a:rPr lang="cs-CZ" sz="2400" dirty="0" smtClean="0">
                <a:solidFill>
                  <a:schemeClr val="tx1"/>
                </a:solidFill>
              </a:rPr>
            </a:br>
            <a:r>
              <a:rPr lang="cs-CZ" sz="2400" b="0" dirty="0" smtClean="0">
                <a:solidFill>
                  <a:schemeClr val="tx1"/>
                </a:solidFill>
              </a:rPr>
              <a:t>- </a:t>
            </a:r>
            <a:r>
              <a:rPr lang="cs-CZ" sz="2400" dirty="0" smtClean="0">
                <a:solidFill>
                  <a:schemeClr val="tx1"/>
                </a:solidFill>
              </a:rPr>
              <a:t>připomenout si </a:t>
            </a:r>
            <a:r>
              <a:rPr lang="cs-CZ" sz="2400" b="0" dirty="0" smtClean="0">
                <a:solidFill>
                  <a:schemeClr val="tx1"/>
                </a:solidFill>
              </a:rPr>
              <a:t>současné legislativní požadavky</a:t>
            </a:r>
            <a:br>
              <a:rPr lang="cs-CZ" sz="2400" b="0" dirty="0" smtClean="0">
                <a:solidFill>
                  <a:schemeClr val="tx1"/>
                </a:solidFill>
              </a:rPr>
            </a:br>
            <a:r>
              <a:rPr lang="cs-CZ" sz="2400" b="0" dirty="0" smtClean="0">
                <a:solidFill>
                  <a:schemeClr val="tx1"/>
                </a:solidFill>
              </a:rPr>
              <a:t>- </a:t>
            </a:r>
            <a:r>
              <a:rPr lang="cs-CZ" sz="2400" dirty="0" smtClean="0">
                <a:solidFill>
                  <a:schemeClr val="tx1"/>
                </a:solidFill>
              </a:rPr>
              <a:t>seznámit</a:t>
            </a:r>
            <a:r>
              <a:rPr lang="cs-CZ" sz="2400" b="0" dirty="0" smtClean="0">
                <a:solidFill>
                  <a:schemeClr val="tx1"/>
                </a:solidFill>
              </a:rPr>
              <a:t> účastníky semináře </a:t>
            </a:r>
            <a:r>
              <a:rPr lang="cs-CZ" sz="2400" dirty="0" smtClean="0">
                <a:solidFill>
                  <a:schemeClr val="tx1"/>
                </a:solidFill>
              </a:rPr>
              <a:t>s novými</a:t>
            </a:r>
            <a:r>
              <a:rPr lang="cs-CZ" sz="2400" b="0" dirty="0" smtClean="0">
                <a:solidFill>
                  <a:schemeClr val="tx1"/>
                </a:solidFill>
              </a:rPr>
              <a:t> legislativními požadavky</a:t>
            </a:r>
            <a:br>
              <a:rPr lang="cs-CZ" sz="2400" b="0" dirty="0" smtClean="0">
                <a:solidFill>
                  <a:schemeClr val="tx1"/>
                </a:solidFill>
              </a:rPr>
            </a:br>
            <a:r>
              <a:rPr lang="cs-CZ" sz="2400" b="0" dirty="0" smtClean="0">
                <a:solidFill>
                  <a:schemeClr val="tx1"/>
                </a:solidFill>
              </a:rPr>
              <a:t>- </a:t>
            </a:r>
            <a:r>
              <a:rPr lang="cs-CZ" sz="2400" dirty="0" smtClean="0">
                <a:solidFill>
                  <a:schemeClr val="tx1"/>
                </a:solidFill>
              </a:rPr>
              <a:t>pochopit  systém zabezpečení </a:t>
            </a:r>
            <a:r>
              <a:rPr lang="cs-CZ" sz="2400" b="0" dirty="0" smtClean="0">
                <a:solidFill>
                  <a:schemeClr val="tx1"/>
                </a:solidFill>
              </a:rPr>
              <a:t>zdrojů ionizujícího záření (ZIZ)</a:t>
            </a:r>
            <a:br>
              <a:rPr lang="cs-CZ" sz="2400" b="0" dirty="0" smtClean="0">
                <a:solidFill>
                  <a:schemeClr val="tx1"/>
                </a:solidFill>
              </a:rPr>
            </a:br>
            <a:endParaRPr lang="cs-CZ" sz="2400" b="0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8773" y="966355"/>
            <a:ext cx="10747169" cy="573607"/>
          </a:xfrm>
        </p:spPr>
        <p:txBody>
          <a:bodyPr/>
          <a:lstStyle/>
          <a:p>
            <a:pPr algn="l"/>
            <a:r>
              <a:rPr lang="cs-CZ" sz="2800" dirty="0" smtClean="0">
                <a:solidFill>
                  <a:srgbClr val="C00000"/>
                </a:solidFill>
              </a:rPr>
              <a:t>NOVRO § 114 :  </a:t>
            </a:r>
            <a:r>
              <a:rPr lang="cs-CZ" sz="2800" dirty="0">
                <a:solidFill>
                  <a:srgbClr val="C00000"/>
                </a:solidFill>
              </a:rPr>
              <a:t>Postupy zabezpečení radionuklidového zdroje</a:t>
            </a:r>
            <a:r>
              <a:rPr lang="cs-CZ" sz="2800" dirty="0" smtClean="0">
                <a:solidFill>
                  <a:srgbClr val="C00000"/>
                </a:solidFill>
              </a:rPr>
              <a:t/>
            </a:r>
            <a:br>
              <a:rPr lang="cs-CZ" sz="2800" dirty="0" smtClean="0">
                <a:solidFill>
                  <a:srgbClr val="C00000"/>
                </a:solidFill>
              </a:rPr>
            </a:b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789048" y="1295722"/>
            <a:ext cx="1073529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 smtClean="0"/>
          </a:p>
          <a:p>
            <a:r>
              <a:rPr lang="cs-CZ" sz="2400" b="1" dirty="0" smtClean="0"/>
              <a:t>1) DP musí provést zabezpečení RNK zdroje </a:t>
            </a:r>
            <a:r>
              <a:rPr lang="cs-CZ" sz="2400" b="1" u="sng" dirty="0" smtClean="0"/>
              <a:t>1. až 3. kategorie</a:t>
            </a:r>
            <a:r>
              <a:rPr lang="cs-CZ" sz="2400" b="1" dirty="0" smtClean="0"/>
              <a:t> zabezpečení tak, že: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pPr marL="342900" indent="-342900">
              <a:buFont typeface="+mj-lt"/>
              <a:buAutoNum type="alphaLcParenR"/>
            </a:pPr>
            <a:r>
              <a:rPr lang="cs-CZ" sz="2400" b="1" dirty="0" smtClean="0">
                <a:solidFill>
                  <a:srgbClr val="C00000"/>
                </a:solidFill>
              </a:rPr>
              <a:t>určí informace důležité z hlediska zabezpečení </a:t>
            </a:r>
            <a:r>
              <a:rPr lang="cs-CZ" sz="2400" dirty="0" smtClean="0"/>
              <a:t>RNK zdroje a </a:t>
            </a:r>
            <a:r>
              <a:rPr lang="cs-CZ" sz="2400" b="1" dirty="0" smtClean="0">
                <a:solidFill>
                  <a:schemeClr val="accent2"/>
                </a:solidFill>
              </a:rPr>
              <a:t>zajistí jejich ochranu</a:t>
            </a:r>
            <a:r>
              <a:rPr lang="cs-CZ" sz="2400" dirty="0" smtClean="0"/>
              <a:t> před zneužitím a</a:t>
            </a:r>
          </a:p>
          <a:p>
            <a:pPr marL="342900" indent="-342900">
              <a:buFont typeface="+mj-lt"/>
              <a:buAutoNum type="alphaLcParenR"/>
            </a:pPr>
            <a:r>
              <a:rPr lang="cs-CZ" sz="2400" b="1" dirty="0" smtClean="0">
                <a:solidFill>
                  <a:srgbClr val="C00000"/>
                </a:solidFill>
              </a:rPr>
              <a:t>přijme opatření k odhalení a zdržení </a:t>
            </a:r>
            <a:r>
              <a:rPr lang="cs-CZ" sz="2400" dirty="0" smtClean="0"/>
              <a:t>nepovolaného přístupu k RNK zdroji a odezvě na něj, zejména</a:t>
            </a:r>
            <a:br>
              <a:rPr lang="cs-CZ" sz="2400" dirty="0" smtClean="0"/>
            </a:br>
            <a:r>
              <a:rPr lang="cs-CZ" sz="2400" dirty="0" smtClean="0"/>
              <a:t>1. </a:t>
            </a:r>
            <a:r>
              <a:rPr lang="cs-CZ" sz="2400" b="1" dirty="0" smtClean="0">
                <a:solidFill>
                  <a:schemeClr val="accent2"/>
                </a:solidFill>
              </a:rPr>
              <a:t>zabránění neoprávněného přemístění</a:t>
            </a:r>
            <a:r>
              <a:rPr lang="cs-CZ" sz="2400" dirty="0" smtClean="0"/>
              <a:t>, jde-li o RNK zdroj 1. kat. zabezpečení, a</a:t>
            </a:r>
            <a:br>
              <a:rPr lang="cs-CZ" sz="2400" dirty="0" smtClean="0"/>
            </a:br>
            <a:r>
              <a:rPr lang="cs-CZ" sz="2400" dirty="0" smtClean="0"/>
              <a:t>2. </a:t>
            </a:r>
            <a:r>
              <a:rPr lang="cs-CZ" sz="2400" b="1" dirty="0" smtClean="0">
                <a:solidFill>
                  <a:schemeClr val="accent2"/>
                </a:solidFill>
              </a:rPr>
              <a:t>snížení pravděpodobnosti neoprávněného přemístění </a:t>
            </a:r>
            <a:r>
              <a:rPr lang="cs-CZ" sz="2400" dirty="0" smtClean="0"/>
              <a:t>na nejnižší dosažitelnou míru, jde-li radionuklidový zdroj 2. nebo 3. kategorie zabezpečení.</a:t>
            </a:r>
            <a:br>
              <a:rPr lang="cs-CZ" sz="2400" dirty="0" smtClean="0"/>
            </a:br>
            <a:endParaRPr lang="cs-CZ" sz="24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760019" y="1225668"/>
            <a:ext cx="1075904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s-CZ" sz="2000" b="1" dirty="0" smtClean="0"/>
              <a:t>2) </a:t>
            </a:r>
            <a:r>
              <a:rPr lang="cs-CZ" sz="2400" b="1" dirty="0" smtClean="0"/>
              <a:t>Zabezpečení RNK zdroje 1. až 3. kategorie zabezpečení musí zahrnovat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pPr marL="342900" indent="-342900">
              <a:buFont typeface="+mj-lt"/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</a:rPr>
              <a:t>systém rozpoznání nepovolaného přístupu </a:t>
            </a:r>
            <a:r>
              <a:rPr lang="cs-CZ" sz="2000" dirty="0" smtClean="0"/>
              <a:t>k radionuklidovému zdroji 1. až 3. kategorie zabezpečení, který musí zajistit např. neoprávněné přemístění radionuklidového zdroje,</a:t>
            </a:r>
            <a:r>
              <a:rPr lang="cs-CZ" sz="2000" b="1" dirty="0" smtClean="0"/>
              <a:t> odhalení každého pokusu </a:t>
            </a:r>
            <a:r>
              <a:rPr lang="cs-CZ" sz="2000" dirty="0" smtClean="0"/>
              <a:t>o nepovolaný přístup ke zdroji, získání informací nezbytných   k neprodlenému vyhodnocení zjištěného nepovolaného přístupu,</a:t>
            </a:r>
          </a:p>
          <a:p>
            <a:endParaRPr lang="cs-CZ" sz="2000" dirty="0" smtClean="0"/>
          </a:p>
          <a:p>
            <a:pPr marL="457200" indent="-457200">
              <a:buAutoNum type="alphaLcParenR" startAt="2"/>
            </a:pPr>
            <a:r>
              <a:rPr lang="cs-CZ" sz="2000" b="1" dirty="0" smtClean="0">
                <a:solidFill>
                  <a:srgbClr val="C00000"/>
                </a:solidFill>
              </a:rPr>
              <a:t>systém zábran ke zdržení </a:t>
            </a:r>
            <a:r>
              <a:rPr lang="cs-CZ" sz="2000" dirty="0" smtClean="0"/>
              <a:t>přemístění radionuklidového zdroje, </a:t>
            </a:r>
            <a:r>
              <a:rPr lang="cs-CZ" sz="2000" b="1" dirty="0" smtClean="0"/>
              <a:t>zdržení dostatečné       k zahájení zásahu</a:t>
            </a:r>
            <a:r>
              <a:rPr lang="cs-CZ" sz="2000" dirty="0" smtClean="0"/>
              <a:t>,</a:t>
            </a:r>
          </a:p>
          <a:p>
            <a:pPr marL="457200" indent="-457200">
              <a:buAutoNum type="alphaLcParenR" startAt="2"/>
            </a:pPr>
            <a:endParaRPr lang="cs-CZ" sz="2000" dirty="0" smtClean="0"/>
          </a:p>
          <a:p>
            <a:pPr marL="457200" indent="-457200">
              <a:buAutoNum type="alphaLcParenR" startAt="2"/>
            </a:pPr>
            <a:r>
              <a:rPr lang="cs-CZ" sz="2000" b="1" dirty="0" smtClean="0">
                <a:solidFill>
                  <a:srgbClr val="C00000"/>
                </a:solidFill>
              </a:rPr>
              <a:t>systém reakce na zjištěný nepovolaný přístup</a:t>
            </a:r>
            <a:r>
              <a:rPr lang="cs-CZ" sz="2000" b="1" dirty="0" smtClean="0"/>
              <a:t>,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smtClean="0"/>
              <a:t>který musí zahrnovat </a:t>
            </a:r>
            <a:r>
              <a:rPr lang="cs-CZ" sz="2000" dirty="0" smtClean="0"/>
              <a:t>přijetí opatření v případě neoprávněného přemístění zdroje,</a:t>
            </a:r>
            <a:r>
              <a:rPr lang="cs-CZ" sz="2000" b="1" dirty="0" smtClean="0"/>
              <a:t>neprodlené provedení zásahu</a:t>
            </a:r>
            <a:r>
              <a:rPr lang="cs-CZ" sz="2000" dirty="0" smtClean="0"/>
              <a:t>, který zabrání neoprávněnému přemístění zdroje 1. kategorie zabezpečení a </a:t>
            </a:r>
            <a:r>
              <a:rPr lang="cs-CZ" sz="2000" b="1" dirty="0" smtClean="0"/>
              <a:t>zajištění dostatečných lidských a materiálních prostředků </a:t>
            </a:r>
            <a:r>
              <a:rPr lang="cs-CZ" sz="2000" dirty="0" smtClean="0"/>
              <a:t>pro takový zásah.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pPr marL="342900" indent="-342900"/>
            <a:endParaRPr lang="cs-CZ" sz="2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843146" y="1160795"/>
            <a:ext cx="995152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§ 115:</a:t>
            </a:r>
            <a:r>
              <a:rPr kumimoji="0" lang="cs-CZ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Prvky systému zabezpečení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Prvky, které musí systém zabezpečení radionuklidového zdroje obsahovat, jsou: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technické prostředky a organizační opatření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jež zjevně ztěžují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přístup       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cs-CZ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adionuklidovému zdroji a odrazují tak nepovolanou fyzickou osobu                   od nežádoucího jednání,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technické prostředky a organizační opatření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zajišťující včasné rozpoznání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nepovolaného přístupu k radionuklidovému zdroji,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mechanické a jiné zábrany,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které co nejvíce prodlouží dobu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potřebnou       k neoprávněnému přemístění radionuklidového zdroje,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organizační opatření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která zajistí odezvu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 nepovolaný přístup                   k radionuklidovému zdroji, a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>
                <a:tab pos="269875" algn="l"/>
              </a:tabLst>
            </a:pP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pravidla pro práci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 fyzickými osobami, informacemi a technickými prostředky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sloužícími k zabezpečení radionuklidového zdroje.</a:t>
            </a:r>
            <a:endParaRPr kumimoji="0" lang="cs-CZ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534388" y="944254"/>
            <a:ext cx="1147948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400" b="1" dirty="0" smtClean="0">
                <a:solidFill>
                  <a:srgbClr val="C00000"/>
                </a:solidFill>
              </a:rPr>
              <a:t>§ 116: Plán zabezpečení </a:t>
            </a:r>
            <a:r>
              <a:rPr lang="cs-CZ" sz="2000" dirty="0" smtClean="0"/>
              <a:t>(součást žádosti o povolení): vypracovat, stěžejní dokument, kamery, čidla</a:t>
            </a:r>
          </a:p>
          <a:p>
            <a:endParaRPr lang="cs-CZ" sz="2000" dirty="0" smtClean="0"/>
          </a:p>
          <a:p>
            <a:r>
              <a:rPr lang="cs-CZ" sz="2000" dirty="0" smtClean="0"/>
              <a:t>       Plán zabezpečení musí obsahovat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</a:rPr>
              <a:t>popis</a:t>
            </a:r>
            <a:r>
              <a:rPr lang="cs-CZ" sz="2000" dirty="0" smtClean="0"/>
              <a:t> radionuklidového zdroje, </a:t>
            </a:r>
            <a:r>
              <a:rPr lang="cs-CZ" sz="2000" b="1" dirty="0" smtClean="0"/>
              <a:t>jeho kategorizaci </a:t>
            </a:r>
            <a:r>
              <a:rPr lang="cs-CZ" sz="2000" dirty="0" smtClean="0"/>
              <a:t>a popis způsobu jeho použití,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</a:rPr>
              <a:t>popis</a:t>
            </a:r>
            <a:r>
              <a:rPr lang="cs-CZ" sz="2000" dirty="0" smtClean="0"/>
              <a:t> místa používání a uložení radionuklidového zdroje, jeho okolí a jeho umístění v budovách a areálech,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</a:rPr>
              <a:t>umístění</a:t>
            </a:r>
            <a:r>
              <a:rPr lang="cs-CZ" sz="2000" b="1" dirty="0" smtClean="0"/>
              <a:t> </a:t>
            </a:r>
            <a:r>
              <a:rPr lang="cs-CZ" sz="2000" dirty="0" smtClean="0"/>
              <a:t>budov a areálů vzhledem k veřejně přístupným místům,</a:t>
            </a:r>
          </a:p>
          <a:p>
            <a:pPr marL="800100" lvl="1" indent="-342900">
              <a:buFont typeface="+mj-lt"/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</a:rPr>
              <a:t>cíle plánu zabezpečení </a:t>
            </a:r>
            <a:r>
              <a:rPr lang="cs-CZ" sz="2000" dirty="0" smtClean="0"/>
              <a:t>pro budovy a areály zohledňující zvláštní podmínky a nebezpečí a</a:t>
            </a:r>
          </a:p>
          <a:p>
            <a:pPr marL="800100" lvl="1" indent="-342900"/>
            <a:r>
              <a:rPr lang="cs-CZ" sz="2000" dirty="0" smtClean="0"/>
              <a:t>     postupy pro zabránění nežádoucím následkům neoprávněného aktu,</a:t>
            </a:r>
          </a:p>
          <a:p>
            <a:pPr marL="800100" lvl="1" indent="-342900">
              <a:buAutoNum type="alphaLcParenR" startAt="5"/>
            </a:pPr>
            <a:r>
              <a:rPr lang="cs-CZ" sz="2000" b="1" dirty="0" smtClean="0">
                <a:solidFill>
                  <a:srgbClr val="C00000"/>
                </a:solidFill>
              </a:rPr>
              <a:t>popis opatření k zabezpečení radionuklidového zdroje</a:t>
            </a:r>
            <a:r>
              <a:rPr lang="cs-CZ" sz="2000" dirty="0" smtClean="0"/>
              <a:t>, </a:t>
            </a:r>
            <a:r>
              <a:rPr lang="cs-CZ" sz="2000" b="1" dirty="0" smtClean="0"/>
              <a:t>včetně kontroly přístupu, detekce neoprávněného přístupu, zdržení přístupu ke zdroji, provedení zásahu, způsobu komunikace mezi osobami</a:t>
            </a:r>
          </a:p>
          <a:p>
            <a:pPr marL="800100" lvl="1" indent="-342900">
              <a:buAutoNum type="alphaLcParenR" startAt="5"/>
            </a:pPr>
            <a:r>
              <a:rPr lang="cs-CZ" sz="2000" b="1" dirty="0" smtClean="0">
                <a:solidFill>
                  <a:srgbClr val="C00000"/>
                </a:solidFill>
              </a:rPr>
              <a:t>popis administrativních opatření k zabezpečení radionuklidového zdroje</a:t>
            </a:r>
            <a:r>
              <a:rPr lang="cs-CZ" sz="2000" dirty="0" smtClean="0"/>
              <a:t>, včetně</a:t>
            </a:r>
          </a:p>
          <a:p>
            <a:r>
              <a:rPr lang="cs-CZ" sz="2000" dirty="0" smtClean="0"/>
              <a:t>             </a:t>
            </a:r>
            <a:r>
              <a:rPr lang="cs-CZ" sz="2000" b="1" dirty="0" smtClean="0"/>
              <a:t>práv a povinností pracovníků</a:t>
            </a:r>
            <a:r>
              <a:rPr lang="cs-CZ" sz="2000" dirty="0" smtClean="0"/>
              <a:t>, standardních a mimořádných operací se zdrojem, údržby a 	oprav technických prostředků, </a:t>
            </a:r>
            <a:r>
              <a:rPr lang="cs-CZ" sz="2000" b="1" dirty="0" smtClean="0"/>
              <a:t>způsobu zajištění ochrany informací</a:t>
            </a:r>
            <a:r>
              <a:rPr lang="cs-CZ" sz="2000" dirty="0" smtClean="0"/>
              <a:t>, metod kontroly       	přístupu ke zdroji a způsobu výcviku personálu a </a:t>
            </a:r>
          </a:p>
          <a:p>
            <a:r>
              <a:rPr lang="cs-CZ" sz="2000" dirty="0" smtClean="0"/>
              <a:t>      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g) popis</a:t>
            </a:r>
            <a:r>
              <a:rPr lang="cs-CZ" sz="2000" dirty="0" smtClean="0"/>
              <a:t> </a:t>
            </a:r>
            <a:r>
              <a:rPr lang="cs-CZ" sz="2000" b="1" dirty="0" smtClean="0"/>
              <a:t>opatření při zvýšení hrozby.    </a:t>
            </a:r>
            <a:endParaRPr lang="cs-CZ" sz="20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142337" name="Rectangle 1"/>
          <p:cNvSpPr>
            <a:spLocks noChangeArrowheads="1"/>
          </p:cNvSpPr>
          <p:nvPr/>
        </p:nvSpPr>
        <p:spPr bwMode="auto">
          <a:xfrm>
            <a:off x="617517" y="1037018"/>
            <a:ext cx="11234057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§ 117:Ochrana informací důležitých z hlediska zabezpečení RNK zdroje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(1) 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Informacemi důležitými z hlediska zabezpečení radionuklidového zdroje jsou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údaje o radionuklidových zdrojích a jejich umístění,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plánované způsoby přepravy a její trasy,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údaje obsažené v plánu zabezpečení,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údaje o systému zabezpečení,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údaje o ostraze,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údaje o administrativních opatřeních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lphaLcParenR"/>
              <a:tabLst>
                <a:tab pos="269875" algn="l"/>
              </a:tabLst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údaje o zásahu, který zabrání neoprávněnému přemístění zdroje.</a:t>
            </a:r>
          </a:p>
          <a:p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b="1" dirty="0" smtClean="0"/>
              <a:t>(2) Informace podle odstavce 1 může DP poskytnout </a:t>
            </a:r>
            <a:r>
              <a:rPr lang="cs-CZ" b="1" dirty="0" smtClean="0">
                <a:solidFill>
                  <a:schemeClr val="accent2"/>
                </a:solidFill>
              </a:rPr>
              <a:t>pouze osobám</a:t>
            </a:r>
            <a:r>
              <a:rPr lang="cs-CZ" b="1" dirty="0" smtClean="0">
                <a:solidFill>
                  <a:srgbClr val="C00000"/>
                </a:solidFill>
              </a:rPr>
              <a:t>, které je potřebují pro výkon     	jim svěřené činnosti </a:t>
            </a:r>
            <a:r>
              <a:rPr lang="cs-CZ" b="1" dirty="0" smtClean="0"/>
              <a:t>a pouze v rozsahu, který k tomuto výkonu potřebují.</a:t>
            </a:r>
          </a:p>
          <a:p>
            <a:pPr>
              <a:spcBef>
                <a:spcPts val="600"/>
              </a:spcBef>
            </a:pPr>
            <a:r>
              <a:rPr lang="cs-CZ" b="1" dirty="0" smtClean="0"/>
              <a:t>   (3) DP musí </a:t>
            </a:r>
            <a:r>
              <a:rPr lang="cs-CZ" b="1" dirty="0" smtClean="0">
                <a:solidFill>
                  <a:schemeClr val="accent2"/>
                </a:solidFill>
              </a:rPr>
              <a:t>ustanovit</a:t>
            </a:r>
            <a:r>
              <a:rPr lang="cs-CZ" b="1" dirty="0" smtClean="0">
                <a:solidFill>
                  <a:srgbClr val="C00000"/>
                </a:solidFill>
              </a:rPr>
              <a:t> fyzickou osobu povinnou zajistit zabezpečení zdroje.</a:t>
            </a:r>
          </a:p>
          <a:p>
            <a:pPr>
              <a:spcBef>
                <a:spcPts val="600"/>
              </a:spcBef>
            </a:pPr>
            <a:r>
              <a:rPr lang="cs-CZ" b="1" dirty="0" smtClean="0"/>
              <a:t>   (4) DP musí zajistit, aby </a:t>
            </a:r>
            <a:r>
              <a:rPr lang="cs-CZ" b="1" dirty="0" smtClean="0">
                <a:solidFill>
                  <a:srgbClr val="C00000"/>
                </a:solidFill>
              </a:rPr>
              <a:t>fyzická osoba podílející se na zabezpečení zdroje byla </a:t>
            </a:r>
            <a:r>
              <a:rPr lang="cs-CZ" b="1" dirty="0" smtClean="0">
                <a:solidFill>
                  <a:schemeClr val="accent2"/>
                </a:solidFill>
              </a:rPr>
              <a:t>průběžně 	posuzována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smtClean="0"/>
              <a:t>s ohledem na riziko z hlediska zabezpečení, které může představovat.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>
                <a:tab pos="269875" algn="l"/>
              </a:tabLst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7597" y="1303236"/>
            <a:ext cx="8878316" cy="345877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Proč  zabezpečení zdrojů? Nová legislativa?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Nutí nás něco k tomu?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5592" y="1490936"/>
            <a:ext cx="10079567" cy="665163"/>
          </a:xfrm>
        </p:spPr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Terorismus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341912" y="1827811"/>
            <a:ext cx="9816817" cy="393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r>
              <a:rPr lang="cs-CZ" sz="2400" dirty="0" smtClean="0"/>
              <a:t>Aktéři </a:t>
            </a:r>
            <a:r>
              <a:rPr lang="cs-CZ" sz="2400" dirty="0"/>
              <a:t>terorismu hledají stále </a:t>
            </a:r>
            <a:r>
              <a:rPr lang="cs-CZ" sz="2400" u="sng" dirty="0"/>
              <a:t>nové formy, metody a cíle útoků</a:t>
            </a:r>
            <a:r>
              <a:rPr lang="cs-CZ" sz="2400" dirty="0"/>
              <a:t>, </a:t>
            </a:r>
            <a:r>
              <a:rPr lang="cs-CZ" sz="2400" b="1" dirty="0"/>
              <a:t>neboť musí překonat stále účinnější prvky nebo systémy zabezpečení. </a:t>
            </a:r>
          </a:p>
          <a:p>
            <a:pPr algn="just"/>
            <a:r>
              <a:rPr lang="cs-CZ" sz="2400" dirty="0" smtClean="0"/>
              <a:t>Aktuální </a:t>
            </a:r>
            <a:r>
              <a:rPr lang="cs-CZ" sz="2400" dirty="0"/>
              <a:t>vývoj v terorismu tedy směřuje </a:t>
            </a:r>
            <a:r>
              <a:rPr lang="cs-CZ" sz="2400" u="sng" dirty="0"/>
              <a:t>k útokům na civilní obyvatelstvo na veřejných místech</a:t>
            </a:r>
            <a:r>
              <a:rPr lang="cs-CZ" sz="2400" dirty="0"/>
              <a:t> (tzv. </a:t>
            </a:r>
            <a:r>
              <a:rPr lang="cs-CZ" sz="2400" b="1" dirty="0"/>
              <a:t>měkké cíle</a:t>
            </a:r>
            <a:r>
              <a:rPr lang="cs-CZ" sz="2400" dirty="0"/>
              <a:t>) </a:t>
            </a:r>
            <a:r>
              <a:rPr lang="cs-CZ" sz="2400" dirty="0">
                <a:solidFill>
                  <a:srgbClr val="C00000"/>
                </a:solidFill>
              </a:rPr>
              <a:t>za použití pokud možno co nejjednodušších nástražných improvizovaných zařízení, konstruovaných podle snadno dostupných návodů na internetu, za co nejnižších nákladů. </a:t>
            </a:r>
            <a:r>
              <a:rPr lang="cs-CZ" sz="2400" dirty="0"/>
              <a:t>V budoucnu se na těchto typech vysoce nebezpečných útoků budou stále více podílet osamělí zradikalizovaní fanatici (</a:t>
            </a:r>
            <a:r>
              <a:rPr lang="cs-CZ" sz="2400" b="1" dirty="0"/>
              <a:t>fenomén tzv. osamělých vlků</a:t>
            </a:r>
            <a:r>
              <a:rPr lang="cs-CZ" sz="2400" dirty="0"/>
              <a:t>) bez přímých vazeb na jakoukoli teroristickou organizaci či jinou strukturu.</a:t>
            </a:r>
          </a:p>
          <a:p>
            <a:endParaRPr lang="cs-CZ" sz="2400" dirty="0"/>
          </a:p>
          <a:p>
            <a:r>
              <a:rPr lang="cs-CZ" sz="2400" dirty="0"/>
              <a:t>(</a:t>
            </a:r>
            <a:r>
              <a:rPr lang="cs-CZ" sz="2400" dirty="0" err="1"/>
              <a:t>info</a:t>
            </a:r>
            <a:r>
              <a:rPr lang="cs-CZ" sz="2400" dirty="0"/>
              <a:t>: stránky BIS)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 </a:t>
            </a:r>
          </a:p>
          <a:p>
            <a:endParaRPr lang="cs-CZ" sz="2400" dirty="0" smtClean="0"/>
          </a:p>
          <a:p>
            <a:r>
              <a:rPr lang="cs-CZ" sz="2800" dirty="0" smtClean="0"/>
              <a:t> </a:t>
            </a:r>
          </a:p>
          <a:p>
            <a:endParaRPr lang="cs-CZ" sz="2800" dirty="0" smtClean="0"/>
          </a:p>
          <a:p>
            <a:r>
              <a:rPr lang="cs-CZ" sz="2800" dirty="0" smtClean="0"/>
              <a:t> 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854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854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2600" b="1" i="0" u="none" strike="noStrike" kern="0" cap="none" spc="0" normalizeH="0" baseline="0" noProof="0" dirty="0">
              <a:ln>
                <a:noFill/>
              </a:ln>
              <a:solidFill>
                <a:srgbClr val="3854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2856" y="1740972"/>
            <a:ext cx="10394948" cy="454660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	Na území ČR</a:t>
            </a:r>
            <a:r>
              <a:rPr lang="cs-CZ" dirty="0" smtClean="0"/>
              <a:t> (oproti jiným) doposud nebyl zaznamenán teroristický čin, kdy násilí je prostředkem k dosažení určitého cíle. Stejně tak jsme se doposud nesetkali s násilnou akcí či útokem mezinárodních teroristů.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Bylo by však chybou se domnívat, že ČR je středem světa, který je cílem všech teroristických skupin, </a:t>
            </a:r>
            <a:r>
              <a:rPr lang="cs-CZ" b="1" dirty="0" smtClean="0">
                <a:solidFill>
                  <a:srgbClr val="C00000"/>
                </a:solidFill>
              </a:rPr>
              <a:t>stejně jako věřit, že jakákoli nebezpečí se tomuto státu vyhnou. </a:t>
            </a:r>
            <a:r>
              <a:rPr lang="cs-CZ" dirty="0" smtClean="0"/>
              <a:t>Česká republika je v současné protiteroristické kampani natolik zaangažovaná (vysílání vojáků, lékařů, apod.), že toto riziko nelze bagatelizovat.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5FFB52F-FE2A-47A3-A6C3-9F125D203665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Title 1"/>
          <p:cNvSpPr>
            <a:spLocks noGrp="1"/>
          </p:cNvSpPr>
          <p:nvPr>
            <p:ph type="title" idx="4294967295"/>
          </p:nvPr>
        </p:nvSpPr>
        <p:spPr>
          <a:xfrm>
            <a:off x="380010" y="899474"/>
            <a:ext cx="8158349" cy="584942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Kontrola přístupu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– </a:t>
            </a:r>
            <a:r>
              <a:rPr lang="en-US" sz="2400" b="1" dirty="0" smtClean="0">
                <a:solidFill>
                  <a:schemeClr val="tx1"/>
                </a:solidFill>
              </a:rPr>
              <a:t>visací zámky a petlice</a:t>
            </a:r>
          </a:p>
        </p:txBody>
      </p:sp>
      <p:sp>
        <p:nvSpPr>
          <p:cNvPr id="160772" name="Content Placeholder 2"/>
          <p:cNvSpPr>
            <a:spLocks noGrp="1"/>
          </p:cNvSpPr>
          <p:nvPr>
            <p:ph idx="4294967295"/>
          </p:nvPr>
        </p:nvSpPr>
        <p:spPr>
          <a:xfrm>
            <a:off x="933175" y="1569214"/>
            <a:ext cx="5823884" cy="4914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/>
              <a:t>Výhody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en-US" sz="2400" dirty="0" smtClean="0"/>
              <a:t>Jednodušší instalace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en-US" sz="2400" dirty="0" smtClean="0"/>
              <a:t>Všestranné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/>
              <a:t>Nevýhody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en-US" sz="2400" dirty="0" smtClean="0"/>
              <a:t>Zámky jsou mnohem náchylnější </a:t>
            </a:r>
            <a:r>
              <a:rPr lang="cs-CZ" sz="2400" dirty="0" smtClean="0"/>
              <a:t>              </a:t>
            </a:r>
            <a:r>
              <a:rPr lang="en-US" sz="2400" dirty="0" smtClean="0"/>
              <a:t>k poškození</a:t>
            </a:r>
            <a:r>
              <a:rPr lang="cs-CZ" sz="2400" dirty="0" smtClean="0"/>
              <a:t>.</a:t>
            </a:r>
            <a:endParaRPr lang="en-US" sz="2400" dirty="0" smtClean="0"/>
          </a:p>
          <a:p>
            <a:pPr eaLnBrk="1" hangingPunct="1">
              <a:buClr>
                <a:srgbClr val="000000"/>
              </a:buClr>
              <a:defRPr/>
            </a:pPr>
            <a:r>
              <a:rPr lang="en-US" sz="2400" dirty="0" smtClean="0"/>
              <a:t>Petlice musí být stejně silné jako bezpečnostní visací zámky, se kterými jsou použity</a:t>
            </a:r>
            <a:r>
              <a:rPr lang="cs-CZ" sz="2400" dirty="0" smtClean="0"/>
              <a:t>.</a:t>
            </a:r>
            <a:endParaRPr lang="en-US" sz="2400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515" y="1825104"/>
            <a:ext cx="2589206" cy="17704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7" name="Picture 4" descr="http://www.bayarealocks.com/images/hasp_201.jpg?osCsid=93d15ba9cf42e407d3dffcad2f0eaf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7298" y="1805049"/>
            <a:ext cx="3663951" cy="237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18" name="Straight Connector 10"/>
          <p:cNvCxnSpPr>
            <a:cxnSpLocks noChangeShapeType="1"/>
          </p:cNvCxnSpPr>
          <p:nvPr/>
        </p:nvCxnSpPr>
        <p:spPr bwMode="auto">
          <a:xfrm flipH="1" flipV="1">
            <a:off x="5450774" y="1864426"/>
            <a:ext cx="2553195" cy="172192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319" name="Straight Connector 11"/>
          <p:cNvCxnSpPr>
            <a:cxnSpLocks noChangeShapeType="1"/>
          </p:cNvCxnSpPr>
          <p:nvPr/>
        </p:nvCxnSpPr>
        <p:spPr bwMode="auto">
          <a:xfrm flipH="1">
            <a:off x="5466831" y="1840676"/>
            <a:ext cx="2549014" cy="17699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8" name="Picture 2" descr="https://www.e-safetyshop.eu/uploads/images_products_large/15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7015" y="4351190"/>
            <a:ext cx="3133887" cy="19308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10331532" y="5047013"/>
            <a:ext cx="162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Zámek          s akustickým alarmem</a:t>
            </a:r>
            <a:endParaRPr lang="cs-CZ" dirty="0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10490201" y="6564313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11" name="Picture 2" descr="Výsledek obrázku pro bezpe&amp;ccaron;nostní zám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2028" y="3549568"/>
            <a:ext cx="1841334" cy="91555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1236" y="1825832"/>
            <a:ext cx="5638800" cy="4028703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b="1" dirty="0" smtClean="0"/>
              <a:t>Něco, co znáte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400" dirty="0" smtClean="0"/>
              <a:t>Osobní identifikační číslo (PIN)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400" dirty="0" smtClean="0"/>
              <a:t>Heslo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pt-BR" b="1" dirty="0" smtClean="0"/>
              <a:t>Něco, co máte s sebou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400" dirty="0" smtClean="0"/>
              <a:t>Klíč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400" dirty="0" smtClean="0"/>
              <a:t>Karta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pl-PL" b="1" dirty="0" smtClean="0"/>
              <a:t>Něco, co je vaší součástí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sz="2400" dirty="0" smtClean="0"/>
              <a:t>Biometrické charakteristiky </a:t>
            </a:r>
            <a:r>
              <a:rPr lang="cs-CZ" sz="2400" dirty="0" smtClean="0"/>
              <a:t>    </a:t>
            </a:r>
            <a:r>
              <a:rPr lang="en-US" sz="2400" dirty="0" smtClean="0"/>
              <a:t>(např. otisky prstů)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552735" y="4920467"/>
            <a:ext cx="4218186" cy="7571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914400" eaLnBrk="0" hangingPunct="0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SzPct val="75000"/>
              <a:buFont typeface="Monotype Sorts"/>
              <a:buNone/>
            </a:pPr>
            <a:r>
              <a:rPr lang="en-US" sz="2400" dirty="0">
                <a:solidFill>
                  <a:schemeClr val="accent2"/>
                </a:solidFill>
                <a:ea typeface="ＭＳ Ｐゴシック" pitchFamily="34" charset="-128"/>
              </a:rPr>
              <a:t>Kombinace těchto faktorů zvyšuje zabezpečení</a:t>
            </a:r>
            <a:r>
              <a:rPr lang="cs-CZ" sz="2400" dirty="0">
                <a:solidFill>
                  <a:schemeClr val="accent2"/>
                </a:solidFill>
                <a:ea typeface="ＭＳ Ｐゴシック" pitchFamily="34" charset="-128"/>
              </a:rPr>
              <a:t>!</a:t>
            </a:r>
            <a:endParaRPr lang="en-US" sz="2400" dirty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pic>
        <p:nvPicPr>
          <p:cNvPr id="14340" name="Picture 6" descr="Biometrics hand geo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18547"/>
          <a:stretch>
            <a:fillRect/>
          </a:stretch>
        </p:blipFill>
        <p:spPr>
          <a:xfrm>
            <a:off x="6592098" y="1897083"/>
            <a:ext cx="3972983" cy="2819400"/>
          </a:xfrm>
        </p:spPr>
      </p:pic>
      <p:sp>
        <p:nvSpPr>
          <p:cNvPr id="14341" name="Title 1"/>
          <p:cNvSpPr txBox="1">
            <a:spLocks/>
          </p:cNvSpPr>
          <p:nvPr/>
        </p:nvSpPr>
        <p:spPr bwMode="auto">
          <a:xfrm>
            <a:off x="734402" y="723488"/>
            <a:ext cx="10657417" cy="86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r>
              <a:rPr lang="en-US" sz="2400" b="1" dirty="0">
                <a:solidFill>
                  <a:srgbClr val="C00000"/>
                </a:solidFill>
                <a:ea typeface="ＭＳ Ｐゴシック" pitchFamily="34" charset="-128"/>
              </a:rPr>
              <a:t>Kontrola </a:t>
            </a:r>
            <a:r>
              <a:rPr lang="en-US" sz="2400" b="1" dirty="0" smtClean="0">
                <a:solidFill>
                  <a:srgbClr val="C00000"/>
                </a:solidFill>
                <a:ea typeface="ＭＳ Ｐゴシック" pitchFamily="34" charset="-128"/>
              </a:rPr>
              <a:t>přístupu</a:t>
            </a:r>
            <a:r>
              <a:rPr lang="cs-CZ" sz="2400" b="1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a typeface="ＭＳ Ｐゴシック" pitchFamily="34" charset="-128"/>
              </a:rPr>
              <a:t>– </a:t>
            </a:r>
            <a:r>
              <a:rPr lang="en-US" sz="2400" b="1" dirty="0">
                <a:ea typeface="ＭＳ Ｐゴシック" pitchFamily="34" charset="-128"/>
              </a:rPr>
              <a:t>zařízení pro kontrolu vstupu osob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10490201" y="6564313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6659" y="4718624"/>
            <a:ext cx="936448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1194029" y="952861"/>
            <a:ext cx="98143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V 3O7/2002 Sb. § 24 odst.: </a:t>
            </a:r>
            <a:r>
              <a:rPr lang="cs-CZ" sz="2400" b="1" dirty="0"/>
              <a:t>Obecné podmínky bezpečného provozu </a:t>
            </a:r>
            <a:endParaRPr lang="cs-CZ" sz="2400" b="1" dirty="0" smtClean="0"/>
          </a:p>
          <a:p>
            <a:endParaRPr lang="cs-CZ" sz="2400" dirty="0" smtClean="0"/>
          </a:p>
          <a:p>
            <a:r>
              <a:rPr lang="cs-CZ" sz="2400" dirty="0" smtClean="0"/>
              <a:t>(7) Zdroje ionizujícího záření se skladují bezpečně a tak, aby bylo zajištěno, že s nimi nebudou nakládat neoprávněné osoby, </a:t>
            </a:r>
            <a:r>
              <a:rPr lang="cs-CZ" sz="2400" b="1" dirty="0" smtClean="0">
                <a:solidFill>
                  <a:srgbClr val="C00000"/>
                </a:solidFill>
              </a:rPr>
              <a:t>a bylo bráněno ztrátě či odcizení zdroje anebo jeho poškození</a:t>
            </a:r>
          </a:p>
          <a:p>
            <a:endParaRPr lang="cs-CZ" sz="2400" dirty="0" smtClean="0"/>
          </a:p>
          <a:p>
            <a:r>
              <a:rPr lang="cs-CZ" sz="2400" dirty="0" smtClean="0"/>
              <a:t>(8) </a:t>
            </a:r>
            <a:r>
              <a:rPr lang="cs-CZ" sz="2400" b="1" dirty="0" smtClean="0">
                <a:solidFill>
                  <a:srgbClr val="C00000"/>
                </a:solidFill>
              </a:rPr>
              <a:t>Nevyužívané</a:t>
            </a:r>
            <a:r>
              <a:rPr lang="cs-CZ" sz="2400" b="1" dirty="0" smtClean="0"/>
              <a:t> </a:t>
            </a:r>
            <a:r>
              <a:rPr lang="cs-CZ" sz="2400" dirty="0" smtClean="0"/>
              <a:t>radionuklidové </a:t>
            </a:r>
            <a:r>
              <a:rPr lang="cs-CZ" sz="2400" b="1" dirty="0" smtClean="0">
                <a:solidFill>
                  <a:srgbClr val="C00000"/>
                </a:solidFill>
              </a:rPr>
              <a:t>zářiče a zařízení </a:t>
            </a:r>
            <a:r>
              <a:rPr lang="cs-CZ" sz="2400" dirty="0" smtClean="0"/>
              <a:t>je obsahující se </a:t>
            </a:r>
            <a:r>
              <a:rPr lang="cs-CZ" sz="2400" b="1" dirty="0" smtClean="0"/>
              <a:t>bez zbytečného prodlení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předají</a:t>
            </a:r>
            <a:r>
              <a:rPr lang="cs-CZ" sz="2400" dirty="0" smtClean="0"/>
              <a:t> jinému oprávněnému uživateli, vrátí výrobci nebo dodavateli, předají do uznaného skladu, nebo se zneškodní jako radioaktivní odpad.</a:t>
            </a:r>
          </a:p>
          <a:p>
            <a:endParaRPr lang="cs-CZ" sz="2400" dirty="0" smtClean="0"/>
          </a:p>
          <a:p>
            <a:r>
              <a:rPr lang="cs-CZ" sz="2400" dirty="0" smtClean="0"/>
              <a:t>(9) Výrobci, dovozci a distributoři radionuklidových zářičů </a:t>
            </a:r>
            <a:r>
              <a:rPr lang="cs-CZ" sz="2400" b="1" dirty="0" smtClean="0">
                <a:solidFill>
                  <a:srgbClr val="C00000"/>
                </a:solidFill>
              </a:rPr>
              <a:t>vytvářejí trvale podmínky pro zpětný odběr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smtClean="0"/>
              <a:t>jimi vyrobených, dovezených nebo distribuovaných radionuklidových zářičů a zařízení obsahujících radionuklidový zářič.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51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Title 1"/>
          <p:cNvSpPr>
            <a:spLocks noGrp="1"/>
          </p:cNvSpPr>
          <p:nvPr>
            <p:ph type="title" idx="4294967295"/>
          </p:nvPr>
        </p:nvSpPr>
        <p:spPr>
          <a:xfrm>
            <a:off x="285008" y="1006352"/>
            <a:ext cx="11069646" cy="665163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Kontrola přístupu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– </a:t>
            </a:r>
            <a:r>
              <a:rPr lang="en-US" sz="2400" b="1" dirty="0" smtClean="0">
                <a:solidFill>
                  <a:schemeClr val="tx1"/>
                </a:solidFill>
              </a:rPr>
              <a:t>biometrická zařízení pro kontrolu vstupu osob</a:t>
            </a:r>
          </a:p>
        </p:txBody>
      </p:sp>
      <p:sp>
        <p:nvSpPr>
          <p:cNvPr id="187396" name="Content Placeholder 2"/>
          <p:cNvSpPr>
            <a:spLocks noGrp="1"/>
          </p:cNvSpPr>
          <p:nvPr>
            <p:ph idx="4294967295"/>
          </p:nvPr>
        </p:nvSpPr>
        <p:spPr>
          <a:xfrm>
            <a:off x="991589" y="1943100"/>
            <a:ext cx="6133605" cy="4914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err="1" smtClean="0"/>
              <a:t>Výhody</a:t>
            </a:r>
            <a:r>
              <a:rPr lang="cs-CZ" sz="2400" b="1" dirty="0" smtClean="0"/>
              <a:t> – napojené na monitor</a:t>
            </a:r>
            <a:endParaRPr lang="en-US" sz="2400" b="1" dirty="0" smtClean="0"/>
          </a:p>
          <a:p>
            <a:pPr eaLnBrk="1" hangingPunct="1">
              <a:buClr>
                <a:srgbClr val="000000"/>
              </a:buClr>
              <a:defRPr/>
            </a:pPr>
            <a:r>
              <a:rPr lang="en-US" sz="2400" dirty="0" smtClean="0"/>
              <a:t>Unikátní pro jednotlivce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en-US" sz="2400" dirty="0" smtClean="0"/>
              <a:t>K překonání vyžadují sofistikované technologie</a:t>
            </a:r>
            <a:r>
              <a:rPr lang="cs-CZ" sz="2400" dirty="0" smtClean="0"/>
              <a:t>.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/>
              <a:t>Nevýhody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en-US" sz="2400" dirty="0" smtClean="0"/>
              <a:t>Možnost chyby rozpoznání</a:t>
            </a:r>
          </a:p>
          <a:p>
            <a:pPr eaLnBrk="1" hangingPunct="1">
              <a:buClr>
                <a:srgbClr val="000000"/>
              </a:buClr>
              <a:defRPr/>
            </a:pPr>
            <a:r>
              <a:rPr lang="en-US" sz="2400" dirty="0" smtClean="0"/>
              <a:t>Pro správu informací vyžadují propojení </a:t>
            </a:r>
            <a:r>
              <a:rPr lang="cs-CZ" sz="2400" dirty="0" smtClean="0"/>
              <a:t>  </a:t>
            </a:r>
            <a:r>
              <a:rPr lang="en-US" sz="2400" dirty="0" smtClean="0"/>
              <a:t>s počítačovými systémy</a:t>
            </a:r>
            <a:r>
              <a:rPr lang="cs-CZ" sz="2400" dirty="0" smtClean="0"/>
              <a:t>.</a:t>
            </a:r>
            <a:endParaRPr lang="en-US" sz="2400" dirty="0" smtClean="0"/>
          </a:p>
        </p:txBody>
      </p:sp>
      <p:pic>
        <p:nvPicPr>
          <p:cNvPr id="15364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8989" y="1963428"/>
            <a:ext cx="1754716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5818" y="2852738"/>
            <a:ext cx="32639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10490201" y="6564313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790951" y="6370639"/>
            <a:ext cx="381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spcBef>
                <a:spcPct val="20000"/>
              </a:spcBef>
              <a:buFontTx/>
              <a:buChar char="–"/>
            </a:pPr>
            <a:endParaRPr lang="en-AU" sz="2800" dirty="0">
              <a:ea typeface="ＭＳ Ｐゴシック" pitchFamily="34" charset="-128"/>
            </a:endParaRPr>
          </a:p>
        </p:txBody>
      </p:sp>
      <p:sp>
        <p:nvSpPr>
          <p:cNvPr id="16387" name="Content Placeholder 2"/>
          <p:cNvSpPr txBox="1">
            <a:spLocks/>
          </p:cNvSpPr>
          <p:nvPr/>
        </p:nvSpPr>
        <p:spPr bwMode="auto">
          <a:xfrm>
            <a:off x="719667" y="1628775"/>
            <a:ext cx="73152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</a:pPr>
            <a:r>
              <a:rPr lang="en-US" sz="2400" b="1" dirty="0">
                <a:ea typeface="ＭＳ Ｐゴシック" pitchFamily="34" charset="-128"/>
              </a:rPr>
              <a:t>Výhody</a:t>
            </a:r>
          </a:p>
          <a:p>
            <a:pPr marL="342900" indent="-342900" defTabSz="914400">
              <a:spcBef>
                <a:spcPct val="20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</a:rPr>
              <a:t>Nepřetržité monitorování cílového prostoru nebo vyhodnocení v případě </a:t>
            </a:r>
            <a:r>
              <a:rPr lang="en-US" sz="2400" dirty="0" smtClean="0">
                <a:ea typeface="ＭＳ Ｐゴシック" pitchFamily="34" charset="-128"/>
              </a:rPr>
              <a:t>alarmu</a:t>
            </a:r>
            <a:r>
              <a:rPr lang="cs-CZ" sz="2400" dirty="0" smtClean="0">
                <a:ea typeface="ＭＳ Ｐゴシック" pitchFamily="34" charset="-128"/>
              </a:rPr>
              <a:t>.</a:t>
            </a:r>
            <a:endParaRPr lang="en-US" sz="2400" dirty="0">
              <a:ea typeface="ＭＳ Ｐゴシック" pitchFamily="34" charset="-128"/>
            </a:endParaRPr>
          </a:p>
          <a:p>
            <a:pPr marL="342900" indent="-342900" defTabSz="914400">
              <a:spcBef>
                <a:spcPct val="20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</a:rPr>
              <a:t>IČ kamery umožňují snímání ve zhoršených světelných </a:t>
            </a:r>
            <a:r>
              <a:rPr lang="en-US" sz="2400" dirty="0" smtClean="0">
                <a:ea typeface="ＭＳ Ｐゴシック" pitchFamily="34" charset="-128"/>
              </a:rPr>
              <a:t>podmínkách</a:t>
            </a:r>
            <a:r>
              <a:rPr lang="cs-CZ" sz="2400" dirty="0" smtClean="0">
                <a:ea typeface="ＭＳ Ｐゴシック" pitchFamily="34" charset="-128"/>
              </a:rPr>
              <a:t>.</a:t>
            </a:r>
            <a:endParaRPr lang="en-US" sz="2400" dirty="0">
              <a:ea typeface="ＭＳ Ｐゴシック" pitchFamily="34" charset="-128"/>
            </a:endParaRPr>
          </a:p>
          <a:p>
            <a:pPr marL="342900" indent="-342900" defTabSz="914400">
              <a:spcBef>
                <a:spcPct val="20000"/>
              </a:spcBef>
            </a:pPr>
            <a:r>
              <a:rPr lang="en-US" sz="2400" b="1" dirty="0">
                <a:ea typeface="ＭＳ Ｐゴシック" pitchFamily="34" charset="-128"/>
              </a:rPr>
              <a:t>Nevýhody</a:t>
            </a:r>
          </a:p>
          <a:p>
            <a:pPr marL="342900" indent="-342900" defTabSz="914400">
              <a:spcBef>
                <a:spcPct val="20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</a:rPr>
              <a:t>Pevné průmyslové kamery musí být namířeny do příslušných </a:t>
            </a:r>
            <a:r>
              <a:rPr lang="en-US" sz="2400" dirty="0" smtClean="0">
                <a:ea typeface="ＭＳ Ｐゴシック" pitchFamily="34" charset="-128"/>
              </a:rPr>
              <a:t>prostor</a:t>
            </a:r>
            <a:r>
              <a:rPr lang="cs-CZ" sz="2400" dirty="0" smtClean="0">
                <a:ea typeface="ＭＳ Ｐゴシック" pitchFamily="34" charset="-128"/>
              </a:rPr>
              <a:t>.</a:t>
            </a:r>
            <a:endParaRPr lang="en-US" sz="2400" dirty="0">
              <a:ea typeface="ＭＳ Ｐゴシック" pitchFamily="34" charset="-128"/>
            </a:endParaRPr>
          </a:p>
          <a:p>
            <a:pPr marL="342900" indent="-342900" defTabSz="914400">
              <a:spcBef>
                <a:spcPct val="20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>
                <a:ea typeface="ＭＳ Ｐゴシック" pitchFamily="34" charset="-128"/>
              </a:rPr>
              <a:t>Mohou být nepatřičně používány pro detekci</a:t>
            </a:r>
          </a:p>
          <a:p>
            <a:pPr marL="342900" indent="-342900" defTabSz="914400">
              <a:spcBef>
                <a:spcPct val="200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Příliš </a:t>
            </a:r>
            <a:r>
              <a:rPr lang="en-US" sz="2400" dirty="0">
                <a:ea typeface="ＭＳ Ｐゴシック" pitchFamily="34" charset="-128"/>
              </a:rPr>
              <a:t>mnoho kamer lze obtížně </a:t>
            </a:r>
            <a:r>
              <a:rPr lang="en-US" sz="2400" dirty="0" smtClean="0">
                <a:ea typeface="ＭＳ Ｐゴシック" pitchFamily="34" charset="-128"/>
              </a:rPr>
              <a:t>monitorovat</a:t>
            </a:r>
            <a:r>
              <a:rPr lang="cs-CZ" sz="2400" dirty="0" smtClean="0">
                <a:ea typeface="ＭＳ Ｐゴシック" pitchFamily="34" charset="-128"/>
              </a:rPr>
              <a:t>.</a:t>
            </a:r>
            <a:endParaRPr lang="en-US" sz="2400" dirty="0">
              <a:ea typeface="ＭＳ Ｐゴシック" pitchFamily="34" charset="-128"/>
            </a:endParaRPr>
          </a:p>
          <a:p>
            <a:pPr marL="342900" indent="-342900" defTabSz="914400">
              <a:spcBef>
                <a:spcPct val="20000"/>
              </a:spcBef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168968" name="Title 1"/>
          <p:cNvSpPr>
            <a:spLocks/>
          </p:cNvSpPr>
          <p:nvPr/>
        </p:nvSpPr>
        <p:spPr bwMode="auto">
          <a:xfrm>
            <a:off x="422537" y="772948"/>
            <a:ext cx="739142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en-US" sz="2400" b="1" dirty="0">
                <a:solidFill>
                  <a:srgbClr val="C00000"/>
                </a:solidFill>
              </a:rPr>
              <a:t>Kontrola </a:t>
            </a:r>
            <a:r>
              <a:rPr lang="en-US" sz="2400" b="1" dirty="0" smtClean="0">
                <a:solidFill>
                  <a:srgbClr val="C00000"/>
                </a:solidFill>
              </a:rPr>
              <a:t>přístupu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/>
              <a:t>– </a:t>
            </a:r>
            <a:r>
              <a:rPr lang="cs-CZ" sz="2400" b="1" dirty="0"/>
              <a:t>průmyslové kamery</a:t>
            </a:r>
            <a:endParaRPr lang="en-US" sz="2400" b="1" dirty="0"/>
          </a:p>
        </p:txBody>
      </p:sp>
      <p:pic>
        <p:nvPicPr>
          <p:cNvPr id="15362" name="Picture 2" descr="Výsledek obrázku pro pr&amp;uring;myslové kamery se záznam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7673" y="3319153"/>
            <a:ext cx="3284461" cy="2766951"/>
          </a:xfrm>
          <a:prstGeom prst="rect">
            <a:avLst/>
          </a:prstGeom>
          <a:noFill/>
        </p:spPr>
      </p:pic>
      <p:pic>
        <p:nvPicPr>
          <p:cNvPr id="15364" name="Picture 4" descr="Výsledek obrázku pro pr&amp;uring;myslové kamery se záznam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0867" y="1373372"/>
            <a:ext cx="2121189" cy="2121189"/>
          </a:xfrm>
          <a:prstGeom prst="rect">
            <a:avLst/>
          </a:prstGeom>
          <a:noFill/>
        </p:spPr>
      </p:pic>
      <p:sp>
        <p:nvSpPr>
          <p:cNvPr id="7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10490201" y="6564313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Title 1"/>
          <p:cNvSpPr>
            <a:spLocks noGrp="1"/>
          </p:cNvSpPr>
          <p:nvPr>
            <p:ph type="title" idx="4294967295"/>
          </p:nvPr>
        </p:nvSpPr>
        <p:spPr>
          <a:xfrm>
            <a:off x="0" y="777133"/>
            <a:ext cx="7766463" cy="833438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Doplňkové překážky </a:t>
            </a:r>
            <a:r>
              <a:rPr lang="en-US" sz="2400" dirty="0" smtClean="0">
                <a:solidFill>
                  <a:schemeClr val="tx1"/>
                </a:solidFill>
              </a:rPr>
              <a:t>– uzamykací tyče a</a:t>
            </a:r>
            <a:r>
              <a:rPr lang="cs-CZ" sz="2400" dirty="0" smtClean="0">
                <a:solidFill>
                  <a:schemeClr val="tx1"/>
                </a:solidFill>
              </a:rPr>
              <a:t> jiné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75108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648168" y="1583605"/>
            <a:ext cx="7676436" cy="75583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K prodloužení doby zdržení a zajištění včasné reakce </a:t>
            </a:r>
            <a:r>
              <a:rPr lang="cs-CZ" sz="2400" dirty="0" smtClean="0"/>
              <a:t>            </a:t>
            </a:r>
            <a:r>
              <a:rPr lang="en-US" sz="2400" dirty="0" smtClean="0"/>
              <a:t>lze použít také doplňkové překážky</a:t>
            </a:r>
            <a:r>
              <a:rPr lang="cs-CZ" sz="2400" dirty="0" smtClean="0"/>
              <a:t>.</a:t>
            </a:r>
            <a:endParaRPr lang="en-US" sz="2400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562" y="3016332"/>
            <a:ext cx="5426848" cy="3194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62" name="Picture 2" descr="DSC_00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4932" y="3515094"/>
            <a:ext cx="5409799" cy="269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Zábradlí, m&amp;rcaron;í&amp;zcaron;e / Kovovýroba - zakázkové záme&amp;ccaron;nictví | Oknothe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4551" y="1542083"/>
            <a:ext cx="3193267" cy="1791941"/>
          </a:xfrm>
          <a:prstGeom prst="rect">
            <a:avLst/>
          </a:prstGeom>
          <a:noFill/>
        </p:spPr>
      </p:pic>
      <p:sp>
        <p:nvSpPr>
          <p:cNvPr id="7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10490201" y="6564313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22"/>
          <p:cNvSpPr>
            <a:spLocks noGrp="1" noChangeArrowheads="1"/>
          </p:cNvSpPr>
          <p:nvPr>
            <p:ph type="title"/>
          </p:nvPr>
        </p:nvSpPr>
        <p:spPr>
          <a:xfrm>
            <a:off x="368687" y="1258785"/>
            <a:ext cx="4417069" cy="692603"/>
          </a:xfrm>
        </p:spPr>
        <p:txBody>
          <a:bodyPr/>
          <a:lstStyle/>
          <a:p>
            <a:pPr eaLnBrk="1" hangingPunct="1"/>
            <a:r>
              <a:rPr lang="pl-PL" dirty="0" smtClean="0">
                <a:solidFill>
                  <a:srgbClr val="C00000"/>
                </a:solidFill>
              </a:rPr>
              <a:t>Kultura bezpečnosti</a:t>
            </a:r>
            <a:endParaRPr lang="en-AU" dirty="0" smtClean="0">
              <a:solidFill>
                <a:srgbClr val="C00000"/>
              </a:solidFill>
            </a:endParaRPr>
          </a:p>
        </p:txBody>
      </p:sp>
      <p:sp>
        <p:nvSpPr>
          <p:cNvPr id="57347" name="Rectangle 223"/>
          <p:cNvSpPr>
            <a:spLocks noGrp="1" noChangeArrowheads="1"/>
          </p:cNvSpPr>
          <p:nvPr>
            <p:ph type="body" idx="1"/>
          </p:nvPr>
        </p:nvSpPr>
        <p:spPr>
          <a:xfrm>
            <a:off x="452747" y="2280061"/>
            <a:ext cx="7301839" cy="2909455"/>
          </a:xfrm>
        </p:spPr>
        <p:txBody>
          <a:bodyPr/>
          <a:lstStyle/>
          <a:p>
            <a:pPr marL="463550" lvl="1" indent="-6350" eaLnBrk="1" hangingPunct="1">
              <a:buFontTx/>
              <a:buNone/>
            </a:pPr>
            <a:r>
              <a:rPr lang="en-AU" sz="2400" dirty="0" smtClean="0"/>
              <a:t>“Souhrn charakteristik, postojů a chování jednotlivců, organizací a institucí, které slouží jako prostředek na podporu a zlepšování zabezpečení zdrojů.”</a:t>
            </a:r>
          </a:p>
          <a:p>
            <a:pPr marL="463550" lvl="1" indent="-6350" eaLnBrk="1" hangingPunct="1">
              <a:buFontTx/>
              <a:buNone/>
            </a:pPr>
            <a:endParaRPr lang="en-AU" sz="1600" i="1" dirty="0" smtClean="0"/>
          </a:p>
          <a:p>
            <a:pPr marL="463550" lvl="1" indent="-6350" eaLnBrk="1" hangingPunct="1">
              <a:buFontTx/>
              <a:buNone/>
            </a:pPr>
            <a:r>
              <a:rPr lang="en-US" sz="1500" i="1" dirty="0" smtClean="0"/>
              <a:t>IAEA Nuclear Security Series 11: </a:t>
            </a:r>
            <a:br>
              <a:rPr lang="en-US" sz="1500" i="1" dirty="0" smtClean="0"/>
            </a:br>
            <a:r>
              <a:rPr lang="en-US" sz="1500" i="1" dirty="0" smtClean="0"/>
              <a:t>“Security of Radioactive Sources”</a:t>
            </a:r>
            <a:endParaRPr lang="en-US" sz="1600" dirty="0" smtClean="0"/>
          </a:p>
          <a:p>
            <a:pPr marL="463550" lvl="1" indent="-6350" eaLnBrk="1" hangingPunct="1">
              <a:buFontTx/>
              <a:buNone/>
            </a:pPr>
            <a:endParaRPr lang="en-AU" sz="1600" i="1" dirty="0" smtClean="0"/>
          </a:p>
          <a:p>
            <a:pPr marL="463550" lvl="1" indent="-6350" eaLnBrk="1" hangingPunct="1">
              <a:buFontTx/>
              <a:buNone/>
            </a:pPr>
            <a:endParaRPr lang="en-AU" sz="1600" i="1" dirty="0" smtClean="0"/>
          </a:p>
          <a:p>
            <a:pPr marL="463550" lvl="1" indent="-6350" eaLnBrk="1" hangingPunct="1">
              <a:buFontTx/>
              <a:buNone/>
            </a:pPr>
            <a:endParaRPr lang="en-AU" sz="1600" i="1" dirty="0" smtClean="0"/>
          </a:p>
          <a:p>
            <a:pPr marL="463550" lvl="1" indent="-6350" eaLnBrk="1" hangingPunct="1">
              <a:buFontTx/>
              <a:buNone/>
            </a:pPr>
            <a:endParaRPr lang="en-AU" sz="1600" i="1" dirty="0" smtClean="0"/>
          </a:p>
          <a:p>
            <a:pPr marL="533400" indent="-533400" eaLnBrk="1" hangingPunct="1">
              <a:buClr>
                <a:srgbClr val="000000"/>
              </a:buClr>
            </a:pPr>
            <a:endParaRPr lang="en-AU" sz="3200" dirty="0" smtClean="0"/>
          </a:p>
          <a:p>
            <a:pPr marL="463550" lvl="1" indent="-6350" eaLnBrk="1" hangingPunct="1">
              <a:buFontTx/>
              <a:buNone/>
            </a:pPr>
            <a:endParaRPr lang="en-AU" sz="1800" i="1" dirty="0" smtClean="0"/>
          </a:p>
          <a:p>
            <a:pPr marL="463550" lvl="1" indent="-6350" eaLnBrk="1" hangingPunct="1">
              <a:buFontTx/>
              <a:buNone/>
            </a:pPr>
            <a:endParaRPr lang="en-AU" sz="2400" i="1" dirty="0" smtClean="0"/>
          </a:p>
          <a:p>
            <a:pPr marL="463550" lvl="1" indent="-6350" eaLnBrk="1" hangingPunct="1">
              <a:buFontTx/>
              <a:buNone/>
            </a:pPr>
            <a:endParaRPr lang="en-AU" sz="2200" i="1" dirty="0" smtClean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 l="36111" t="9451" r="16667" b="1183"/>
          <a:stretch>
            <a:fillRect/>
          </a:stretch>
        </p:blipFill>
        <p:spPr bwMode="auto">
          <a:xfrm>
            <a:off x="8011392" y="1721921"/>
            <a:ext cx="3210790" cy="416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10490201" y="6564313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158807" y="1041979"/>
            <a:ext cx="10079567" cy="6651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Kdo zodpovídá za pěstování kultury bezpečnosti?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1401289" y="2443349"/>
            <a:ext cx="4310742" cy="3209305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dirty="0" smtClean="0"/>
              <a:t>Stát</a:t>
            </a:r>
          </a:p>
          <a:p>
            <a:pPr>
              <a:buClr>
                <a:srgbClr val="000000"/>
              </a:buClr>
            </a:pPr>
            <a:r>
              <a:rPr lang="en-US" dirty="0" smtClean="0"/>
              <a:t>Organizace</a:t>
            </a:r>
          </a:p>
          <a:p>
            <a:pPr>
              <a:buClr>
                <a:srgbClr val="000000"/>
              </a:buClr>
            </a:pPr>
            <a:r>
              <a:rPr lang="en-US" dirty="0" smtClean="0"/>
              <a:t>Vedoucí pracovníci </a:t>
            </a:r>
          </a:p>
          <a:p>
            <a:pPr>
              <a:buClr>
                <a:srgbClr val="000000"/>
              </a:buClr>
            </a:pPr>
            <a:r>
              <a:rPr lang="en-US" dirty="0" smtClean="0"/>
              <a:t>Jednotlivci</a:t>
            </a:r>
          </a:p>
        </p:txBody>
      </p:sp>
      <p:pic>
        <p:nvPicPr>
          <p:cNvPr id="59396" name="Picture 4" descr="http://files.myopera.com/vngrid/albums/305136/teamwor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2" y="2363190"/>
            <a:ext cx="4675564" cy="271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10490201" y="6564313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-154379" y="756969"/>
            <a:ext cx="3206338" cy="6651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Role státu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59098" y="1313460"/>
            <a:ext cx="11042649" cy="2641023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US" b="1" dirty="0" smtClean="0"/>
              <a:t>Stanoví celkovou bezpečnostní politiku</a:t>
            </a:r>
            <a:r>
              <a:rPr lang="cs-CZ" b="1" dirty="0" smtClean="0"/>
              <a:t>.</a:t>
            </a:r>
            <a:endParaRPr lang="en-US" b="1" dirty="0" smtClean="0"/>
          </a:p>
          <a:p>
            <a:pPr>
              <a:buClr>
                <a:srgbClr val="000000"/>
              </a:buClr>
            </a:pPr>
            <a:r>
              <a:rPr lang="pt-BR" dirty="0" smtClean="0"/>
              <a:t>Stanoví </a:t>
            </a:r>
            <a:r>
              <a:rPr lang="pt-BR" b="1" dirty="0" smtClean="0"/>
              <a:t>legislativní a regulační rámec</a:t>
            </a:r>
            <a:r>
              <a:rPr lang="cs-CZ" dirty="0" smtClean="0"/>
              <a:t>.</a:t>
            </a:r>
            <a:endParaRPr lang="pt-BR" dirty="0" smtClean="0"/>
          </a:p>
          <a:p>
            <a:pPr>
              <a:buClr>
                <a:srgbClr val="000000"/>
              </a:buClr>
            </a:pPr>
            <a:r>
              <a:rPr lang="en-US" dirty="0" smtClean="0"/>
              <a:t>Stanoví požadavky pro </a:t>
            </a:r>
            <a:r>
              <a:rPr lang="en-US" b="1" dirty="0" smtClean="0"/>
              <a:t>ověřování důvěryhodnosti </a:t>
            </a:r>
            <a:r>
              <a:rPr lang="en-US" dirty="0" smtClean="0"/>
              <a:t>personálu a </a:t>
            </a:r>
            <a:r>
              <a:rPr lang="en-US" b="1" dirty="0" smtClean="0">
                <a:solidFill>
                  <a:schemeClr val="tx1"/>
                </a:solidFill>
              </a:rPr>
              <a:t>ochranu </a:t>
            </a:r>
            <a:r>
              <a:rPr lang="en-US" dirty="0" smtClean="0"/>
              <a:t>bezpečnostně </a:t>
            </a:r>
            <a:r>
              <a:rPr lang="en-US" b="1" dirty="0" smtClean="0"/>
              <a:t>citlivých informací</a:t>
            </a:r>
            <a:r>
              <a:rPr lang="cs-CZ" b="1" dirty="0" smtClean="0"/>
              <a:t>.</a:t>
            </a:r>
            <a:endParaRPr lang="en-US" b="1" dirty="0" smtClean="0"/>
          </a:p>
          <a:p>
            <a:pPr>
              <a:buClr>
                <a:srgbClr val="000000"/>
              </a:buClr>
            </a:pPr>
            <a:r>
              <a:rPr lang="pl-PL" b="1" dirty="0" smtClean="0"/>
              <a:t>Podporuje koordinaci </a:t>
            </a:r>
            <a:r>
              <a:rPr lang="pl-PL" dirty="0" smtClean="0"/>
              <a:t>a spolupráci mezi státními agenturami.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12977" y="3485409"/>
            <a:ext cx="11469226" cy="337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449263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cs-CZ" sz="26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Role organizace</a:t>
            </a:r>
            <a:endParaRPr lang="cs-CZ" sz="2600" b="1" kern="0" dirty="0" smtClean="0">
              <a:latin typeface="+mj-lt"/>
              <a:ea typeface="+mj-ea"/>
              <a:cs typeface="+mj-cs"/>
            </a:endParaRPr>
          </a:p>
          <a:p>
            <a:pPr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400" dirty="0" smtClean="0"/>
              <a:t>   </a:t>
            </a:r>
            <a:r>
              <a:rPr lang="en-US" sz="2400" dirty="0" smtClean="0"/>
              <a:t>Stanoví jasnou bezpečnostní politiku </a:t>
            </a:r>
            <a:r>
              <a:rPr lang="cs-CZ" sz="2400" dirty="0" smtClean="0"/>
              <a:t>při nakládání se zdroji</a:t>
            </a:r>
            <a:r>
              <a:rPr lang="en-US" sz="2400" dirty="0" smtClean="0"/>
              <a:t>,</a:t>
            </a:r>
            <a:r>
              <a:rPr lang="cs-CZ" sz="2400" dirty="0" smtClean="0"/>
              <a:t> </a:t>
            </a:r>
            <a:r>
              <a:rPr lang="en-US" sz="2400" dirty="0" smtClean="0"/>
              <a:t>přičemž </a:t>
            </a:r>
            <a:r>
              <a:rPr lang="cs-CZ" sz="2400" dirty="0" smtClean="0"/>
              <a:t> </a:t>
            </a:r>
          </a:p>
          <a:p>
            <a:pPr>
              <a:buClr>
                <a:srgbClr val="000000"/>
              </a:buClr>
            </a:pPr>
            <a:r>
              <a:rPr lang="cs-CZ" sz="2400" b="1" dirty="0" smtClean="0"/>
              <a:t>    </a:t>
            </a:r>
            <a:r>
              <a:rPr lang="en-US" sz="2400" b="1" dirty="0" smtClean="0"/>
              <a:t>bezpečnost a zabezpečení má</a:t>
            </a:r>
            <a:r>
              <a:rPr lang="cs-CZ" sz="2400" b="1" dirty="0" smtClean="0"/>
              <a:t> vysokou prioritu</a:t>
            </a:r>
            <a:r>
              <a:rPr lang="cs-CZ" sz="2400" dirty="0" smtClean="0"/>
              <a:t>.-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400" dirty="0" smtClean="0"/>
              <a:t>   </a:t>
            </a:r>
            <a:r>
              <a:rPr lang="en-US" sz="2400" dirty="0" smtClean="0"/>
              <a:t>Definuje </a:t>
            </a:r>
            <a:r>
              <a:rPr lang="en-US" sz="2400" b="1" dirty="0" smtClean="0"/>
              <a:t>odpovědnosti manažerů</a:t>
            </a:r>
            <a:r>
              <a:rPr lang="cs-CZ" sz="2400" b="1" dirty="0" smtClean="0"/>
              <a:t> </a:t>
            </a:r>
            <a:r>
              <a:rPr lang="cs-CZ" sz="2400" dirty="0" smtClean="0"/>
              <a:t>za </a:t>
            </a:r>
            <a:r>
              <a:rPr lang="en-US" sz="2400" dirty="0" smtClean="0"/>
              <a:t>bezpečnost a zabezpečení</a:t>
            </a:r>
            <a:r>
              <a:rPr lang="cs-CZ" sz="2400" dirty="0" smtClean="0"/>
              <a:t>.</a:t>
            </a:r>
          </a:p>
          <a:p>
            <a:pPr>
              <a:buClr>
                <a:srgbClr val="000000"/>
              </a:buClr>
              <a:buFont typeface="Arial" pitchFamily="34" charset="0"/>
              <a:buChar char="•"/>
            </a:pPr>
            <a:r>
              <a:rPr lang="cs-CZ" sz="2400" dirty="0" smtClean="0"/>
              <a:t>   </a:t>
            </a:r>
            <a:r>
              <a:rPr lang="cs-CZ" sz="2400" b="1" dirty="0" smtClean="0"/>
              <a:t>Zajišťuje </a:t>
            </a:r>
            <a:r>
              <a:rPr lang="en-US" sz="2400" b="1" dirty="0" smtClean="0"/>
              <a:t>dostatečné </a:t>
            </a:r>
            <a:r>
              <a:rPr lang="en-US" sz="2400" dirty="0" smtClean="0"/>
              <a:t>finanční, technické a lidské zdroje</a:t>
            </a:r>
            <a:r>
              <a:rPr lang="cs-CZ" sz="2400" dirty="0" smtClean="0"/>
              <a:t> (jejich důvěryhodnost).</a:t>
            </a:r>
            <a:endParaRPr lang="en-US" sz="2400" dirty="0" smtClean="0"/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10490201" y="6564313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574443" y="792596"/>
            <a:ext cx="5137588" cy="6651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Role vedoucích pracovníků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807522" y="1377536"/>
            <a:ext cx="8688779" cy="6519553"/>
          </a:xfrm>
        </p:spPr>
        <p:txBody>
          <a:bodyPr/>
          <a:lstStyle/>
          <a:p>
            <a:pPr>
              <a:buClr>
                <a:srgbClr val="000000"/>
              </a:buClr>
              <a:buFont typeface="Arial" pitchFamily="34" charset="0"/>
              <a:buChar char="•"/>
            </a:pPr>
            <a:r>
              <a:rPr lang="en-US" b="1" dirty="0" smtClean="0"/>
              <a:t>Motivují zaměstnance</a:t>
            </a:r>
          </a:p>
          <a:p>
            <a:pPr lvl="1">
              <a:buClr>
                <a:srgbClr val="000000"/>
              </a:buClr>
            </a:pPr>
            <a:r>
              <a:rPr lang="en-US" sz="2400" dirty="0" smtClean="0"/>
              <a:t>Existuje věrohodná hrozba</a:t>
            </a:r>
          </a:p>
          <a:p>
            <a:pPr lvl="1">
              <a:buClr>
                <a:srgbClr val="000000"/>
              </a:buClr>
            </a:pPr>
            <a:r>
              <a:rPr lang="en-US" sz="2400" dirty="0" smtClean="0"/>
              <a:t>Bezpečnost a zabezpečení je součástí práce (jak</a:t>
            </a:r>
            <a:r>
              <a:rPr lang="cs-CZ" sz="2400" dirty="0" smtClean="0"/>
              <a:t>é</a:t>
            </a:r>
            <a:r>
              <a:rPr lang="en-US" sz="2400" dirty="0" smtClean="0"/>
              <a:t>koliv)</a:t>
            </a:r>
          </a:p>
          <a:p>
            <a:pPr>
              <a:buClr>
                <a:srgbClr val="000000"/>
              </a:buClr>
            </a:pPr>
            <a:r>
              <a:rPr lang="cs-CZ" b="1" dirty="0" smtClean="0"/>
              <a:t>H</a:t>
            </a:r>
            <a:r>
              <a:rPr lang="en-US" b="1" dirty="0" smtClean="0"/>
              <a:t>ledají neustálé zlepšení</a:t>
            </a:r>
          </a:p>
          <a:p>
            <a:pPr lvl="1">
              <a:buClr>
                <a:srgbClr val="000000"/>
              </a:buClr>
            </a:pPr>
            <a:r>
              <a:rPr lang="en-US" sz="2400" dirty="0" smtClean="0"/>
              <a:t>Sebehodnocení a nápravné kroky</a:t>
            </a:r>
          </a:p>
          <a:p>
            <a:pPr lvl="1">
              <a:buClr>
                <a:srgbClr val="000000"/>
              </a:buClr>
            </a:pPr>
            <a:r>
              <a:rPr lang="en-US" sz="2400" dirty="0" smtClean="0"/>
              <a:t>Cvičení a testy</a:t>
            </a:r>
            <a:endParaRPr lang="cs-CZ" sz="2400" dirty="0" smtClean="0"/>
          </a:p>
          <a:p>
            <a:pPr>
              <a:buNone/>
            </a:pPr>
            <a:endParaRPr lang="cs-CZ" dirty="0" smtClean="0"/>
          </a:p>
          <a:p>
            <a:r>
              <a:rPr lang="en-US" b="1" dirty="0" smtClean="0"/>
              <a:t>Rozumět svým </a:t>
            </a:r>
            <a:r>
              <a:rPr lang="en-US" dirty="0" smtClean="0"/>
              <a:t>specifickým </a:t>
            </a:r>
            <a:r>
              <a:rPr lang="en-US" b="1" dirty="0" smtClean="0"/>
              <a:t>povinnostem</a:t>
            </a:r>
          </a:p>
          <a:p>
            <a:r>
              <a:rPr lang="en-US" dirty="0" smtClean="0"/>
              <a:t>Identifikovat a </a:t>
            </a:r>
            <a:r>
              <a:rPr lang="en-US" b="1" dirty="0" smtClean="0"/>
              <a:t>ohlásit slabiny a problémy </a:t>
            </a:r>
            <a:r>
              <a:rPr lang="en-US" dirty="0" smtClean="0"/>
              <a:t>zabezpečení</a:t>
            </a:r>
          </a:p>
          <a:p>
            <a:r>
              <a:rPr lang="en-US" b="1" dirty="0" smtClean="0"/>
              <a:t>Chránit citlivé informace</a:t>
            </a:r>
          </a:p>
          <a:p>
            <a:pPr lvl="1">
              <a:buClr>
                <a:srgbClr val="000000"/>
              </a:buClr>
            </a:pPr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88199" y="4082061"/>
            <a:ext cx="349879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Role </a:t>
            </a:r>
            <a:r>
              <a:rPr kumimoji="0" lang="cs-CZ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zaměstnanců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idx="10"/>
          </p:nvPr>
        </p:nvSpPr>
        <p:spPr>
          <a:xfrm>
            <a:off x="10490201" y="6564313"/>
            <a:ext cx="1259417" cy="292100"/>
          </a:xfrm>
        </p:spPr>
        <p:txBody>
          <a:bodyPr/>
          <a:lstStyle/>
          <a:p>
            <a:fld id="{25FFB52F-FE2A-47A3-A6C3-9F125D203665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Obdélník 3"/>
          <p:cNvSpPr/>
          <p:nvPr/>
        </p:nvSpPr>
        <p:spPr>
          <a:xfrm>
            <a:off x="572097" y="764470"/>
            <a:ext cx="1110245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sz="2400" b="1" dirty="0" smtClean="0">
                <a:solidFill>
                  <a:schemeClr val="accent2"/>
                </a:solidFill>
              </a:rPr>
              <a:t>NAZ § 203  </a:t>
            </a:r>
            <a:r>
              <a:rPr lang="cs-CZ" sz="2400" b="1" dirty="0" smtClean="0"/>
              <a:t>Závazné pokyny inspektorů</a:t>
            </a:r>
          </a:p>
          <a:p>
            <a:endParaRPr lang="cs-CZ" sz="2000" b="1" dirty="0" smtClean="0"/>
          </a:p>
          <a:p>
            <a:pPr marL="457200" indent="-457200">
              <a:buAutoNum type="arabicParenBoth"/>
            </a:pPr>
            <a:r>
              <a:rPr lang="nb-NO" sz="2000" b="1" dirty="0" smtClean="0">
                <a:solidFill>
                  <a:srgbClr val="C00000"/>
                </a:solidFill>
              </a:rPr>
              <a:t>Inspektor na základě provedené kontroly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u="sng" dirty="0" smtClean="0">
                <a:solidFill>
                  <a:srgbClr val="C00000"/>
                </a:solidFill>
              </a:rPr>
              <a:t>zakáže</a:t>
            </a:r>
            <a:r>
              <a:rPr lang="cs-CZ" sz="2000" b="1" dirty="0" smtClean="0">
                <a:solidFill>
                  <a:srgbClr val="C00000"/>
                </a:solidFill>
              </a:rPr>
              <a:t> až do doby zjednání nápravy</a:t>
            </a:r>
          </a:p>
          <a:p>
            <a:pPr marL="457200" indent="-457200"/>
            <a:endParaRPr lang="cs-CZ" sz="2000" dirty="0" smtClean="0">
              <a:solidFill>
                <a:srgbClr val="C00000"/>
              </a:solidFill>
            </a:endParaRPr>
          </a:p>
          <a:p>
            <a:r>
              <a:rPr lang="cs-CZ" sz="2000" dirty="0" smtClean="0"/>
              <a:t>a) </a:t>
            </a:r>
            <a:r>
              <a:rPr lang="cs-CZ" sz="2000" dirty="0" smtClean="0">
                <a:solidFill>
                  <a:srgbClr val="C00000"/>
                </a:solidFill>
              </a:rPr>
              <a:t>nakládání s </a:t>
            </a:r>
            <a:r>
              <a:rPr lang="cs-CZ" sz="2000" dirty="0" smtClean="0"/>
              <a:t>jaderným materiálem nebo jiným </a:t>
            </a:r>
            <a:r>
              <a:rPr lang="cs-CZ" sz="2000" dirty="0" smtClean="0">
                <a:solidFill>
                  <a:srgbClr val="C00000"/>
                </a:solidFill>
              </a:rPr>
              <a:t>zdrojem ionizujícího záření,</a:t>
            </a:r>
          </a:p>
          <a:p>
            <a:r>
              <a:rPr lang="cs-CZ" sz="2000" dirty="0" smtClean="0"/>
              <a:t>b) uvolňování radioaktivní látky z pracoviště,</a:t>
            </a:r>
          </a:p>
          <a:p>
            <a:r>
              <a:rPr lang="cs-CZ" sz="2000" dirty="0" smtClean="0"/>
              <a:t>c) přidávání radioaktivní látky do spotřebního výrobku při jeho výrobě nebo přípravě nebo dovoz</a:t>
            </a:r>
          </a:p>
          <a:p>
            <a:r>
              <a:rPr lang="cs-CZ" sz="2000" dirty="0" smtClean="0"/>
              <a:t>a vývoz takového spotřebního výrobku,</a:t>
            </a:r>
          </a:p>
          <a:p>
            <a:r>
              <a:rPr lang="cs-CZ" sz="2000" dirty="0" smtClean="0"/>
              <a:t>d) vykonávání služeb významných z hlediska radiační ochrany,</a:t>
            </a:r>
          </a:p>
          <a:p>
            <a:r>
              <a:rPr lang="cs-CZ" sz="2000" dirty="0" smtClean="0"/>
              <a:t>…až písmeno </a:t>
            </a:r>
            <a:r>
              <a:rPr lang="pt-BR" sz="2000" dirty="0" smtClean="0"/>
              <a:t>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r>
              <a:rPr lang="cs-CZ" sz="2000" dirty="0" smtClean="0">
                <a:solidFill>
                  <a:srgbClr val="C00000"/>
                </a:solidFill>
              </a:rPr>
              <a:t>…pokud </a:t>
            </a:r>
            <a:r>
              <a:rPr lang="cs-CZ" sz="2000" dirty="0" smtClean="0"/>
              <a:t>(výše jmenované) </a:t>
            </a:r>
            <a:r>
              <a:rPr lang="cs-CZ" sz="2000" dirty="0" smtClean="0">
                <a:solidFill>
                  <a:srgbClr val="C00000"/>
                </a:solidFill>
              </a:rPr>
              <a:t>nejsou prováděny v souladu s požadavky tohoto </a:t>
            </a:r>
            <a:r>
              <a:rPr lang="pl-PL" sz="2000" dirty="0" smtClean="0">
                <a:solidFill>
                  <a:srgbClr val="C00000"/>
                </a:solidFill>
              </a:rPr>
              <a:t>zákona a hrozí-li nebezpečí z prodlení.</a:t>
            </a:r>
          </a:p>
          <a:p>
            <a:endParaRPr lang="pl-PL" sz="2000" dirty="0" smtClean="0"/>
          </a:p>
          <a:p>
            <a:r>
              <a:rPr lang="cs-CZ" sz="2000" b="1" dirty="0" smtClean="0">
                <a:solidFill>
                  <a:srgbClr val="C00000"/>
                </a:solidFill>
              </a:rPr>
              <a:t>(2) Inspektor je oprávněn </a:t>
            </a:r>
            <a:r>
              <a:rPr lang="cs-CZ" sz="2000" b="1" dirty="0" smtClean="0">
                <a:solidFill>
                  <a:schemeClr val="accent2"/>
                </a:solidFill>
              </a:rPr>
              <a:t>při prokázaném zjištění neoprávněného nakládání s</a:t>
            </a:r>
            <a:r>
              <a:rPr lang="cs-CZ" sz="2000" dirty="0" smtClean="0"/>
              <a:t> radioaktivním odpadem anebo jaderným materiálem nebo jiným </a:t>
            </a:r>
            <a:r>
              <a:rPr lang="cs-CZ" sz="2000" b="1" dirty="0" smtClean="0">
                <a:solidFill>
                  <a:schemeClr val="accent2"/>
                </a:solidFill>
              </a:rPr>
              <a:t>zdrojem ionizujícího záření </a:t>
            </a:r>
            <a:r>
              <a:rPr lang="cs-CZ" sz="2000" b="1" u="sng" dirty="0" smtClean="0">
                <a:solidFill>
                  <a:srgbClr val="C00000"/>
                </a:solidFill>
              </a:rPr>
              <a:t>přikázat </a:t>
            </a:r>
            <a:r>
              <a:rPr lang="cs-CZ" sz="2000" b="1" dirty="0" smtClean="0">
                <a:solidFill>
                  <a:srgbClr val="C00000"/>
                </a:solidFill>
              </a:rPr>
              <a:t>zajištění tohoto </a:t>
            </a:r>
            <a:r>
              <a:rPr lang="cs-CZ" sz="2000" dirty="0" smtClean="0"/>
              <a:t>radioaktivního odpadu nebo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zdroje ionizujícího záření.</a:t>
            </a:r>
            <a:endParaRPr lang="cs-CZ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914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91480" y="2582800"/>
            <a:ext cx="5787321" cy="1358488"/>
          </a:xfrm>
        </p:spPr>
        <p:txBody>
          <a:bodyPr/>
          <a:lstStyle/>
          <a:p>
            <a:pPr algn="ctr">
              <a:buNone/>
            </a:pPr>
            <a:r>
              <a:rPr lang="cs-CZ" sz="2800" i="1" dirty="0" smtClean="0"/>
              <a:t>  </a:t>
            </a:r>
            <a:r>
              <a:rPr lang="cs-CZ" sz="2800" i="1" dirty="0" smtClean="0">
                <a:latin typeface="Georgia" pitchFamily="18" charset="0"/>
              </a:rPr>
              <a:t>Děkuji za pozornost a přeji pocit bezpečí </a:t>
            </a:r>
            <a:r>
              <a:rPr lang="cs-CZ" sz="2800" i="1" dirty="0" smtClean="0">
                <a:latin typeface="Georgia" pitchFamily="18" charset="0"/>
                <a:sym typeface="Wingdings" panose="05000000000000000000" pitchFamily="2" charset="2"/>
              </a:rPr>
              <a:t></a:t>
            </a:r>
            <a:endParaRPr lang="cs-CZ" sz="2800" i="1" dirty="0">
              <a:latin typeface="Georgia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5FFB52F-FE2A-47A3-A6C3-9F125D203665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pic>
        <p:nvPicPr>
          <p:cNvPr id="5" name="Picture 2" descr="Výsledek obrázku pro obrázek  &amp;rcaron;et&amp;ecaron;z s visacím zámkem"/>
          <p:cNvPicPr>
            <a:picLocks noChangeAspect="1" noChangeArrowheads="1"/>
          </p:cNvPicPr>
          <p:nvPr/>
        </p:nvPicPr>
        <p:blipFill>
          <a:blip r:embed="rId2" cstate="print"/>
          <a:srcRect b="7162"/>
          <a:stretch>
            <a:fillRect/>
          </a:stretch>
        </p:blipFill>
        <p:spPr bwMode="auto">
          <a:xfrm>
            <a:off x="5257636" y="4199082"/>
            <a:ext cx="2112609" cy="11162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6659" y="4718624"/>
            <a:ext cx="936448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1942531" y="1187355"/>
            <a:ext cx="894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282887" y="901974"/>
            <a:ext cx="9635321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/>
              <a:t>V 3O7/2002 Sb. § 24 odst.</a:t>
            </a:r>
          </a:p>
          <a:p>
            <a:pPr algn="just"/>
            <a:endParaRPr lang="cs-CZ" dirty="0" smtClean="0"/>
          </a:p>
          <a:p>
            <a:pPr algn="just"/>
            <a:r>
              <a:rPr lang="cs-CZ" sz="2000" b="1" dirty="0" smtClean="0"/>
              <a:t>(10) </a:t>
            </a:r>
            <a:r>
              <a:rPr lang="cs-CZ" sz="2000" dirty="0" smtClean="0"/>
              <a:t>Na pracovištích I. až IV. kategorie se jako součást dokumentace systému jakosti zpracovávají </a:t>
            </a:r>
            <a:r>
              <a:rPr lang="cs-CZ" sz="2000" b="1" dirty="0" smtClean="0">
                <a:solidFill>
                  <a:srgbClr val="C00000"/>
                </a:solidFill>
              </a:rPr>
              <a:t>provozní předpisy</a:t>
            </a:r>
            <a:r>
              <a:rPr lang="cs-CZ" sz="2000" dirty="0" smtClean="0"/>
              <a:t>, které obsahují písemné postupy                k bezpečnému nakládání se zdroji ionizujícího záření, </a:t>
            </a:r>
            <a:r>
              <a:rPr lang="cs-CZ" sz="2000" b="1" dirty="0" smtClean="0">
                <a:solidFill>
                  <a:srgbClr val="C00000"/>
                </a:solidFill>
              </a:rPr>
              <a:t>včetně postupů, jak zabránit neoprávněnému nakládání se zdroji, jejich ztrátě, odcizení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 smtClean="0"/>
              <a:t>nebo poškození, a zásahových instrukcí pro postup v případě odchylek od běžného provozu, a je zajištěn trvalý přístup pracovníků alespoň k zásahovým instrukcím, například jejich vyvěšením na přístupném místě.</a:t>
            </a:r>
          </a:p>
          <a:p>
            <a:endParaRPr lang="cs-CZ" dirty="0" smtClean="0"/>
          </a:p>
          <a:p>
            <a:r>
              <a:rPr lang="cs-CZ" sz="2000" b="1" dirty="0" smtClean="0"/>
              <a:t>V 3O7/2002 Sb. § 33 odst.: </a:t>
            </a:r>
            <a:r>
              <a:rPr lang="cs-CZ" sz="2000" b="1" dirty="0"/>
              <a:t>Zvláštní podmínky bezpečného provozu </a:t>
            </a:r>
            <a:r>
              <a:rPr lang="cs-CZ" sz="2000" b="1" dirty="0" smtClean="0"/>
              <a:t>URZ, </a:t>
            </a:r>
            <a:r>
              <a:rPr lang="cs-CZ" sz="2000" b="1" dirty="0"/>
              <a:t>zařízení a pracovišť s nimi </a:t>
            </a:r>
            <a:endParaRPr lang="cs-CZ" sz="2000" b="1" dirty="0" smtClean="0"/>
          </a:p>
          <a:p>
            <a:endParaRPr lang="cs-CZ" dirty="0" smtClean="0"/>
          </a:p>
          <a:p>
            <a:r>
              <a:rPr lang="cs-CZ" sz="2000" b="1" dirty="0" smtClean="0"/>
              <a:t>(2) </a:t>
            </a:r>
            <a:r>
              <a:rPr lang="cs-CZ" sz="2000" dirty="0" smtClean="0"/>
              <a:t>Uzavřený radionuklidový zářič, kromě nevýznamného nebo typově schváleného drobného zdroje, </a:t>
            </a:r>
            <a:r>
              <a:rPr lang="cs-CZ" sz="2000" b="1" dirty="0" smtClean="0">
                <a:solidFill>
                  <a:srgbClr val="C00000"/>
                </a:solidFill>
              </a:rPr>
              <a:t>smí být předán </a:t>
            </a:r>
            <a:r>
              <a:rPr lang="cs-CZ" sz="2000" dirty="0" smtClean="0"/>
              <a:t>jen tomu a smí jej fyzicky  převzít jen ten, kdo </a:t>
            </a:r>
            <a:r>
              <a:rPr lang="cs-CZ" sz="2000" b="1" dirty="0" smtClean="0">
                <a:solidFill>
                  <a:srgbClr val="C00000"/>
                </a:solidFill>
              </a:rPr>
              <a:t>na základě povolení k nakládání </a:t>
            </a:r>
            <a:r>
              <a:rPr lang="cs-CZ" sz="2000" dirty="0" smtClean="0"/>
              <a:t>se zdroji ionizujícího záření podle § 9 odst. 1 písm. i) zákona je oprávněn jej </a:t>
            </a:r>
            <a:r>
              <a:rPr lang="cs-CZ" sz="2000" b="1" dirty="0" smtClean="0">
                <a:solidFill>
                  <a:srgbClr val="C00000"/>
                </a:solidFill>
              </a:rPr>
              <a:t>používat nebo alespoň skladovat</a:t>
            </a:r>
            <a:r>
              <a:rPr lang="cs-CZ" sz="2000" dirty="0" smtClean="0"/>
              <a:t>. Toto ustanovení se netýká převzetí zářičů k přepravě dopravcem.</a:t>
            </a:r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6659" y="4718624"/>
            <a:ext cx="936448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1942531" y="1187355"/>
            <a:ext cx="894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36599" y="886806"/>
            <a:ext cx="10331025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V 3O7/2002 Sb. § 33 odst. </a:t>
            </a:r>
          </a:p>
          <a:p>
            <a:pPr algn="just">
              <a:spcBef>
                <a:spcPts val="600"/>
              </a:spcBef>
            </a:pPr>
            <a:r>
              <a:rPr lang="cs-CZ" sz="2400" b="1" dirty="0" smtClean="0"/>
              <a:t>(7) </a:t>
            </a:r>
            <a:r>
              <a:rPr lang="cs-CZ" sz="2400" dirty="0" smtClean="0"/>
              <a:t>Osoba, která nakládá s </a:t>
            </a:r>
            <a:r>
              <a:rPr lang="cs-CZ" sz="2400" b="1" dirty="0" smtClean="0">
                <a:solidFill>
                  <a:srgbClr val="C00000"/>
                </a:solidFill>
              </a:rPr>
              <a:t>vysokoaktivním zářičem, pravidelně ověřuje, zda se </a:t>
            </a:r>
            <a:r>
              <a:rPr lang="cs-CZ" sz="2400" dirty="0" smtClean="0"/>
              <a:t>vysokoaktivní zářič, popřípadě zařízení jej obsahující </a:t>
            </a:r>
            <a:r>
              <a:rPr lang="cs-CZ" sz="2400" b="1" dirty="0" smtClean="0">
                <a:solidFill>
                  <a:srgbClr val="C00000"/>
                </a:solidFill>
              </a:rPr>
              <a:t>nachází na místě </a:t>
            </a:r>
            <a:r>
              <a:rPr lang="cs-CZ" sz="2400" dirty="0" smtClean="0"/>
              <a:t>svého používání nebo skladování a že je ve zjevně dobrém stavu.</a:t>
            </a:r>
          </a:p>
          <a:p>
            <a:pPr algn="just">
              <a:spcBef>
                <a:spcPts val="600"/>
              </a:spcBef>
            </a:pPr>
            <a:r>
              <a:rPr lang="cs-CZ" sz="2400" b="1" dirty="0" smtClean="0"/>
              <a:t>(10) </a:t>
            </a:r>
            <a:r>
              <a:rPr lang="cs-CZ" sz="2400" dirty="0" smtClean="0"/>
              <a:t>Osoba, která má v držbě </a:t>
            </a:r>
            <a:r>
              <a:rPr lang="cs-CZ" sz="2400" b="1" dirty="0" smtClean="0">
                <a:solidFill>
                  <a:srgbClr val="C00000"/>
                </a:solidFill>
              </a:rPr>
              <a:t>uzavřený radionuklidový zářič</a:t>
            </a:r>
            <a:r>
              <a:rPr lang="cs-CZ" sz="2400" dirty="0" smtClean="0"/>
              <a:t>, kromě toho, který je nevýznamným nebo typově schváleným drobným zdrojem, </a:t>
            </a:r>
            <a:r>
              <a:rPr lang="cs-CZ" sz="2400" b="1" dirty="0" smtClean="0">
                <a:solidFill>
                  <a:srgbClr val="C00000"/>
                </a:solidFill>
              </a:rPr>
              <a:t>každoročně nejméně jednou provádí inventarizaci tohoto zdroje </a:t>
            </a:r>
            <a:r>
              <a:rPr lang="cs-CZ" sz="2400" dirty="0" smtClean="0"/>
              <a:t>a její výsledky zasílá písemně nebo jinou dohodnutou formou Úřadu.</a:t>
            </a:r>
          </a:p>
          <a:p>
            <a:pPr algn="just">
              <a:spcBef>
                <a:spcPts val="600"/>
              </a:spcBef>
            </a:pPr>
            <a:r>
              <a:rPr lang="cs-CZ" sz="2400" b="1" dirty="0" smtClean="0"/>
              <a:t>(11) </a:t>
            </a:r>
            <a:r>
              <a:rPr lang="cs-CZ" sz="2400" dirty="0" smtClean="0"/>
              <a:t>Osoba, </a:t>
            </a:r>
            <a:r>
              <a:rPr lang="cs-CZ" sz="2400" b="1" dirty="0" smtClean="0">
                <a:solidFill>
                  <a:srgbClr val="C00000"/>
                </a:solidFill>
              </a:rPr>
              <a:t>která má v držbě vysokoaktivní zářič</a:t>
            </a:r>
            <a:r>
              <a:rPr lang="cs-CZ" sz="2400" dirty="0" smtClean="0"/>
              <a:t>, bez zbytečného prodlení </a:t>
            </a:r>
            <a:r>
              <a:rPr lang="cs-CZ" sz="2400" b="1" dirty="0" smtClean="0">
                <a:solidFill>
                  <a:srgbClr val="C00000"/>
                </a:solidFill>
              </a:rPr>
              <a:t>oznámí Úřadu krádež, ztrátu nebo neoprávněné použití zářiče</a:t>
            </a:r>
            <a:r>
              <a:rPr lang="cs-CZ" sz="2400" dirty="0" smtClean="0"/>
              <a:t> a zajistí provedení zkoušky dlouhodobé stability podle § 71 po každé události, která mohla zářič poškodit. O této události a přijatých opatřeních informuje Úřad.</a:t>
            </a:r>
          </a:p>
          <a:p>
            <a:endParaRPr lang="cs-CZ" sz="24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51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6659" y="4718624"/>
            <a:ext cx="936448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1942531" y="1187355"/>
            <a:ext cx="894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286659" y="894373"/>
            <a:ext cx="944425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V 3O7/2002 Sb. § 41 odst. : </a:t>
            </a:r>
            <a:r>
              <a:rPr lang="pt-BR" sz="2400" b="1" dirty="0"/>
              <a:t>Instalace nebo uvádění do provozu </a:t>
            </a:r>
            <a:endParaRPr lang="cs-CZ" sz="2400" b="1" dirty="0" smtClean="0"/>
          </a:p>
          <a:p>
            <a:endParaRPr lang="cs-CZ" sz="2400" dirty="0" smtClean="0"/>
          </a:p>
          <a:p>
            <a:pPr algn="just"/>
            <a:r>
              <a:rPr lang="cs-CZ" sz="2400" dirty="0" smtClean="0"/>
              <a:t>(2) </a:t>
            </a:r>
            <a:r>
              <a:rPr lang="cs-CZ" sz="2400" b="1" dirty="0" smtClean="0">
                <a:solidFill>
                  <a:srgbClr val="C00000"/>
                </a:solidFill>
              </a:rPr>
              <a:t>Zdroje</a:t>
            </a:r>
            <a:r>
              <a:rPr lang="cs-CZ" sz="2400" dirty="0" smtClean="0"/>
              <a:t> ionizujícího záření, kromě nevýznamných a drobných</a:t>
            </a:r>
            <a:r>
              <a:rPr lang="cs-CZ" sz="2400" dirty="0" smtClean="0">
                <a:solidFill>
                  <a:srgbClr val="C00000"/>
                </a:solidFill>
              </a:rPr>
              <a:t>, </a:t>
            </a:r>
            <a:r>
              <a:rPr lang="cs-CZ" sz="2400" b="1" u="sng" dirty="0" smtClean="0">
                <a:solidFill>
                  <a:srgbClr val="C00000"/>
                </a:solidFill>
              </a:rPr>
              <a:t>lze instalovat a uvádět do provozu</a:t>
            </a:r>
            <a:r>
              <a:rPr lang="cs-CZ" sz="2400" b="1" u="sng" dirty="0" smtClean="0"/>
              <a:t> </a:t>
            </a:r>
            <a:r>
              <a:rPr lang="cs-CZ" sz="2400" dirty="0" smtClean="0"/>
              <a:t>pouze na pracovištích, která vyhovují technickým a organizačním podmínkám </a:t>
            </a:r>
            <a:r>
              <a:rPr lang="cs-CZ" sz="2400" b="1" dirty="0" smtClean="0">
                <a:solidFill>
                  <a:srgbClr val="C00000"/>
                </a:solidFill>
              </a:rPr>
              <a:t>bezpečného provozu a na pracovišti jsou vytvořeny podmínky zabraňující zcizení</a:t>
            </a:r>
            <a:r>
              <a:rPr lang="cs-CZ" sz="2400" b="1" dirty="0" smtClean="0"/>
              <a:t> </a:t>
            </a:r>
            <a:r>
              <a:rPr lang="cs-CZ" sz="2400" dirty="0" smtClean="0"/>
              <a:t>zdrojů ionizujícího záření a </a:t>
            </a:r>
            <a:r>
              <a:rPr lang="cs-CZ" sz="2400" b="1" dirty="0" smtClean="0">
                <a:solidFill>
                  <a:srgbClr val="C00000"/>
                </a:solidFill>
              </a:rPr>
              <a:t>nakládání s nimi neoprávněnými osobami</a:t>
            </a:r>
            <a:r>
              <a:rPr lang="cs-CZ" sz="2400" dirty="0" smtClean="0">
                <a:solidFill>
                  <a:srgbClr val="C00000"/>
                </a:solidFill>
              </a:rPr>
              <a:t>,</a:t>
            </a:r>
            <a:r>
              <a:rPr lang="cs-CZ" sz="2400" dirty="0" smtClean="0"/>
              <a:t> a to i po dobu, kdy nejsou používány.</a:t>
            </a:r>
          </a:p>
          <a:p>
            <a:endParaRPr lang="cs-CZ" sz="2400" dirty="0" smtClean="0"/>
          </a:p>
          <a:p>
            <a:r>
              <a:rPr lang="cs-CZ" sz="2400" b="1" dirty="0" smtClean="0"/>
              <a:t>V 3O7/2002 Sb. § 42 odst.: </a:t>
            </a:r>
            <a:r>
              <a:rPr lang="cs-CZ" sz="2400" b="1" dirty="0"/>
              <a:t>Skladování radionuklidových zářičů </a:t>
            </a:r>
            <a:endParaRPr lang="cs-CZ" sz="2400" b="1" dirty="0" smtClean="0"/>
          </a:p>
          <a:p>
            <a:endParaRPr lang="cs-CZ" sz="2400" dirty="0" smtClean="0"/>
          </a:p>
          <a:p>
            <a:r>
              <a:rPr lang="cs-CZ" sz="2400" dirty="0" smtClean="0"/>
              <a:t>(2) Zdroje ionizujícího záření </a:t>
            </a:r>
            <a:r>
              <a:rPr lang="cs-CZ" sz="2400" b="1" dirty="0" smtClean="0">
                <a:solidFill>
                  <a:srgbClr val="C00000"/>
                </a:solidFill>
              </a:rPr>
              <a:t>musí být skladovány tak, aby bylo zajištěno,  že s nimi nebudou nakládat neoprávněné osoby.</a:t>
            </a:r>
          </a:p>
          <a:p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1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6659" y="4718624"/>
            <a:ext cx="936448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1942531" y="1187355"/>
            <a:ext cx="894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50027" y="1935854"/>
            <a:ext cx="10390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3O7/2002 Sb. § 43 odst. : Používání ZIZ </a:t>
            </a:r>
          </a:p>
          <a:p>
            <a:endParaRPr lang="cs-CZ" sz="2400" b="1" dirty="0" smtClean="0"/>
          </a:p>
          <a:p>
            <a:pPr algn="just"/>
            <a:r>
              <a:rPr lang="cs-CZ" sz="2400" dirty="0" smtClean="0"/>
              <a:t>(3) </a:t>
            </a:r>
            <a:r>
              <a:rPr lang="cs-CZ" sz="2400" b="1" dirty="0" smtClean="0">
                <a:solidFill>
                  <a:srgbClr val="C00000"/>
                </a:solidFill>
              </a:rPr>
              <a:t>Zdroje ionizujícího záření, k jejichž používání je třeba povolení, lze používat </a:t>
            </a:r>
            <a:r>
              <a:rPr lang="cs-CZ" sz="2400" dirty="0" smtClean="0"/>
              <a:t>jen na pracovištích, která vyhovují technickým a organizačním podmínkám bezpečného provozu podle § 24 až 34, a </a:t>
            </a:r>
            <a:r>
              <a:rPr lang="cs-CZ" sz="2400" b="1" dirty="0" smtClean="0">
                <a:solidFill>
                  <a:srgbClr val="C00000"/>
                </a:solidFill>
              </a:rPr>
              <a:t>pokud jsou zabezpečeny proti odcizení a proti nakládání s nimi neoprávněnými osobami, </a:t>
            </a:r>
            <a:r>
              <a:rPr lang="cs-CZ" sz="2400" b="1" u="sng" dirty="0" smtClean="0">
                <a:solidFill>
                  <a:srgbClr val="C00000"/>
                </a:solidFill>
              </a:rPr>
              <a:t>a to i po dobu, kdy nejsou bezprostředně používány.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51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32279" y="847268"/>
            <a:ext cx="936448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1942531" y="1187355"/>
            <a:ext cx="894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012374" y="2033516"/>
            <a:ext cx="679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181148" y="785330"/>
            <a:ext cx="10079567" cy="817839"/>
          </a:xfrm>
        </p:spPr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/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800" dirty="0" smtClean="0">
                <a:solidFill>
                  <a:schemeClr val="tx1"/>
                </a:solidFill>
              </a:rPr>
              <a:t/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800" dirty="0" smtClean="0">
                <a:solidFill>
                  <a:schemeClr val="tx1"/>
                </a:solidFill>
              </a:rPr>
              <a:t>Co přináší nová legislativa v oblasti zabezpečení            zdrojů ionizujícího záření?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38914" name="Picture 2" descr="Výsledek obrázku pro nový atomový zák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535" y="2084118"/>
            <a:ext cx="5770212" cy="42553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44033" name="obrázek 6" descr="http://www.zakonyprolidi.cz/res/n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3950"/>
            <a:ext cx="142875" cy="133350"/>
          </a:xfrm>
          <a:prstGeom prst="rect">
            <a:avLst/>
          </a:prstGeom>
          <a:noFill/>
        </p:spPr>
      </p:pic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12573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86659" y="4718624"/>
            <a:ext cx="9364481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noProof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8E7044C-A12C-4179-AD98-19542D4A1709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1942531" y="1187355"/>
            <a:ext cx="8948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68990" y="872153"/>
            <a:ext cx="10112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b="1" dirty="0" smtClean="0"/>
          </a:p>
          <a:p>
            <a:r>
              <a:rPr lang="cs-CZ" sz="2000" b="1" dirty="0" smtClean="0"/>
              <a:t> </a:t>
            </a:r>
            <a:r>
              <a:rPr lang="cs-CZ" sz="2400" b="1" dirty="0" smtClean="0">
                <a:solidFill>
                  <a:schemeClr val="accent2"/>
                </a:solidFill>
              </a:rPr>
              <a:t>NAZ § 164  </a:t>
            </a:r>
            <a:r>
              <a:rPr lang="cs-CZ" sz="2400" b="1" dirty="0" smtClean="0"/>
              <a:t>Zabezpečení radionuklidového zdroje          </a:t>
            </a:r>
          </a:p>
          <a:p>
            <a:pPr algn="just"/>
            <a:endParaRPr lang="cs-CZ" sz="2000" b="1" dirty="0" smtClean="0"/>
          </a:p>
          <a:p>
            <a:pPr algn="just"/>
            <a:r>
              <a:rPr lang="cs-CZ" sz="2000" dirty="0" smtClean="0"/>
              <a:t>(1) </a:t>
            </a:r>
            <a:r>
              <a:rPr lang="cs-CZ" sz="2000" dirty="0" smtClean="0">
                <a:solidFill>
                  <a:srgbClr val="C00000"/>
                </a:solidFill>
              </a:rPr>
              <a:t>Držitel povolení vykonávající činnost v rámci plánované expoziční situace a   ohlašovatel </a:t>
            </a:r>
            <a:r>
              <a:rPr lang="cs-CZ" sz="2000" dirty="0" smtClean="0"/>
              <a:t>používající schválený typ drobného zdroje ionizujícího záření jsou povinni</a:t>
            </a:r>
          </a:p>
          <a:p>
            <a:pPr algn="just"/>
            <a:endParaRPr lang="cs-CZ" sz="2000" dirty="0" smtClean="0"/>
          </a:p>
          <a:p>
            <a:pPr marL="457200" indent="-457200" algn="just"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</a:rPr>
              <a:t>zabezpečit</a:t>
            </a:r>
            <a:r>
              <a:rPr lang="cs-CZ" sz="2000" dirty="0" smtClean="0"/>
              <a:t> radionuklidový zdroj před nepovoleným přístupem, použitím a přemístěním </a:t>
            </a:r>
            <a:r>
              <a:rPr lang="cs-CZ" sz="2000" b="1" dirty="0" smtClean="0">
                <a:solidFill>
                  <a:schemeClr val="accent2"/>
                </a:solidFill>
              </a:rPr>
              <a:t>odstupňovaným </a:t>
            </a:r>
            <a:r>
              <a:rPr lang="pl-PL" sz="2000" b="1" dirty="0" smtClean="0">
                <a:solidFill>
                  <a:schemeClr val="accent2"/>
                </a:solidFill>
              </a:rPr>
              <a:t>přístupem</a:t>
            </a:r>
            <a:r>
              <a:rPr lang="pl-PL" sz="2000" dirty="0" smtClean="0"/>
              <a:t> s ohledem na kategorii </a:t>
            </a:r>
            <a:r>
              <a:rPr lang="cs-CZ" sz="2000" dirty="0" smtClean="0"/>
              <a:t>zabezpečení a způsob nakládání s radionuklidovým zdrojem,</a:t>
            </a:r>
          </a:p>
          <a:p>
            <a:pPr marL="457200" indent="-457200" algn="just">
              <a:buAutoNum type="alphaLcParenR"/>
            </a:pPr>
            <a:endParaRPr lang="cs-CZ" sz="2000" dirty="0" smtClean="0"/>
          </a:p>
          <a:p>
            <a:pPr marL="457200" indent="-457200" algn="just"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</a:rPr>
              <a:t>poučit pracovníka s přístupem </a:t>
            </a:r>
            <a:r>
              <a:rPr lang="cs-CZ" sz="2000" dirty="0" smtClean="0"/>
              <a:t>k radionuklidovému zdroji </a:t>
            </a:r>
            <a:r>
              <a:rPr lang="cs-CZ" sz="2000" b="1" dirty="0" smtClean="0">
                <a:solidFill>
                  <a:srgbClr val="C00000"/>
                </a:solidFill>
              </a:rPr>
              <a:t>o jeho zabezpečení </a:t>
            </a:r>
            <a:r>
              <a:rPr lang="cs-CZ" sz="2000" dirty="0" smtClean="0"/>
              <a:t>a </a:t>
            </a:r>
            <a:r>
              <a:rPr lang="cs-CZ" sz="2000" b="1" dirty="0" smtClean="0">
                <a:solidFill>
                  <a:srgbClr val="C00000"/>
                </a:solidFill>
              </a:rPr>
              <a:t>ověřit  jeho znalosti </a:t>
            </a:r>
            <a:r>
              <a:rPr lang="cs-CZ" sz="2000" dirty="0" smtClean="0"/>
              <a:t>a</a:t>
            </a:r>
          </a:p>
          <a:p>
            <a:pPr marL="457200" indent="-457200" algn="just">
              <a:buAutoNum type="alphaLcParenR"/>
            </a:pPr>
            <a:endParaRPr lang="cs-CZ" sz="2000" dirty="0" smtClean="0"/>
          </a:p>
          <a:p>
            <a:pPr marL="457200" indent="-457200" algn="just">
              <a:buAutoNum type="alphaLcParenR"/>
            </a:pPr>
            <a:r>
              <a:rPr lang="cs-CZ" sz="2000" b="1" dirty="0" smtClean="0">
                <a:solidFill>
                  <a:srgbClr val="C00000"/>
                </a:solidFill>
              </a:rPr>
              <a:t>provést zabezpečení </a:t>
            </a:r>
            <a:r>
              <a:rPr lang="cs-CZ" sz="2000" dirty="0" smtClean="0"/>
              <a:t>radionuklidového zdroje</a:t>
            </a:r>
            <a:r>
              <a:rPr lang="pl-PL" sz="2000" dirty="0" smtClean="0"/>
              <a:t>1. až 3. kategorie zabezpečení.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(2) </a:t>
            </a:r>
            <a:r>
              <a:rPr lang="cs-CZ" sz="2000" b="1" dirty="0" smtClean="0">
                <a:solidFill>
                  <a:schemeClr val="accent2"/>
                </a:solidFill>
              </a:rPr>
              <a:t>Prováděcí právní předpis (vyhláška) stanoví požadavky </a:t>
            </a:r>
            <a:r>
              <a:rPr lang="cs-CZ" sz="2000" dirty="0" smtClean="0"/>
              <a:t>na způsob zabezpečení radionuklidového zdroje včetně radionuklidového zdroje 1. až 3. kategorie zabezpečení.</a:t>
            </a:r>
            <a:r>
              <a:rPr lang="cs-CZ" sz="2000" b="1" dirty="0" smtClean="0"/>
              <a:t> </a:t>
            </a:r>
            <a:endParaRPr lang="cs-CZ" sz="2000" dirty="0" smtClean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51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RSP_template">
  <a:themeElements>
    <a:clrScheme name="RRS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RSP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3662" tIns="46038" rIns="93662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3662" tIns="46038" rIns="93662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RS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RSP_template">
  <a:themeElements>
    <a:clrScheme name="1_RRS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RSP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3662" tIns="46038" rIns="93662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3662" tIns="46038" rIns="93662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RS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RS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RS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RS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RS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RS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RS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RS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RS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RS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RS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RS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RRSP_template">
  <a:themeElements>
    <a:clrScheme name="RRS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RSP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3662" tIns="46038" rIns="93662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3662" tIns="46038" rIns="93662" bIns="46038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–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RS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RRSP_template">
  <a:themeElements>
    <a:clrScheme name="RRS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RSP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RS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RS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RS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2438</Words>
  <Application>Microsoft Office PowerPoint</Application>
  <PresentationFormat>Vlastní</PresentationFormat>
  <Paragraphs>461</Paragraphs>
  <Slides>38</Slides>
  <Notes>24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Motiv systému Office</vt:lpstr>
      <vt:lpstr>1_Motiv systému Office</vt:lpstr>
      <vt:lpstr>RRSP_template</vt:lpstr>
      <vt:lpstr>1_RRSP_template</vt:lpstr>
      <vt:lpstr>2_RRSP_template</vt:lpstr>
      <vt:lpstr>3_RRSP_template</vt:lpstr>
      <vt:lpstr>Prezentace aplikace PowerPoint</vt:lpstr>
      <vt:lpstr>Cílem této prezentace je:  - připomenout si současné legislativní požadavky - seznámit účastníky semináře s novými legislativními požadavky - pochopit  systém zabezpečení zdrojů ionizujícího záření (ZIZ)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Co přináší nová legislativa v oblasti zabezpečení            zdrojů ionizujícího záření? </vt:lpstr>
      <vt:lpstr>Prezentace aplikace PowerPoint</vt:lpstr>
      <vt:lpstr>Kategorizace zdrojů                 odstupňovaný přístup</vt:lpstr>
      <vt:lpstr>NOVRO – vyhláška o radiační ochraně </vt:lpstr>
      <vt:lpstr>Prezentace aplikace PowerPoint</vt:lpstr>
      <vt:lpstr>D hodnota</vt:lpstr>
      <vt:lpstr>D hodnoty vybraných radionuklidů</vt:lpstr>
      <vt:lpstr> Zjištění kategorie zabezpečení - URZ pro brachyterapii </vt:lpstr>
      <vt:lpstr> Zjištění kategorie zabezpečení - URZ pro RTP </vt:lpstr>
      <vt:lpstr>Prezentace aplikace PowerPoint</vt:lpstr>
      <vt:lpstr>Prezentace aplikace PowerPoint</vt:lpstr>
      <vt:lpstr>Funkce systému fyzické ochrany </vt:lpstr>
      <vt:lpstr>NOVRO § 114 :  Postupy zabezpečení radionuklidového zdroje </vt:lpstr>
      <vt:lpstr>Prezentace aplikace PowerPoint</vt:lpstr>
      <vt:lpstr>Prezentace aplikace PowerPoint</vt:lpstr>
      <vt:lpstr>Prezentace aplikace PowerPoint</vt:lpstr>
      <vt:lpstr>Prezentace aplikace PowerPoint</vt:lpstr>
      <vt:lpstr> Proč  zabezpečení zdrojů? Nová legislativa?   Nutí nás něco k tomu? </vt:lpstr>
      <vt:lpstr>Terorismus </vt:lpstr>
      <vt:lpstr>Prezentace aplikace PowerPoint</vt:lpstr>
      <vt:lpstr>Kontrola přístupu – visací zámky a petlice</vt:lpstr>
      <vt:lpstr>Prezentace aplikace PowerPoint</vt:lpstr>
      <vt:lpstr>Kontrola přístupu – biometrická zařízení pro kontrolu vstupu osob</vt:lpstr>
      <vt:lpstr>Prezentace aplikace PowerPoint</vt:lpstr>
      <vt:lpstr>Doplňkové překážky – uzamykací tyče a jiné</vt:lpstr>
      <vt:lpstr>Kultura bezpečnosti</vt:lpstr>
      <vt:lpstr>Kdo zodpovídá za pěstování kultury bezpečnosti?</vt:lpstr>
      <vt:lpstr>Role státu</vt:lpstr>
      <vt:lpstr>Role vedoucích pracovníků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Barbora Havránková</cp:lastModifiedBy>
  <cp:revision>655</cp:revision>
  <cp:lastPrinted>2016-06-21T09:36:50Z</cp:lastPrinted>
  <dcterms:created xsi:type="dcterms:W3CDTF">2015-03-28T20:27:00Z</dcterms:created>
  <dcterms:modified xsi:type="dcterms:W3CDTF">2016-12-13T08:33:41Z</dcterms:modified>
</cp:coreProperties>
</file>