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68" r:id="rId3"/>
    <p:sldId id="328" r:id="rId4"/>
    <p:sldId id="273" r:id="rId5"/>
    <p:sldId id="327" r:id="rId6"/>
    <p:sldId id="326" r:id="rId7"/>
    <p:sldId id="325" r:id="rId8"/>
    <p:sldId id="329" r:id="rId9"/>
    <p:sldId id="301" r:id="rId10"/>
    <p:sldId id="283" r:id="rId11"/>
    <p:sldId id="330" r:id="rId12"/>
    <p:sldId id="277" r:id="rId13"/>
    <p:sldId id="284" r:id="rId14"/>
    <p:sldId id="331" r:id="rId15"/>
    <p:sldId id="285" r:id="rId16"/>
    <p:sldId id="332" r:id="rId17"/>
    <p:sldId id="333" r:id="rId18"/>
    <p:sldId id="289" r:id="rId19"/>
    <p:sldId id="335" r:id="rId20"/>
    <p:sldId id="336" r:id="rId21"/>
    <p:sldId id="334" r:id="rId22"/>
    <p:sldId id="279" r:id="rId23"/>
    <p:sldId id="281" r:id="rId24"/>
  </p:sldIdLst>
  <p:sldSz cx="12192000" cy="6858000"/>
  <p:notesSz cx="9928225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72B"/>
    <a:srgbClr val="8AC6CD"/>
    <a:srgbClr val="009482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 snapToGrid="0">
      <p:cViewPr>
        <p:scale>
          <a:sx n="118" d="100"/>
          <a:sy n="118" d="100"/>
        </p:scale>
        <p:origin x="-276" y="-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76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56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62484" y="958850"/>
            <a:ext cx="2760133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77852" y="958850"/>
            <a:ext cx="8081433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7851" y="1847850"/>
            <a:ext cx="5420783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1833" y="1847850"/>
            <a:ext cx="5420784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97508" y="892236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12192000" cy="333375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90200" y="6564313"/>
            <a:ext cx="1262063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720000"/>
            <a:ext cx="12192000" cy="1079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695450" y="1042988"/>
            <a:ext cx="10260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931988" y="1258888"/>
            <a:ext cx="10260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958850"/>
            <a:ext cx="100822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847850"/>
            <a:ext cx="11044238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papirnik@sujb.cz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papirnik@sujb.cz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papirnik@sujb.cz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958850"/>
            <a:ext cx="10082212" cy="1527872"/>
          </a:xfrm>
        </p:spPr>
        <p:txBody>
          <a:bodyPr/>
          <a:lstStyle/>
          <a:p>
            <a:r>
              <a:rPr lang="cs-CZ" altLang="cs-CZ" sz="3500" dirty="0" smtClean="0"/>
              <a:t>Změny ve</a:t>
            </a:r>
            <a:br>
              <a:rPr lang="cs-CZ" altLang="cs-CZ" sz="3500" dirty="0" smtClean="0"/>
            </a:br>
            <a:r>
              <a:rPr lang="cs-CZ" altLang="cs-CZ" sz="3500" dirty="0" smtClean="0"/>
              <a:t>Vyhlášce č. 422/2016 Sb.</a:t>
            </a:r>
            <a:br>
              <a:rPr lang="cs-CZ" altLang="cs-CZ" sz="3500" dirty="0" smtClean="0"/>
            </a:b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7188" y="2932771"/>
            <a:ext cx="10131995" cy="3193391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 smtClean="0"/>
              <a:t>Schůzka se zástupci držitelů pro pořádání kurzů v radiační ochraně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 smtClean="0"/>
              <a:t>2024-12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/>
              <a:t>Petr Papírník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>
                <a:hlinkClick r:id="rId2"/>
              </a:rPr>
              <a:t>Petr.papirnik@sujb.cz</a:t>
            </a: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4891" y="925033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chemeClr val="tx1"/>
                </a:solidFill>
              </a:rPr>
              <a:t>Vyhláška 422/2016 Sb.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1786270"/>
            <a:ext cx="11674929" cy="4679844"/>
          </a:xfrm>
        </p:spPr>
        <p:txBody>
          <a:bodyPr>
            <a:normAutofit/>
          </a:bodyPr>
          <a:lstStyle/>
          <a:p>
            <a:r>
              <a:rPr lang="cs-CZ" altLang="cs-CZ" sz="2000" dirty="0" smtClean="0"/>
              <a:t>V422 § 50 – ujasněné formulace ve vzdělávání, informování a </a:t>
            </a:r>
            <a:r>
              <a:rPr lang="cs-CZ" altLang="cs-CZ" sz="2000" dirty="0" err="1" smtClean="0"/>
              <a:t>prozkušování</a:t>
            </a:r>
            <a:r>
              <a:rPr lang="cs-CZ" altLang="cs-CZ" sz="2000" dirty="0" smtClean="0"/>
              <a:t> řadových radiačních pracovníků</a:t>
            </a:r>
          </a:p>
          <a:p>
            <a:r>
              <a:rPr lang="cs-CZ" altLang="cs-CZ" sz="2000" dirty="0" smtClean="0"/>
              <a:t>V 422 § 51 doplňuje specifické požadavky na PZRO ve vztahu k instalaci, opravám a servisu ZIZ A úplně nové požadavky na PZRO firem, které tyto činnosti vykonávají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dokumentaci musí být uvedena informace o tom, zda budou ZIZ využívány k lékařskému nebo nelékařskému ozáření nebo ve veterinární medicíně (V422 § 53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Registranti:</a:t>
            </a:r>
          </a:p>
          <a:p>
            <a:pPr lvl="1"/>
            <a:r>
              <a:rPr lang="cs-CZ" sz="2000" dirty="0" smtClean="0"/>
              <a:t>Vyjasněny činnosti OZARO – je zodpovědný za postupování podle přílohy 20</a:t>
            </a:r>
          </a:p>
          <a:p>
            <a:pPr lvl="1"/>
            <a:r>
              <a:rPr lang="cs-CZ" sz="2000" dirty="0" smtClean="0"/>
              <a:t>Příloha 20 poupravena hlavně v návaznosti na změny v registraci, navíc vyjasněno, že optimalizace je postavena na opatřeních vymyšlených při PZ/ZDS</a:t>
            </a:r>
            <a:endParaRPr lang="cs-CZ" sz="2000" dirty="0"/>
          </a:p>
          <a:p>
            <a:pPr marL="800100" lvl="3" indent="-342900"/>
            <a:endParaRPr lang="cs-CZ" sz="1600" dirty="0" smtClean="0">
              <a:ea typeface="+mn-ea"/>
              <a:cs typeface="+mn-cs"/>
            </a:endParaRPr>
          </a:p>
          <a:p>
            <a:pPr marL="342900" lvl="2" indent="-342900"/>
            <a:endParaRPr lang="cs-CZ" sz="2100" dirty="0">
              <a:ea typeface="+mn-ea"/>
              <a:cs typeface="+mn-cs"/>
            </a:endParaRPr>
          </a:p>
          <a:p>
            <a:pPr marL="342900" lvl="2" indent="-342900"/>
            <a:endParaRPr lang="cs-CZ" sz="2000" u="sng" dirty="0">
              <a:ea typeface="+mn-ea"/>
              <a:cs typeface="+mn-cs"/>
            </a:endParaRPr>
          </a:p>
          <a:p>
            <a:pPr marL="342900" lvl="2" indent="-342900"/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83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Monitorování (V422)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7"/>
            <a:ext cx="11674929" cy="5639637"/>
          </a:xfrm>
        </p:spPr>
        <p:txBody>
          <a:bodyPr>
            <a:normAutofit lnSpcReduction="10000"/>
          </a:bodyPr>
          <a:lstStyle/>
          <a:p>
            <a:pPr marL="342900" lvl="2" indent="-342900"/>
            <a:r>
              <a:rPr lang="cs-CZ" dirty="0"/>
              <a:t>§ 64 V422 PM:</a:t>
            </a:r>
          </a:p>
          <a:p>
            <a:pPr marL="800100" lvl="3" indent="-342900"/>
            <a:r>
              <a:rPr lang="cs-CZ" dirty="0"/>
              <a:t>nově identifikace stanovených měřidel</a:t>
            </a:r>
          </a:p>
          <a:p>
            <a:pPr marL="800100" lvl="3" indent="-342900"/>
            <a:r>
              <a:rPr lang="cs-CZ" dirty="0"/>
              <a:t>Úpravy týkající se zásahových úrovní u pracoviště IV. kategorie</a:t>
            </a:r>
          </a:p>
          <a:p>
            <a:pPr marL="342900" lvl="2" indent="-342900"/>
            <a:r>
              <a:rPr lang="cs-CZ" dirty="0" smtClean="0"/>
              <a:t>§ 67 změny postupů pro vnitřní kontaminaci a přepočet ze vzácných plynů</a:t>
            </a:r>
          </a:p>
          <a:p>
            <a:pPr marL="342900" lvl="2" indent="-342900"/>
            <a:r>
              <a:rPr lang="cs-CZ" dirty="0" smtClean="0"/>
              <a:t>§ 33 Jednoznačná </a:t>
            </a:r>
            <a:r>
              <a:rPr lang="cs-CZ" dirty="0"/>
              <a:t>povinnost předávat výsledky osobní dozimetrie na SÚJB prostřednictvím služby osobní dozimetrie</a:t>
            </a:r>
          </a:p>
          <a:p>
            <a:pPr marL="342900" lvl="2" indent="-342900"/>
            <a:r>
              <a:rPr lang="cs-CZ" dirty="0" smtClean="0">
                <a:ea typeface="+mn-ea"/>
                <a:cs typeface="+mn-cs"/>
              </a:rPr>
              <a:t>§ 68 monitorovací úrovně:</a:t>
            </a:r>
          </a:p>
          <a:p>
            <a:pPr marL="800100" lvl="3" indent="-342900"/>
            <a:r>
              <a:rPr lang="cs-CZ" dirty="0" smtClean="0">
                <a:ea typeface="+mn-ea"/>
                <a:cs typeface="+mn-cs"/>
              </a:rPr>
              <a:t>Záznamové úrovně jsou stanoveny na úrovni MDD</a:t>
            </a:r>
            <a:r>
              <a:rPr lang="cs-CZ" strike="sngStrike" dirty="0" smtClean="0">
                <a:solidFill>
                  <a:srgbClr val="FF0000"/>
                </a:solidFill>
                <a:ea typeface="+mn-ea"/>
                <a:cs typeface="+mn-cs"/>
              </a:rPr>
              <a:t>, 1/10 limitu</a:t>
            </a:r>
          </a:p>
          <a:p>
            <a:pPr marL="800100" lvl="3" indent="-342900"/>
            <a:r>
              <a:rPr lang="cs-CZ" dirty="0" smtClean="0">
                <a:ea typeface="+mn-ea"/>
                <a:cs typeface="+mn-cs"/>
              </a:rPr>
              <a:t>Vyšetřovací úrovně jsou stanoveny </a:t>
            </a:r>
            <a:r>
              <a:rPr lang="cs-CZ" dirty="0" smtClean="0">
                <a:solidFill>
                  <a:srgbClr val="FF0000"/>
                </a:solidFill>
                <a:ea typeface="+mn-ea"/>
                <a:cs typeface="+mn-cs"/>
              </a:rPr>
              <a:t>tak, aby plnily svůj účel, obvykle </a:t>
            </a:r>
            <a:r>
              <a:rPr lang="cs-CZ" dirty="0" smtClean="0">
                <a:ea typeface="+mn-ea"/>
                <a:cs typeface="+mn-cs"/>
              </a:rPr>
              <a:t>na </a:t>
            </a:r>
            <a:r>
              <a:rPr lang="cs-CZ" dirty="0">
                <a:ea typeface="+mn-ea"/>
                <a:cs typeface="+mn-cs"/>
              </a:rPr>
              <a:t>úrovní 3/10 limitu nebo horní meze obvykle se vyskytujících hodnot měřené </a:t>
            </a:r>
            <a:r>
              <a:rPr lang="cs-CZ" dirty="0" smtClean="0">
                <a:ea typeface="+mn-ea"/>
                <a:cs typeface="+mn-cs"/>
              </a:rPr>
              <a:t>veličiny</a:t>
            </a:r>
          </a:p>
          <a:p>
            <a:pPr marL="342900" lvl="2" indent="-342900"/>
            <a:r>
              <a:rPr lang="cs-CZ" dirty="0" smtClean="0">
                <a:ea typeface="+mn-ea"/>
                <a:cs typeface="+mn-cs"/>
              </a:rPr>
              <a:t>§ 70</a:t>
            </a:r>
          </a:p>
          <a:p>
            <a:pPr marL="800100" lvl="3" indent="-342900"/>
            <a:r>
              <a:rPr lang="cs-CZ" dirty="0" smtClean="0"/>
              <a:t>Vyjasněna povinnost na druhý dozimetr pod zástěrou: ozáření </a:t>
            </a:r>
            <a:r>
              <a:rPr lang="cs-CZ" dirty="0"/>
              <a:t>může standardně překročit E 10 mSv pod zástěrou za </a:t>
            </a:r>
            <a:r>
              <a:rPr lang="cs-CZ" dirty="0" smtClean="0"/>
              <a:t>rok</a:t>
            </a:r>
            <a:endParaRPr lang="cs-CZ" dirty="0"/>
          </a:p>
          <a:p>
            <a:pPr marL="800100" lvl="3" indent="-342900"/>
            <a:r>
              <a:rPr lang="cs-CZ" dirty="0" smtClean="0">
                <a:ea typeface="+mn-ea"/>
                <a:cs typeface="+mn-cs"/>
              </a:rPr>
              <a:t>Menší změny týkající se složitějších monitorování (smíšené ozáření)</a:t>
            </a:r>
          </a:p>
          <a:p>
            <a:pPr marL="342900" lvl="2" indent="-342900"/>
            <a:r>
              <a:rPr lang="cs-CZ" dirty="0" smtClean="0">
                <a:ea typeface="+mn-ea"/>
                <a:cs typeface="+mn-cs"/>
              </a:rPr>
              <a:t>§ 74: změny v monitorování okolí pracoviště</a:t>
            </a:r>
          </a:p>
          <a:p>
            <a:pPr marL="342900" lvl="2" indent="-342900"/>
            <a:endParaRPr lang="cs-CZ" dirty="0" smtClean="0"/>
          </a:p>
          <a:p>
            <a:pPr marL="342900" lvl="2" indent="-342900"/>
            <a:endParaRPr lang="cs-CZ" sz="2000" dirty="0"/>
          </a:p>
          <a:p>
            <a:pPr marL="342900" lvl="2" indent="-342900"/>
            <a:endParaRPr lang="cs-CZ" dirty="0">
              <a:ea typeface="+mn-ea"/>
              <a:cs typeface="+mn-cs"/>
            </a:endParaRPr>
          </a:p>
          <a:p>
            <a:pPr marL="342900" lvl="2" indent="-342900"/>
            <a:endParaRPr lang="cs-CZ" u="sng" dirty="0">
              <a:ea typeface="+mn-ea"/>
              <a:cs typeface="+mn-cs"/>
            </a:endParaRPr>
          </a:p>
          <a:p>
            <a:pPr marL="342900" lvl="2" indent="-342900"/>
            <a:endParaRPr lang="cs-CZ" altLang="cs-CZ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61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3313" y="786384"/>
            <a:ext cx="10838687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chemeClr val="tx1"/>
                </a:solidFill>
              </a:rPr>
              <a:t>Kvalitativní požadavky na pracoviště a ZIZ pro LO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1673352"/>
            <a:ext cx="11674929" cy="47927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Technologický vývoj znamená, že se tyto požadavky budou aktualizovat při každé změně legislativy</a:t>
            </a:r>
          </a:p>
          <a:p>
            <a:r>
              <a:rPr lang="cs-CZ" sz="3200" dirty="0" smtClean="0"/>
              <a:t>V422 § 75-77</a:t>
            </a:r>
            <a:endParaRPr lang="cs-CZ" dirty="0"/>
          </a:p>
          <a:p>
            <a:pPr lvl="1"/>
            <a:endParaRPr lang="cs-CZ" dirty="0"/>
          </a:p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5987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 422/2016 Sb.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673352"/>
            <a:ext cx="11674929" cy="479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3200" kern="0" dirty="0" smtClean="0"/>
              <a:t>§ 98-101 se dřív vztahovaly pouze na PZIZ ve vodě.</a:t>
            </a:r>
          </a:p>
          <a:p>
            <a:r>
              <a:rPr lang="cs-CZ" sz="3200" kern="0" dirty="0" smtClean="0"/>
              <a:t>Nově zahrnují i umělé ZIZ ve vodě a jsou adekvátně upravené</a:t>
            </a:r>
          </a:p>
          <a:p>
            <a:r>
              <a:rPr lang="cs-CZ" sz="3200" kern="0" dirty="0" smtClean="0"/>
              <a:t>Adekvátně upravená i příloha 27</a:t>
            </a:r>
            <a:endParaRPr lang="cs-CZ" kern="0" dirty="0" smtClean="0"/>
          </a:p>
          <a:p>
            <a:pPr lvl="1"/>
            <a:endParaRPr lang="cs-CZ" kern="0" dirty="0" smtClean="0"/>
          </a:p>
          <a:p>
            <a:endParaRPr lang="cs-CZ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19324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Vyhláška 422/2016 Sb.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7"/>
            <a:ext cx="11674929" cy="5639637"/>
          </a:xfrm>
        </p:spPr>
        <p:txBody>
          <a:bodyPr>
            <a:normAutofit/>
          </a:bodyPr>
          <a:lstStyle/>
          <a:p>
            <a:pPr marL="342900" lvl="2" indent="-342900"/>
            <a:r>
              <a:rPr lang="cs-CZ" sz="4000" dirty="0" smtClean="0">
                <a:ea typeface="+mn-ea"/>
                <a:cs typeface="+mn-cs"/>
              </a:rPr>
              <a:t>Vyjasněny uvolňovací úrovně pro vypouštění radionuklidů do kanalizace (V422 § 104):</a:t>
            </a:r>
          </a:p>
          <a:p>
            <a:pPr marL="800100" lvl="3" indent="-342900"/>
            <a:r>
              <a:rPr lang="cs-CZ" sz="3200" dirty="0" smtClean="0">
                <a:ea typeface="+mn-ea"/>
                <a:cs typeface="+mn-cs"/>
              </a:rPr>
              <a:t>Pro průběžné vypouštění (bez jímky) platí tyto úrovně pro průměrné denní objemové aktivity</a:t>
            </a:r>
          </a:p>
          <a:p>
            <a:pPr marL="800100" lvl="3" indent="-342900"/>
            <a:r>
              <a:rPr lang="cs-CZ" sz="3200" dirty="0" smtClean="0">
                <a:ea typeface="+mn-ea"/>
                <a:cs typeface="+mn-cs"/>
              </a:rPr>
              <a:t>Pro vypouštění určitého objemu (z jímky) platí pro průměrnou aktivitu přes vypuštěný objem</a:t>
            </a:r>
          </a:p>
          <a:p>
            <a:pPr marL="342900" lvl="2" indent="-342900"/>
            <a:r>
              <a:rPr lang="cs-CZ" sz="2800" dirty="0"/>
              <a:t>Hodnoty plošné aktivity pro povrchovou </a:t>
            </a:r>
            <a:r>
              <a:rPr lang="cs-CZ" sz="2800" dirty="0" smtClean="0"/>
              <a:t>kontaminaci v příloze 18 V422 pro </a:t>
            </a:r>
            <a:r>
              <a:rPr lang="cs-CZ" sz="2800" dirty="0"/>
              <a:t>p</a:t>
            </a:r>
            <a:r>
              <a:rPr lang="cs-CZ" sz="2800" dirty="0" smtClean="0"/>
              <a:t>ovrch </a:t>
            </a:r>
            <a:r>
              <a:rPr lang="cs-CZ" sz="2800" dirty="0"/>
              <a:t>podlah, stěn, stropů, nábytku, zařízení apod. v </a:t>
            </a:r>
            <a:r>
              <a:rPr lang="cs-CZ" sz="2800" dirty="0" smtClean="0"/>
              <a:t>KP a vnější </a:t>
            </a:r>
            <a:r>
              <a:rPr lang="cs-CZ" sz="2800" dirty="0"/>
              <a:t>povrch osobních ochranných </a:t>
            </a:r>
            <a:r>
              <a:rPr lang="cs-CZ" sz="2800" dirty="0" smtClean="0"/>
              <a:t>prostředků zmírněny na 10, resp. 1 </a:t>
            </a:r>
            <a:r>
              <a:rPr lang="cs-CZ" sz="2800" dirty="0" err="1" smtClean="0"/>
              <a:t>Bq</a:t>
            </a:r>
            <a:r>
              <a:rPr lang="cs-CZ" sz="2800" dirty="0" smtClean="0"/>
              <a:t>/cm</a:t>
            </a:r>
            <a:r>
              <a:rPr lang="cs-CZ" sz="2800" baseline="30000" dirty="0" smtClean="0"/>
              <a:t>2</a:t>
            </a:r>
          </a:p>
          <a:p>
            <a:pPr marL="342900" lvl="2" indent="-342900"/>
            <a:endParaRPr lang="cs-CZ" sz="4000" dirty="0">
              <a:ea typeface="+mn-ea"/>
              <a:cs typeface="+mn-cs"/>
            </a:endParaRPr>
          </a:p>
          <a:p>
            <a:pPr marL="342900" lvl="2" indent="-342900"/>
            <a:endParaRPr lang="cs-CZ" sz="4000" u="sng" dirty="0">
              <a:ea typeface="+mn-ea"/>
              <a:cs typeface="+mn-cs"/>
            </a:endParaRPr>
          </a:p>
          <a:p>
            <a:pPr marL="342900" lvl="2" indent="-342900"/>
            <a:endParaRPr lang="cs-CZ" altLang="cs-CZ" sz="4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9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V422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541721"/>
            <a:ext cx="11674929" cy="492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cs-CZ" sz="4000" kern="0" dirty="0"/>
              <a:t>Nové požadavky na o</a:t>
            </a:r>
            <a:r>
              <a:rPr lang="cs-CZ" sz="4000" kern="0" dirty="0" smtClean="0"/>
              <a:t>chranná </a:t>
            </a:r>
            <a:r>
              <a:rPr lang="cs-CZ" sz="4000" kern="0" dirty="0"/>
              <a:t>opatření v nehodové expoziční </a:t>
            </a:r>
            <a:r>
              <a:rPr lang="cs-CZ" sz="4000" kern="0" dirty="0" smtClean="0"/>
              <a:t>situaci § 107 – zejména s ohledem na potraviny a dlouhodobý pobyt osob</a:t>
            </a:r>
          </a:p>
          <a:p>
            <a:pPr marL="342900" lvl="2" indent="-342900"/>
            <a:r>
              <a:rPr lang="cs-CZ" sz="4000" kern="0" dirty="0" smtClean="0"/>
              <a:t>Detaily ke kultuře zabezpečení § 114a</a:t>
            </a:r>
            <a:endParaRPr lang="cs-CZ" sz="4000" kern="0" dirty="0"/>
          </a:p>
          <a:p>
            <a:pPr marL="342900" lvl="2" indent="-342900"/>
            <a:endParaRPr lang="cs-CZ" sz="2800" kern="0" baseline="30000" dirty="0" smtClean="0"/>
          </a:p>
          <a:p>
            <a:pPr marL="342900" lvl="2" indent="-342900"/>
            <a:endParaRPr lang="cs-CZ" sz="4000" kern="0" dirty="0" smtClean="0">
              <a:ea typeface="+mn-ea"/>
              <a:cs typeface="+mn-cs"/>
            </a:endParaRPr>
          </a:p>
          <a:p>
            <a:pPr marL="342900" lvl="2" indent="-342900"/>
            <a:endParaRPr lang="cs-CZ" sz="4000" u="sng" kern="0" dirty="0" smtClean="0">
              <a:ea typeface="+mn-ea"/>
              <a:cs typeface="+mn-cs"/>
            </a:endParaRPr>
          </a:p>
          <a:p>
            <a:pPr marL="342900" lvl="2" indent="-342900"/>
            <a:endParaRPr lang="cs-CZ" altLang="cs-CZ" sz="40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V422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541721"/>
            <a:ext cx="11674929" cy="492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cs-CZ" sz="4000" kern="0" dirty="0" smtClean="0"/>
              <a:t>Příloha 2 – oprava chyby v Jakostním faktorem</a:t>
            </a:r>
          </a:p>
          <a:p>
            <a:pPr marL="342900" lvl="2" indent="-342900"/>
            <a:r>
              <a:rPr lang="cs-CZ" sz="4000" kern="0" dirty="0" smtClean="0"/>
              <a:t>Příloha 3 – konverzní faktory</a:t>
            </a:r>
          </a:p>
          <a:p>
            <a:pPr marL="800100" lvl="3" indent="-342900"/>
            <a:r>
              <a:rPr lang="cs-CZ" sz="3600" kern="0" dirty="0" smtClean="0"/>
              <a:t>Dojde asi spíš k zjednodušení a možná a i určitému promazání</a:t>
            </a:r>
          </a:p>
          <a:p>
            <a:pPr marL="800100" lvl="3" indent="-342900"/>
            <a:r>
              <a:rPr lang="cs-CZ" sz="3600" kern="0" dirty="0" smtClean="0"/>
              <a:t>nejde legislativně celé pojmout a mělo by to být postavené na dobré praxi dle zahraničních doporučení – povinnost služby osobní dozimetrie podle přílohy 19</a:t>
            </a:r>
          </a:p>
          <a:p>
            <a:pPr marL="342900" lvl="2" indent="-342900"/>
            <a:r>
              <a:rPr lang="cs-CZ" sz="4000" kern="0" dirty="0" smtClean="0"/>
              <a:t>Příloha 10 – ověřování těsnosti URZ</a:t>
            </a:r>
          </a:p>
          <a:p>
            <a:pPr marL="800100" lvl="3" indent="-342900"/>
            <a:r>
              <a:rPr lang="cs-CZ" sz="3600" kern="0" dirty="0" smtClean="0"/>
              <a:t>Vyjasnění formulací a doplnění ověřování těsnosti pro plynný radionuklid</a:t>
            </a:r>
          </a:p>
          <a:p>
            <a:pPr marL="342900" lvl="2" indent="-342900"/>
            <a:r>
              <a:rPr lang="cs-CZ" sz="4000" kern="0" dirty="0" smtClean="0"/>
              <a:t>Příloha 14 – změny v údajích o RP pro účely osobní dozimetrie</a:t>
            </a:r>
          </a:p>
          <a:p>
            <a:pPr marL="342900" lvl="2" indent="-342900"/>
            <a:r>
              <a:rPr lang="cs-CZ" sz="4000" kern="0" dirty="0" smtClean="0"/>
              <a:t>Příloha 15 – neobsahuje vzor radiačního průkazu, ale jen výčet položek, který má obsahovat (z atomové legislativy zmizí ruština)</a:t>
            </a:r>
          </a:p>
          <a:p>
            <a:pPr marL="342900" lvl="2" indent="-342900"/>
            <a:r>
              <a:rPr lang="cs-CZ" sz="4000" kern="0" dirty="0" smtClean="0"/>
              <a:t>Příloha 16 – karta ZIZ bude obsahovat kategorii zabezpečení</a:t>
            </a:r>
            <a:endParaRPr lang="cs-CZ" sz="4000" kern="0" dirty="0"/>
          </a:p>
          <a:p>
            <a:pPr marL="342900" lvl="2" indent="-342900"/>
            <a:endParaRPr lang="cs-CZ" sz="2800" kern="0" baseline="30000" dirty="0" smtClean="0"/>
          </a:p>
          <a:p>
            <a:pPr marL="342900" lvl="2" indent="-342900"/>
            <a:endParaRPr lang="cs-CZ" sz="4000" kern="0" dirty="0" smtClean="0">
              <a:ea typeface="+mn-ea"/>
              <a:cs typeface="+mn-cs"/>
            </a:endParaRPr>
          </a:p>
          <a:p>
            <a:pPr marL="342900" lvl="2" indent="-342900"/>
            <a:endParaRPr lang="cs-CZ" sz="4000" u="sng" kern="0" dirty="0" smtClean="0">
              <a:ea typeface="+mn-ea"/>
              <a:cs typeface="+mn-cs"/>
            </a:endParaRPr>
          </a:p>
          <a:p>
            <a:pPr marL="342900" lvl="2" indent="-342900"/>
            <a:endParaRPr lang="cs-CZ" altLang="cs-CZ" sz="40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958850"/>
            <a:ext cx="10082212" cy="1527872"/>
          </a:xfrm>
        </p:spPr>
        <p:txBody>
          <a:bodyPr/>
          <a:lstStyle/>
          <a:p>
            <a:r>
              <a:rPr lang="cs-CZ" altLang="cs-CZ" sz="3500" dirty="0" smtClean="0"/>
              <a:t>Změny v dalších vyhláškách atomového práva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6677" y="2905737"/>
            <a:ext cx="8053388" cy="319405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Schůzka se zástupci držitelů pro pořádání kurzů v radiační ochraně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 smtClean="0"/>
              <a:t>2024-12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/>
              <a:t>Petr Papírník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>
                <a:hlinkClick r:id="rId2"/>
              </a:rPr>
              <a:t>Petr.papirnik@sujb.cz</a:t>
            </a: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5006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o zvládání RMU č. 359/2016 Sb.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541721"/>
            <a:ext cx="11674929" cy="492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cs-CZ" sz="4000" kern="0" dirty="0" smtClean="0"/>
              <a:t>Oznámení </a:t>
            </a:r>
            <a:r>
              <a:rPr lang="cs-CZ" sz="4000" kern="0" dirty="0"/>
              <a:t>o zjištěné kategorii ohrožení musí být provedeno do 10 </a:t>
            </a:r>
            <a:r>
              <a:rPr lang="cs-CZ" sz="4000" kern="0" dirty="0" smtClean="0"/>
              <a:t>dnů… - přesun z § 3 do § 2 – vyjasněno, k čemu se tato povinnost vztahuje</a:t>
            </a:r>
          </a:p>
          <a:p>
            <a:pPr marL="342900" lvl="2" indent="-342900"/>
            <a:r>
              <a:rPr lang="cs-CZ" sz="4000" kern="0" dirty="0" smtClean="0"/>
              <a:t>§ 12 menší změny v nácvicích</a:t>
            </a:r>
          </a:p>
          <a:p>
            <a:pPr marL="342900" lvl="2" indent="-342900"/>
            <a:r>
              <a:rPr lang="cs-CZ" sz="4000" kern="0" dirty="0" smtClean="0"/>
              <a:t>§ 14 dokumentování připravenosti k odezvě</a:t>
            </a:r>
          </a:p>
          <a:p>
            <a:pPr marL="342900" lvl="2" indent="-342900"/>
            <a:r>
              <a:rPr lang="cs-CZ" sz="4000" kern="0" dirty="0" smtClean="0"/>
              <a:t>§ 15 </a:t>
            </a:r>
            <a:r>
              <a:rPr lang="cs-CZ" sz="4000" kern="0" dirty="0" err="1" smtClean="0"/>
              <a:t>antidota</a:t>
            </a:r>
            <a:endParaRPr lang="cs-CZ" sz="4000" kern="0" dirty="0" smtClean="0"/>
          </a:p>
          <a:p>
            <a:pPr marL="342900" lvl="2" indent="-342900"/>
            <a:r>
              <a:rPr lang="cs-CZ" sz="4000" kern="0" dirty="0"/>
              <a:t>§ </a:t>
            </a:r>
            <a:r>
              <a:rPr lang="cs-CZ" sz="4000" kern="0" dirty="0" smtClean="0"/>
              <a:t>16-18 </a:t>
            </a:r>
            <a:r>
              <a:rPr lang="cs-CZ" sz="4000" kern="0" dirty="0"/>
              <a:t>ověřování </a:t>
            </a:r>
            <a:r>
              <a:rPr lang="cs-CZ" sz="4000" kern="0" dirty="0" smtClean="0"/>
              <a:t>funkčnosti připravenosti na RMU</a:t>
            </a:r>
          </a:p>
          <a:p>
            <a:pPr marL="342900" lvl="2" indent="-342900"/>
            <a:r>
              <a:rPr lang="cs-CZ" sz="4000" kern="0" dirty="0" smtClean="0"/>
              <a:t>§ 25 výčet skutečností důležitých ve vztahu k RMU</a:t>
            </a:r>
          </a:p>
          <a:p>
            <a:pPr marL="342900" lvl="2" indent="-342900"/>
            <a:r>
              <a:rPr lang="cs-CZ" sz="4000" kern="0" dirty="0"/>
              <a:t>Příloha </a:t>
            </a:r>
            <a:r>
              <a:rPr lang="cs-CZ" sz="4000" kern="0" dirty="0" smtClean="0"/>
              <a:t>11, 14 </a:t>
            </a:r>
            <a:r>
              <a:rPr lang="cs-CZ" sz="4000" kern="0" dirty="0"/>
              <a:t>Obsah </a:t>
            </a:r>
            <a:r>
              <a:rPr lang="cs-CZ" sz="4000" kern="0" dirty="0" smtClean="0"/>
              <a:t>formulářů</a:t>
            </a:r>
            <a:endParaRPr lang="cs-CZ" sz="4000" kern="0" dirty="0"/>
          </a:p>
          <a:p>
            <a:pPr marL="342900" lvl="2" indent="-342900"/>
            <a:endParaRPr lang="cs-CZ" sz="2800" kern="0" baseline="30000" dirty="0" smtClean="0"/>
          </a:p>
          <a:p>
            <a:pPr marL="342900" lvl="2" indent="-342900"/>
            <a:endParaRPr lang="cs-CZ" sz="4000" kern="0" dirty="0" smtClean="0">
              <a:ea typeface="+mn-ea"/>
              <a:cs typeface="+mn-cs"/>
            </a:endParaRPr>
          </a:p>
          <a:p>
            <a:pPr marL="342900" lvl="2" indent="-342900"/>
            <a:endParaRPr lang="cs-CZ" sz="4000" u="sng" kern="0" dirty="0" smtClean="0">
              <a:ea typeface="+mn-ea"/>
              <a:cs typeface="+mn-cs"/>
            </a:endParaRPr>
          </a:p>
          <a:p>
            <a:pPr marL="342900" lvl="2" indent="-342900"/>
            <a:endParaRPr lang="cs-CZ" altLang="cs-CZ" sz="40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o monitorování radiační situace č. 360/2016 Sb.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541721"/>
            <a:ext cx="11674929" cy="492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cs-CZ" sz="4000" kern="0" dirty="0"/>
              <a:t>§ 4 Monitorování </a:t>
            </a:r>
            <a:r>
              <a:rPr lang="cs-CZ" sz="4000" strike="sngStrike" kern="0" dirty="0"/>
              <a:t>musí </a:t>
            </a:r>
            <a:r>
              <a:rPr lang="cs-CZ" sz="4000" strike="sngStrike" kern="0" dirty="0" smtClean="0"/>
              <a:t>být </a:t>
            </a:r>
            <a:r>
              <a:rPr lang="cs-CZ" sz="4000" kern="0" dirty="0" smtClean="0">
                <a:solidFill>
                  <a:srgbClr val="FF0000"/>
                </a:solidFill>
              </a:rPr>
              <a:t>je </a:t>
            </a:r>
            <a:r>
              <a:rPr lang="cs-CZ" sz="4000" kern="0" dirty="0">
                <a:solidFill>
                  <a:srgbClr val="FF0000"/>
                </a:solidFill>
              </a:rPr>
              <a:t>organizováno  </a:t>
            </a:r>
            <a:r>
              <a:rPr lang="cs-CZ" sz="4000" strike="sngStrike" kern="0" dirty="0"/>
              <a:t>prováděno</a:t>
            </a:r>
            <a:r>
              <a:rPr lang="cs-CZ" sz="4000" kern="0" dirty="0"/>
              <a:t> prostřednictvím monitorovacích </a:t>
            </a:r>
            <a:r>
              <a:rPr lang="cs-CZ" sz="4000" kern="0" dirty="0" smtClean="0"/>
              <a:t>sítí</a:t>
            </a:r>
          </a:p>
          <a:p>
            <a:pPr marL="342900" lvl="2" indent="-342900"/>
            <a:r>
              <a:rPr lang="cs-CZ" sz="4000" kern="0" dirty="0" smtClean="0"/>
              <a:t>§ 5 změna formulace umístění odběrových míst</a:t>
            </a:r>
          </a:p>
          <a:p>
            <a:pPr marL="342900" lvl="2" indent="-342900"/>
            <a:r>
              <a:rPr lang="cs-CZ" sz="4000" kern="0" dirty="0" smtClean="0"/>
              <a:t>§ 7 </a:t>
            </a:r>
            <a:r>
              <a:rPr lang="cs-CZ" sz="4000" kern="0" dirty="0"/>
              <a:t>Měření a vyhodnocování fyzikálních veličin</a:t>
            </a:r>
          </a:p>
          <a:p>
            <a:pPr marL="342900" lvl="2" indent="-342900"/>
            <a:r>
              <a:rPr lang="cs-CZ" sz="4000" kern="0" dirty="0"/>
              <a:t>§ 8 Měřicí a odběrová </a:t>
            </a:r>
            <a:r>
              <a:rPr lang="cs-CZ" sz="4000" kern="0" dirty="0" smtClean="0"/>
              <a:t>zařízení</a:t>
            </a:r>
          </a:p>
          <a:p>
            <a:pPr marL="342900" lvl="2" indent="-342900"/>
            <a:r>
              <a:rPr lang="cs-CZ" sz="4000" kern="0" dirty="0" smtClean="0"/>
              <a:t>§ 9 Vzorky</a:t>
            </a:r>
          </a:p>
          <a:p>
            <a:pPr marL="342900" lvl="2" indent="-342900"/>
            <a:r>
              <a:rPr lang="cs-CZ" sz="4000" kern="0" dirty="0" smtClean="0"/>
              <a:t>§ 10 Měřící laboratoř se musí účastnit nácviků</a:t>
            </a:r>
          </a:p>
          <a:p>
            <a:pPr marL="342900" lvl="2" indent="-342900"/>
            <a:r>
              <a:rPr lang="cs-CZ" sz="4000" kern="0" dirty="0" smtClean="0"/>
              <a:t>§ 11-12 Předávání dat, datové středisko</a:t>
            </a:r>
          </a:p>
          <a:p>
            <a:pPr marL="342900" lvl="2" indent="-342900"/>
            <a:r>
              <a:rPr lang="cs-CZ" sz="4000" kern="0" dirty="0" smtClean="0"/>
              <a:t>§ 13 nově také řeší podrobnosti nácviku</a:t>
            </a:r>
          </a:p>
          <a:p>
            <a:pPr marL="342900" lvl="2" indent="-342900"/>
            <a:r>
              <a:rPr lang="cs-CZ" sz="4000" strike="sngStrike" kern="0" dirty="0" smtClean="0"/>
              <a:t>§ 17 Změny ovlivňující monitorování </a:t>
            </a:r>
            <a:r>
              <a:rPr lang="cs-CZ" sz="4000" kern="0" dirty="0" smtClean="0"/>
              <a:t>– v praxi neproveditelné</a:t>
            </a:r>
          </a:p>
          <a:p>
            <a:pPr marL="342900" lvl="2" indent="-342900"/>
            <a:r>
              <a:rPr lang="cs-CZ" sz="4000" kern="0" dirty="0" smtClean="0"/>
              <a:t>Další drobné změny</a:t>
            </a:r>
            <a:endParaRPr lang="cs-CZ" sz="4000" kern="0" dirty="0"/>
          </a:p>
          <a:p>
            <a:pPr marL="342900" lvl="2" indent="-342900"/>
            <a:endParaRPr lang="cs-CZ" sz="4000" kern="0" dirty="0"/>
          </a:p>
          <a:p>
            <a:pPr marL="342900" lvl="2" indent="-342900"/>
            <a:endParaRPr lang="cs-CZ" sz="4000" kern="0" dirty="0"/>
          </a:p>
          <a:p>
            <a:pPr marL="342900" lvl="2" indent="-342900"/>
            <a:endParaRPr lang="cs-CZ" sz="2800" kern="0" baseline="30000" dirty="0" smtClean="0"/>
          </a:p>
          <a:p>
            <a:pPr marL="342900" lvl="2" indent="-342900"/>
            <a:endParaRPr lang="cs-CZ" sz="4000" kern="0" dirty="0" smtClean="0">
              <a:ea typeface="+mn-ea"/>
              <a:cs typeface="+mn-cs"/>
            </a:endParaRPr>
          </a:p>
          <a:p>
            <a:pPr marL="342900" lvl="2" indent="-342900"/>
            <a:endParaRPr lang="cs-CZ" sz="4000" u="sng" kern="0" dirty="0" smtClean="0">
              <a:ea typeface="+mn-ea"/>
              <a:cs typeface="+mn-cs"/>
            </a:endParaRPr>
          </a:p>
          <a:p>
            <a:pPr marL="342900" lvl="2" indent="-342900"/>
            <a:endParaRPr lang="cs-CZ" altLang="cs-CZ" sz="40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20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V422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3096" y="1839434"/>
            <a:ext cx="11674475" cy="460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Přesnější definice neužitečného záření (§ 2)</a:t>
            </a:r>
          </a:p>
          <a:p>
            <a:r>
              <a:rPr lang="cs-CZ" sz="2400" kern="0" dirty="0" smtClean="0"/>
              <a:t>Změny v odvozených limitech pro vnitřní kontaminaci § 6</a:t>
            </a:r>
          </a:p>
          <a:p>
            <a:pPr marL="342900" lvl="2" indent="-342900"/>
            <a:r>
              <a:rPr lang="cs-CZ" kern="0" dirty="0" smtClean="0">
                <a:ea typeface="+mn-ea"/>
                <a:cs typeface="+mn-cs"/>
              </a:rPr>
              <a:t>§ 18 – kategorizace pro účely zabezpečení – vyjasněno, že jde o pracoviště, kde se současně vyskytuje více radionuklidových zdrojů</a:t>
            </a:r>
          </a:p>
          <a:p>
            <a:pPr marL="342900" lvl="2" indent="-342900"/>
            <a:endParaRPr lang="cs-CZ" kern="0" dirty="0" smtClean="0">
              <a:ea typeface="+mn-ea"/>
              <a:cs typeface="+mn-cs"/>
            </a:endParaRPr>
          </a:p>
          <a:p>
            <a:endParaRPr lang="cs-CZ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78205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958850"/>
            <a:ext cx="10082212" cy="1527872"/>
          </a:xfrm>
        </p:spPr>
        <p:txBody>
          <a:bodyPr/>
          <a:lstStyle/>
          <a:p>
            <a:r>
              <a:rPr lang="cs-CZ" altLang="cs-CZ" sz="3500" dirty="0" smtClean="0"/>
              <a:t>Změny v legislativě MZ ČR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6677" y="2905737"/>
            <a:ext cx="8053388" cy="319405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Schůzka se zástupci držitelů pro pořádání kurzů v radiační ochraně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cs-CZ" altLang="cs-CZ" sz="3600" dirty="0" smtClean="0"/>
              <a:t>2024-12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/>
              <a:t>Petr Papírník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cs-CZ" altLang="cs-CZ" sz="2000" dirty="0" smtClean="0">
                <a:hlinkClick r:id="rId2"/>
              </a:rPr>
              <a:t>Petr.papirnik@sujb.cz</a:t>
            </a:r>
            <a:endParaRPr lang="cs-CZ" altLang="cs-CZ" sz="20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42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Zákon 373/2011 Sb. – hlava 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7"/>
            <a:ext cx="11674929" cy="5639637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 smtClean="0"/>
              <a:t>NRS</a:t>
            </a:r>
          </a:p>
          <a:p>
            <a:pPr lvl="1"/>
            <a:r>
              <a:rPr lang="cs-CZ" sz="3200" dirty="0" smtClean="0"/>
              <a:t>vydávají se nejméně jednou za 10 let, zpřesnění obsahu</a:t>
            </a:r>
          </a:p>
          <a:p>
            <a:r>
              <a:rPr lang="cs-CZ" sz="3600" dirty="0" smtClean="0"/>
              <a:t>Indikace:</a:t>
            </a:r>
          </a:p>
          <a:p>
            <a:pPr lvl="1"/>
            <a:r>
              <a:rPr lang="cs-CZ" sz="3600" dirty="0" smtClean="0"/>
              <a:t>Indikující lékař musí při indikaci vycházet z indikačních kritérií</a:t>
            </a:r>
          </a:p>
          <a:p>
            <a:pPr lvl="1"/>
            <a:r>
              <a:rPr lang="cs-CZ" sz="3600" dirty="0" smtClean="0"/>
              <a:t>V případě problému se žádankou musí aplikující odborník kontaktovat indikujícího lékaře</a:t>
            </a:r>
          </a:p>
          <a:p>
            <a:r>
              <a:rPr lang="cs-CZ" dirty="0" smtClean="0"/>
              <a:t>Změna </a:t>
            </a:r>
            <a:r>
              <a:rPr lang="cs-CZ" dirty="0"/>
              <a:t>frekvence auditů:</a:t>
            </a:r>
          </a:p>
          <a:p>
            <a:pPr lvl="1"/>
            <a:r>
              <a:rPr lang="cs-CZ" dirty="0"/>
              <a:t>IKA v léčebné NM zůstává 1x ročně; ostatní NM 1x 2 roky</a:t>
            </a:r>
          </a:p>
          <a:p>
            <a:pPr lvl="1"/>
            <a:r>
              <a:rPr lang="cs-CZ" dirty="0"/>
              <a:t>EKA v léčebné NM zůstává 1x 5 let; ostatní NM 1x 6 let</a:t>
            </a:r>
          </a:p>
          <a:p>
            <a:r>
              <a:rPr lang="cs-CZ" dirty="0" smtClean="0"/>
              <a:t>Nastaven </a:t>
            </a:r>
            <a:r>
              <a:rPr lang="cs-CZ" dirty="0"/>
              <a:t>robustní systém kontroly kvality pravidel EKA </a:t>
            </a:r>
            <a:endParaRPr lang="cs-CZ" dirty="0" smtClean="0"/>
          </a:p>
          <a:p>
            <a:r>
              <a:rPr lang="cs-CZ" dirty="0" smtClean="0"/>
              <a:t>Zpráva </a:t>
            </a:r>
            <a:r>
              <a:rPr lang="cs-CZ" dirty="0"/>
              <a:t>z EKA obsahuje doporučená opatření k nápravě</a:t>
            </a:r>
          </a:p>
          <a:p>
            <a:r>
              <a:rPr lang="cs-CZ" dirty="0" smtClean="0"/>
              <a:t>Další menší změny</a:t>
            </a:r>
            <a:endParaRPr lang="cs-CZ" dirty="0"/>
          </a:p>
          <a:p>
            <a:endParaRPr lang="cs-CZ" sz="3600" dirty="0"/>
          </a:p>
          <a:p>
            <a:endParaRPr lang="cs-CZ" sz="3600" dirty="0"/>
          </a:p>
          <a:p>
            <a:pPr lvl="1"/>
            <a:endParaRPr lang="cs-CZ" sz="3600" dirty="0"/>
          </a:p>
          <a:p>
            <a:pPr lvl="1"/>
            <a:endParaRPr lang="cs-CZ" sz="3600" dirty="0"/>
          </a:p>
          <a:p>
            <a:pPr lvl="1"/>
            <a:endParaRPr lang="cs-CZ" sz="3600" dirty="0"/>
          </a:p>
          <a:p>
            <a:pPr lvl="1"/>
            <a:endParaRPr lang="cs-CZ" dirty="0">
              <a:ea typeface="+mn-ea"/>
              <a:cs typeface="+mn-cs"/>
            </a:endParaRPr>
          </a:p>
          <a:p>
            <a:pPr marL="342900" lvl="2" indent="-342900"/>
            <a:endParaRPr lang="cs-CZ" sz="2800" u="sng" dirty="0">
              <a:ea typeface="+mn-ea"/>
              <a:cs typeface="+mn-cs"/>
            </a:endParaRPr>
          </a:p>
          <a:p>
            <a:pPr marL="342900" lvl="2" indent="-342900"/>
            <a:endParaRPr lang="cs-CZ" altLang="cs-CZ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9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Vyhláška 410/2012 Sb.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7"/>
            <a:ext cx="11674929" cy="5639637"/>
          </a:xfrm>
        </p:spPr>
        <p:txBody>
          <a:bodyPr>
            <a:normAutofit/>
          </a:bodyPr>
          <a:lstStyle/>
          <a:p>
            <a:r>
              <a:rPr lang="cs-CZ" sz="2400" dirty="0"/>
              <a:t>Pravděpodobně půjde o zcela novou vyhlášku, nikoli o novelu</a:t>
            </a:r>
          </a:p>
          <a:p>
            <a:r>
              <a:rPr lang="cs-CZ" sz="2700" dirty="0" smtClean="0"/>
              <a:t>Detailně popsaný proces, požadavky a hodnocení EKA</a:t>
            </a:r>
          </a:p>
          <a:p>
            <a:pPr lvl="1"/>
            <a:r>
              <a:rPr lang="cs-CZ" sz="2700" dirty="0" smtClean="0"/>
              <a:t>vychází z metodiky EKA zveřejněné ve věstníku MZ ČR.</a:t>
            </a:r>
            <a:endParaRPr lang="cs-CZ" dirty="0"/>
          </a:p>
          <a:p>
            <a:pPr lvl="1"/>
            <a:r>
              <a:rPr lang="cs-CZ" dirty="0" smtClean="0"/>
              <a:t>Většinově koresponduje s tím, co mají auditorské firmy ve svých pravidlech EKA.</a:t>
            </a:r>
          </a:p>
          <a:p>
            <a:pPr lvl="1"/>
            <a:r>
              <a:rPr lang="cs-CZ" dirty="0" smtClean="0"/>
              <a:t>Obecně v těle vyhlášky, detailně v příloze</a:t>
            </a:r>
          </a:p>
          <a:p>
            <a:r>
              <a:rPr lang="cs-CZ" dirty="0"/>
              <a:t>Zpřesněné požadavky na personální zajištění </a:t>
            </a:r>
            <a:r>
              <a:rPr lang="cs-CZ" dirty="0" smtClean="0"/>
              <a:t>EKA</a:t>
            </a:r>
          </a:p>
          <a:p>
            <a:pPr lvl="1"/>
            <a:r>
              <a:rPr lang="cs-CZ" dirty="0" smtClean="0"/>
              <a:t>Většinově v </a:t>
            </a:r>
            <a:r>
              <a:rPr lang="cs-CZ" dirty="0"/>
              <a:t>souladu se současným zajištěním </a:t>
            </a:r>
            <a:r>
              <a:rPr lang="cs-CZ" dirty="0" smtClean="0"/>
              <a:t>auditorských firem</a:t>
            </a:r>
          </a:p>
          <a:p>
            <a:r>
              <a:rPr lang="cs-CZ" dirty="0" smtClean="0"/>
              <a:t>Minimální požadavky na IKA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sz="2100" dirty="0">
              <a:ea typeface="+mn-ea"/>
              <a:cs typeface="+mn-cs"/>
            </a:endParaRPr>
          </a:p>
          <a:p>
            <a:pPr marL="342900" lvl="2" indent="-342900"/>
            <a:endParaRPr lang="cs-CZ" sz="2000" u="sng" dirty="0">
              <a:ea typeface="+mn-ea"/>
              <a:cs typeface="+mn-cs"/>
            </a:endParaRPr>
          </a:p>
          <a:p>
            <a:pPr marL="342900" lvl="2" indent="-342900"/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863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PZ, ZDS (V422 § 26-30)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6"/>
            <a:ext cx="11674929" cy="5695347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3200" dirty="0" smtClean="0"/>
              <a:t>omezený provoz při částečně úspěšné PZ/ZDS – lze ZIZ provozovat v omezeném režimu tak, aby jej závada nijak neovlivňovala.</a:t>
            </a:r>
          </a:p>
          <a:p>
            <a:pPr lvl="1"/>
            <a:r>
              <a:rPr lang="cs-CZ" altLang="cs-CZ" sz="3200" dirty="0" smtClean="0">
                <a:sym typeface="Wingdings" panose="05000000000000000000" pitchFamily="2" charset="2"/>
              </a:rPr>
              <a:t>KRF spolu s osobou řídící zkoušku můžou stanovit omezený provoz</a:t>
            </a:r>
          </a:p>
          <a:p>
            <a:pPr lvl="1"/>
            <a:r>
              <a:rPr lang="cs-CZ" altLang="cs-CZ" sz="3200" dirty="0" smtClean="0">
                <a:sym typeface="Wingdings" panose="05000000000000000000" pitchFamily="2" charset="2"/>
              </a:rPr>
              <a:t>Detaily jsou v § 26 a 29 V422</a:t>
            </a:r>
          </a:p>
          <a:p>
            <a:r>
              <a:rPr lang="cs-CZ" altLang="cs-CZ" sz="3200" dirty="0"/>
              <a:t>Přesun </a:t>
            </a:r>
            <a:r>
              <a:rPr lang="cs-CZ" altLang="cs-CZ" sz="3200" dirty="0" smtClean="0"/>
              <a:t>konstruktu </a:t>
            </a:r>
            <a:r>
              <a:rPr lang="cs-CZ" altLang="cs-CZ" sz="3200" dirty="0"/>
              <a:t>s méně a velmi závažnou závadou do zákona – zjednodušení legislativy, bez věcného dopadu</a:t>
            </a:r>
          </a:p>
          <a:p>
            <a:r>
              <a:rPr lang="cs-CZ" altLang="cs-CZ" sz="3200" dirty="0"/>
              <a:t>Stanovisko k instalacím a termínu PZ je ve vyhlášce – věcně se to nemění</a:t>
            </a:r>
          </a:p>
          <a:p>
            <a:r>
              <a:rPr lang="cs-CZ" altLang="cs-CZ" sz="3200" dirty="0" smtClean="0"/>
              <a:t>Při </a:t>
            </a:r>
            <a:r>
              <a:rPr lang="cs-CZ" altLang="cs-CZ" sz="3200" dirty="0"/>
              <a:t>ZDS s méně závažnou závadou lze v protokolu identifikovat, že jde o závadu, jejíž odstranění lze ověřit jen pomocí ZPS – pak netřeba ZDS (minoritní závady typu chybějící značení, atp.)</a:t>
            </a:r>
          </a:p>
          <a:p>
            <a:r>
              <a:rPr lang="cs-CZ" altLang="cs-CZ" sz="3200" dirty="0" smtClean="0"/>
              <a:t>Další drobné změny</a:t>
            </a:r>
          </a:p>
          <a:p>
            <a:r>
              <a:rPr lang="cs-CZ" sz="3200" dirty="0" smtClean="0"/>
              <a:t>§ 38 vyjasněny povinnosti na uchovávání protokolů ze zkoušek a záznamů o omezeném provozu</a:t>
            </a:r>
          </a:p>
          <a:p>
            <a:r>
              <a:rPr lang="cs-CZ" sz="3200" dirty="0" smtClean="0"/>
              <a:t>Příloha 11 četnost ZDS pro URZ – drobné změny</a:t>
            </a:r>
            <a:endParaRPr lang="cs-CZ" sz="3200" dirty="0"/>
          </a:p>
          <a:p>
            <a:pPr lvl="1"/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128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ZIZ (vztah k frekvenci ZDS) </a:t>
            </a:r>
            <a:r>
              <a:rPr lang="cs-CZ" altLang="cs-CZ" sz="2800" dirty="0"/>
              <a:t>§ 15 </a:t>
            </a:r>
            <a:r>
              <a:rPr lang="cs-CZ" altLang="cs-CZ" sz="2800" dirty="0" smtClean="0"/>
              <a:t>V422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3914" y="1701209"/>
            <a:ext cx="11674929" cy="482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3200" kern="0" dirty="0" smtClean="0"/>
              <a:t>Vyjasňovány rozdíly mezi JZIZ a VZIZ</a:t>
            </a:r>
          </a:p>
          <a:p>
            <a:r>
              <a:rPr lang="cs-CZ" sz="3200" kern="0" dirty="0" smtClean="0"/>
              <a:t>Srozumitelnější formulace, že zubní CT je VZIZ (ZDS 1x ročně)</a:t>
            </a:r>
          </a:p>
          <a:p>
            <a:r>
              <a:rPr lang="cs-CZ" sz="3200" kern="0" dirty="0" smtClean="0"/>
              <a:t>VZIZ je urychlovač </a:t>
            </a:r>
            <a:r>
              <a:rPr lang="cs-CZ" sz="3200" u="sng" kern="0" dirty="0" smtClean="0"/>
              <a:t>nad 1 </a:t>
            </a:r>
            <a:r>
              <a:rPr lang="cs-CZ" sz="3200" u="sng" kern="0" dirty="0" err="1" smtClean="0"/>
              <a:t>MeV</a:t>
            </a:r>
            <a:r>
              <a:rPr lang="cs-CZ" sz="3200" kern="0" dirty="0"/>
              <a:t> (ZDS </a:t>
            </a:r>
            <a:r>
              <a:rPr lang="cs-CZ" sz="3200" kern="0" dirty="0" smtClean="0"/>
              <a:t>1x ročně nebo za 2 roky, podle použití), pod 1 </a:t>
            </a:r>
            <a:r>
              <a:rPr lang="cs-CZ" sz="3200" kern="0" dirty="0" err="1" smtClean="0"/>
              <a:t>MeV</a:t>
            </a:r>
            <a:r>
              <a:rPr lang="cs-CZ" sz="3200" kern="0" dirty="0" smtClean="0"/>
              <a:t> je to JZIZ (ZDS 1x 3 roky)</a:t>
            </a:r>
            <a:endParaRPr lang="cs-CZ" sz="3200" u="sng" kern="0" dirty="0" smtClean="0"/>
          </a:p>
          <a:p>
            <a:r>
              <a:rPr lang="cs-CZ" sz="3200" kern="0" dirty="0" smtClean="0"/>
              <a:t>Vyjasněná formulace radionuklidového ozařovače čehokoli jako VZIZ (ZDS 1x 2 roky)</a:t>
            </a:r>
          </a:p>
          <a:p>
            <a:r>
              <a:rPr lang="cs-CZ" sz="3200" kern="0" dirty="0" smtClean="0"/>
              <a:t>VZIZ je veterinární radioterapeutický rentgen (</a:t>
            </a:r>
            <a:r>
              <a:rPr lang="cs-CZ" sz="3200" kern="0" dirty="0"/>
              <a:t>ZDS 1x 2 roky</a:t>
            </a:r>
            <a:r>
              <a:rPr lang="cs-CZ" sz="3200" kern="0" dirty="0" smtClean="0"/>
              <a:t>)</a:t>
            </a:r>
          </a:p>
          <a:p>
            <a:r>
              <a:rPr lang="cs-CZ" altLang="cs-CZ" sz="3200" kern="0" dirty="0" smtClean="0"/>
              <a:t>Ostatní veterinární rtg zařízení zůstávají JZIZ </a:t>
            </a:r>
            <a:r>
              <a:rPr lang="cs-CZ" sz="3200" kern="0" dirty="0"/>
              <a:t>(ZDS 1x 3 roky)</a:t>
            </a:r>
            <a:endParaRPr lang="cs-CZ" sz="3200" u="sng" kern="0" dirty="0"/>
          </a:p>
          <a:p>
            <a:pPr lvl="1"/>
            <a:endParaRPr lang="cs-CZ" altLang="cs-CZ" sz="3200" kern="0" dirty="0" smtClean="0"/>
          </a:p>
          <a:p>
            <a:endParaRPr lang="cs-CZ" altLang="cs-CZ" sz="3200" kern="0" dirty="0"/>
          </a:p>
        </p:txBody>
      </p:sp>
    </p:spTree>
    <p:extLst>
      <p:ext uri="{BB962C8B-B14F-4D97-AF65-F5344CB8AC3E}">
        <p14:creationId xmlns:p14="http://schemas.microsoft.com/office/powerpoint/2010/main" val="43646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Hodnocení vlastností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" y="826477"/>
            <a:ext cx="12192000" cy="603152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3200" dirty="0"/>
              <a:t>Obsah PZ a ZDS bude nově v příloze 12</a:t>
            </a:r>
          </a:p>
          <a:p>
            <a:pPr lvl="1"/>
            <a:r>
              <a:rPr lang="cs-CZ" altLang="cs-CZ" sz="3200" dirty="0"/>
              <a:t>Obecný obsah ze stávajících § 26 a 28 + detailní obsah, který byl dosud schován v požadavcích na metodiky, nebo v požadavcích na ZIZ</a:t>
            </a:r>
          </a:p>
          <a:p>
            <a:pPr marL="342900" lvl="2" indent="-342900"/>
            <a:r>
              <a:rPr lang="cs-CZ" sz="2800" dirty="0"/>
              <a:t>Závady explicitně uvedené v příloze 12</a:t>
            </a:r>
          </a:p>
          <a:p>
            <a:pPr marL="800100" lvl="3" indent="-342900"/>
            <a:r>
              <a:rPr lang="cs-CZ" sz="2400" dirty="0"/>
              <a:t>Většina zůstává stejná – jen velmi závažné</a:t>
            </a:r>
          </a:p>
          <a:p>
            <a:pPr marL="457200" lvl="3" indent="0">
              <a:buNone/>
            </a:pPr>
            <a:r>
              <a:rPr lang="cs-CZ" sz="2400" dirty="0"/>
              <a:t>+ přidaly se vybrané méně závažné </a:t>
            </a:r>
            <a:r>
              <a:rPr lang="cs-CZ" sz="2400" dirty="0" smtClean="0"/>
              <a:t>závady</a:t>
            </a:r>
            <a:endParaRPr lang="cs-CZ" sz="2500" dirty="0" smtClean="0"/>
          </a:p>
          <a:p>
            <a:pPr marL="342900" lvl="2" indent="-342900"/>
            <a:r>
              <a:rPr lang="cs-CZ" sz="2700" dirty="0" smtClean="0">
                <a:ea typeface="+mn-ea"/>
                <a:cs typeface="+mn-cs"/>
              </a:rPr>
              <a:t>Dokumentace </a:t>
            </a:r>
            <a:r>
              <a:rPr lang="cs-CZ" sz="2700" dirty="0" err="1" smtClean="0">
                <a:ea typeface="+mn-ea"/>
                <a:cs typeface="+mn-cs"/>
              </a:rPr>
              <a:t>hodnotičů</a:t>
            </a:r>
            <a:r>
              <a:rPr lang="cs-CZ" sz="2700" dirty="0" smtClean="0">
                <a:ea typeface="+mn-ea"/>
                <a:cs typeface="+mn-cs"/>
              </a:rPr>
              <a:t> vlastností (příloha 19)</a:t>
            </a:r>
          </a:p>
          <a:p>
            <a:pPr marL="800100" lvl="3" indent="-342900"/>
            <a:r>
              <a:rPr lang="cs-CZ" sz="2400" dirty="0"/>
              <a:t>Metodiky</a:t>
            </a:r>
          </a:p>
          <a:p>
            <a:pPr marL="800100" lvl="3" indent="-342900"/>
            <a:r>
              <a:rPr lang="cs-CZ" sz="2400" dirty="0" smtClean="0"/>
              <a:t>vzorové protokoly</a:t>
            </a:r>
          </a:p>
          <a:p>
            <a:pPr marL="800100" lvl="3" indent="-342900"/>
            <a:r>
              <a:rPr lang="cs-CZ" sz="2400" dirty="0" smtClean="0"/>
              <a:t>koncepce </a:t>
            </a:r>
            <a:r>
              <a:rPr lang="cs-CZ" sz="2400" dirty="0"/>
              <a:t>zajištění měření veličin (vše ostatní</a:t>
            </a:r>
            <a:r>
              <a:rPr lang="cs-CZ" sz="2400" dirty="0" smtClean="0"/>
              <a:t>)</a:t>
            </a:r>
          </a:p>
          <a:p>
            <a:pPr marL="1257300" lvl="4" indent="-342900"/>
            <a:r>
              <a:rPr lang="cs-CZ" sz="2400" dirty="0" smtClean="0"/>
              <a:t>Jedna zastřešující osoba řídící pro každou modalitu</a:t>
            </a:r>
            <a:endParaRPr lang="cs-CZ" sz="2400" dirty="0"/>
          </a:p>
          <a:p>
            <a:pPr marL="800100" lvl="3" indent="-342900"/>
            <a:r>
              <a:rPr lang="cs-CZ" sz="2400" dirty="0" smtClean="0">
                <a:ea typeface="+mn-ea"/>
                <a:cs typeface="+mn-cs"/>
              </a:rPr>
              <a:t>Dojde k spíše drobným úpravám požadavků na dokumentaci měřičů</a:t>
            </a:r>
          </a:p>
          <a:p>
            <a:pPr marL="342900" lvl="2" indent="-342900"/>
            <a:r>
              <a:rPr lang="cs-CZ" altLang="cs-CZ" sz="2800" dirty="0"/>
              <a:t>Protokoly z hodnocení vlastností se nově budu muset zasílat na SÚJB prostřednictvím </a:t>
            </a:r>
            <a:r>
              <a:rPr lang="cs-CZ" altLang="cs-CZ" sz="2800" dirty="0" err="1"/>
              <a:t>iReg</a:t>
            </a:r>
            <a:r>
              <a:rPr lang="cs-CZ" altLang="cs-CZ" sz="2800" dirty="0"/>
              <a:t> portálu – nikoli </a:t>
            </a:r>
            <a:r>
              <a:rPr lang="cs-CZ" altLang="cs-CZ" sz="2800" dirty="0" smtClean="0"/>
              <a:t>emailem</a:t>
            </a:r>
            <a:endParaRPr lang="cs-CZ" altLang="cs-CZ" sz="2800" dirty="0"/>
          </a:p>
          <a:p>
            <a:pPr marL="800100" lvl="3" indent="-342900"/>
            <a:endParaRPr lang="cs-CZ" sz="2400" dirty="0" smtClean="0">
              <a:ea typeface="+mn-ea"/>
              <a:cs typeface="+mn-cs"/>
            </a:endParaRPr>
          </a:p>
          <a:p>
            <a:pPr marL="457200" lvl="3" indent="0">
              <a:buNone/>
            </a:pPr>
            <a:endParaRPr lang="cs-CZ" sz="2400" dirty="0" smtClean="0">
              <a:ea typeface="+mn-ea"/>
              <a:cs typeface="+mn-cs"/>
            </a:endParaRPr>
          </a:p>
          <a:p>
            <a:pPr marL="800100" lvl="3" indent="-342900"/>
            <a:endParaRPr lang="cs-CZ" sz="2400" dirty="0" smtClean="0"/>
          </a:p>
          <a:p>
            <a:pPr marL="342900" lvl="2" indent="-342900"/>
            <a:endParaRPr lang="cs-CZ" sz="4000" dirty="0">
              <a:ea typeface="+mn-ea"/>
              <a:cs typeface="+mn-cs"/>
            </a:endParaRPr>
          </a:p>
          <a:p>
            <a:pPr marL="342900" lvl="2" indent="-342900"/>
            <a:endParaRPr lang="cs-CZ" sz="4000" u="sng" dirty="0">
              <a:ea typeface="+mn-ea"/>
              <a:cs typeface="+mn-cs"/>
            </a:endParaRPr>
          </a:p>
          <a:p>
            <a:pPr marL="342900" lvl="2" indent="-342900"/>
            <a:endParaRPr lang="cs-CZ" altLang="cs-CZ" sz="4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36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ZPS (V422 § 31, 32)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6"/>
            <a:ext cx="11674929" cy="5695347"/>
          </a:xfrm>
        </p:spPr>
        <p:txBody>
          <a:bodyPr>
            <a:normAutofit/>
          </a:bodyPr>
          <a:lstStyle/>
          <a:p>
            <a:r>
              <a:rPr lang="cs-CZ" altLang="cs-CZ" sz="3200" dirty="0">
                <a:sym typeface="Wingdings" panose="05000000000000000000" pitchFamily="2" charset="2"/>
              </a:rPr>
              <a:t>definovaná osoba řídící ZPS – KRF, DO, OZARO. Věcně zachované, jen nový termín v </a:t>
            </a:r>
            <a:r>
              <a:rPr lang="cs-CZ" altLang="cs-CZ" sz="3200" dirty="0" smtClean="0">
                <a:sym typeface="Wingdings" panose="05000000000000000000" pitchFamily="2" charset="2"/>
              </a:rPr>
              <a:t>legislativě + další zpřesnění týkající se správy výsledků ZPS a této osoby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r>
              <a:rPr lang="cs-CZ" sz="3200" dirty="0" smtClean="0"/>
              <a:t>Upravené </a:t>
            </a:r>
            <a:r>
              <a:rPr lang="cs-CZ" sz="3200" dirty="0"/>
              <a:t>ZPS u registrantů podle změny </a:t>
            </a:r>
            <a:r>
              <a:rPr lang="cs-CZ" sz="3200" dirty="0" smtClean="0"/>
              <a:t>registrace a další zpřesnění (příloha 13 V422)</a:t>
            </a:r>
            <a:endParaRPr lang="cs-CZ" dirty="0"/>
          </a:p>
          <a:p>
            <a:r>
              <a:rPr lang="cs-CZ" sz="3200" dirty="0" smtClean="0"/>
              <a:t>Drobné změny v tom, kdo ZPS provádí (pro LO)</a:t>
            </a:r>
            <a:endParaRPr lang="cs-CZ" sz="3200" dirty="0"/>
          </a:p>
          <a:p>
            <a:r>
              <a:rPr lang="cs-CZ" sz="3200" dirty="0" smtClean="0"/>
              <a:t>Změny v RU v RDG </a:t>
            </a:r>
            <a:r>
              <a:rPr lang="cs-CZ" sz="3200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cs-CZ" sz="3200" dirty="0" smtClean="0">
                <a:sym typeface="Wingdings" panose="05000000000000000000" pitchFamily="2" charset="2"/>
              </a:rPr>
              <a:t>Analýza opakovaných snímků ve skiagrafii a mamografii bude nově povinnou součástí ZPS</a:t>
            </a:r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7517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Výroby, dovoz, vývoz, distribuce radionuklidových zdrojů, spotřební výrobky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D9A15-DDC3-4411-9C43-C464D2C5AC87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3096" y="1625600"/>
            <a:ext cx="11674475" cy="481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§ 39 V422</a:t>
            </a:r>
          </a:p>
          <a:p>
            <a:pPr lvl="1"/>
            <a:r>
              <a:rPr lang="cs-CZ" sz="2400" kern="0" dirty="0" smtClean="0"/>
              <a:t>Povinnosti výrobce na informování úřadu se nově budou vztahovat i na toho, co přidává radioaktivní látky do spotřebních výrobků</a:t>
            </a:r>
          </a:p>
          <a:p>
            <a:r>
              <a:rPr lang="cs-CZ" sz="2400" kern="0" dirty="0" smtClean="0"/>
              <a:t>§ 39a V422</a:t>
            </a:r>
          </a:p>
          <a:p>
            <a:pPr lvl="1"/>
            <a:r>
              <a:rPr lang="cs-CZ" sz="2400" kern="0" dirty="0" smtClean="0"/>
              <a:t>Nové povinnosti na dovozce a vývozce radionuklidových zdrojů ve vztahu k zabezpečení</a:t>
            </a:r>
          </a:p>
          <a:p>
            <a:r>
              <a:rPr lang="cs-CZ" sz="2400" kern="0" dirty="0" smtClean="0"/>
              <a:t>Adekvátní změny v příloze 17</a:t>
            </a:r>
          </a:p>
          <a:p>
            <a:pPr lvl="1"/>
            <a:endParaRPr lang="cs-CZ" sz="2400" u="sng" kern="0" dirty="0" smtClean="0"/>
          </a:p>
          <a:p>
            <a:pPr marL="342900" lvl="2" indent="-342900"/>
            <a:endParaRPr lang="cs-CZ" kern="0" dirty="0" smtClean="0">
              <a:ea typeface="+mn-ea"/>
              <a:cs typeface="+mn-cs"/>
            </a:endParaRPr>
          </a:p>
          <a:p>
            <a:endParaRPr lang="cs-CZ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8898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6157" y="923806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chemeClr val="tx1"/>
                </a:solidFill>
              </a:rPr>
              <a:t>Soustavný dohled V422 § 43-45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3097" y="1541722"/>
            <a:ext cx="11674475" cy="754912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Dohlížející osoba musí spolupracovat s KRF (u LO)</a:t>
            </a:r>
          </a:p>
          <a:p>
            <a:r>
              <a:rPr lang="cs-CZ" sz="2400" dirty="0" smtClean="0"/>
              <a:t>Je třeba si uvědomit, že změny v povolení mají dopad i na soustavný dohled (zejména veterina)</a:t>
            </a:r>
          </a:p>
          <a:p>
            <a:pPr marL="342900" lvl="2" indent="-342900"/>
            <a:endParaRPr lang="cs-CZ" dirty="0">
              <a:ea typeface="+mn-ea"/>
              <a:cs typeface="+mn-cs"/>
            </a:endParaRPr>
          </a:p>
          <a:p>
            <a:endParaRPr lang="cs-CZ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0603" y="2158412"/>
            <a:ext cx="10082212" cy="7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r>
              <a:rPr lang="cs-CZ" altLang="cs-CZ" sz="3500" kern="0" dirty="0" smtClean="0">
                <a:solidFill>
                  <a:schemeClr val="tx1"/>
                </a:solidFill>
              </a:rPr>
              <a:t>Kategorizace pracovišť V422 § 43-45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3096" y="2902690"/>
            <a:ext cx="11674475" cy="354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I. kategorie (není třeba </a:t>
            </a:r>
            <a:r>
              <a:rPr lang="cs-CZ" sz="2400" kern="0" dirty="0" err="1" smtClean="0"/>
              <a:t>PeDRO</a:t>
            </a:r>
            <a:r>
              <a:rPr lang="cs-CZ" sz="2400" kern="0" dirty="0" smtClean="0"/>
              <a:t>)</a:t>
            </a:r>
          </a:p>
          <a:p>
            <a:pPr lvl="1"/>
            <a:r>
              <a:rPr lang="cs-CZ" sz="2400" kern="0" dirty="0" smtClean="0"/>
              <a:t>Každé pracoviště s DZIZ</a:t>
            </a:r>
          </a:p>
          <a:p>
            <a:pPr lvl="1"/>
            <a:r>
              <a:rPr lang="cs-CZ" sz="2400" kern="0" dirty="0" smtClean="0"/>
              <a:t>Veterinární rtg pracoviště kromě radioterapeutického rentgenu</a:t>
            </a:r>
          </a:p>
          <a:p>
            <a:r>
              <a:rPr lang="cs-CZ" sz="2400" kern="0" dirty="0" smtClean="0"/>
              <a:t>II. kategorie (je třeba </a:t>
            </a:r>
            <a:r>
              <a:rPr lang="cs-CZ" sz="2400" kern="0" dirty="0" err="1" smtClean="0"/>
              <a:t>PeDRO</a:t>
            </a:r>
            <a:r>
              <a:rPr lang="cs-CZ" sz="2400" kern="0" dirty="0" smtClean="0"/>
              <a:t>)</a:t>
            </a:r>
          </a:p>
          <a:p>
            <a:pPr lvl="1"/>
            <a:r>
              <a:rPr lang="cs-CZ" sz="2400" kern="0" dirty="0" smtClean="0"/>
              <a:t>Pracoviště s veterinárním radioterapeutickým rentgenem</a:t>
            </a:r>
          </a:p>
          <a:p>
            <a:r>
              <a:rPr lang="cs-CZ" sz="2400" kern="0" dirty="0" smtClean="0"/>
              <a:t>III. kategorie (je třeba povolení pracoviště III. kat.)</a:t>
            </a:r>
          </a:p>
          <a:p>
            <a:pPr lvl="1"/>
            <a:r>
              <a:rPr lang="cs-CZ" sz="2400" kern="0" dirty="0" smtClean="0"/>
              <a:t>Lineární urychlovač </a:t>
            </a:r>
            <a:r>
              <a:rPr lang="cs-CZ" sz="2400" u="sng" kern="0" dirty="0" smtClean="0"/>
              <a:t>nad 1 </a:t>
            </a:r>
            <a:r>
              <a:rPr lang="cs-CZ" sz="2400" u="sng" kern="0" dirty="0" err="1" smtClean="0"/>
              <a:t>MeV</a:t>
            </a:r>
            <a:endParaRPr lang="cs-CZ" sz="2400" u="sng" kern="0" dirty="0" smtClean="0"/>
          </a:p>
          <a:p>
            <a:pPr marL="342900" lvl="2" indent="-342900"/>
            <a:endParaRPr lang="cs-CZ" kern="0" dirty="0" smtClean="0">
              <a:ea typeface="+mn-ea"/>
              <a:cs typeface="+mn-cs"/>
            </a:endParaRPr>
          </a:p>
          <a:p>
            <a:endParaRPr lang="cs-CZ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57811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Vyhláška 422/2016 Sb.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826477"/>
            <a:ext cx="11674929" cy="5639637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(V422 § 46) V KP může </a:t>
            </a:r>
            <a:r>
              <a:rPr lang="cs-CZ" sz="2400" dirty="0"/>
              <a:t>vykonávat práce, které souvisí s radiační činnost, kvůli které je </a:t>
            </a:r>
            <a:r>
              <a:rPr lang="cs-CZ" sz="2400" dirty="0" smtClean="0"/>
              <a:t>vymezeno</a:t>
            </a:r>
            <a:r>
              <a:rPr lang="cs-CZ" sz="2400" dirty="0"/>
              <a:t>, pouze radiační pracovník kategorie </a:t>
            </a:r>
            <a:r>
              <a:rPr lang="cs-CZ" sz="2400" dirty="0" smtClean="0"/>
              <a:t>A.</a:t>
            </a:r>
          </a:p>
          <a:p>
            <a:pPr lvl="1"/>
            <a:r>
              <a:rPr lang="cs-CZ" sz="2400" dirty="0" smtClean="0"/>
              <a:t>Jiná </a:t>
            </a:r>
            <a:r>
              <a:rPr lang="cs-CZ" sz="2400" dirty="0"/>
              <a:t>fyzická osoba může </a:t>
            </a:r>
            <a:r>
              <a:rPr lang="cs-CZ" sz="2400" dirty="0" smtClean="0"/>
              <a:t>vstupovat </a:t>
            </a:r>
            <a:r>
              <a:rPr lang="cs-CZ" sz="2400" dirty="0"/>
              <a:t>pouze v odůvodněných případech a provádět tam nezbytnou </a:t>
            </a:r>
            <a:r>
              <a:rPr lang="cs-CZ" sz="2400" b="1" u="sng" dirty="0"/>
              <a:t>nebo</a:t>
            </a:r>
            <a:r>
              <a:rPr lang="cs-CZ" sz="2400" dirty="0"/>
              <a:t> nahodilou </a:t>
            </a:r>
            <a:r>
              <a:rPr lang="cs-CZ" sz="2400" dirty="0" smtClean="0"/>
              <a:t>činnost </a:t>
            </a:r>
            <a:r>
              <a:rPr lang="cs-CZ" sz="2400" dirty="0"/>
              <a:t>po dobu nezbytně </a:t>
            </a:r>
            <a:r>
              <a:rPr lang="cs-CZ" sz="2400" dirty="0" smtClean="0"/>
              <a:t>nutnou a pod </a:t>
            </a:r>
            <a:r>
              <a:rPr lang="cs-CZ" sz="2400" dirty="0"/>
              <a:t>dohledem radiačního pracovníka kategorie A určeného provozovatelem </a:t>
            </a:r>
            <a:r>
              <a:rPr lang="cs-CZ" sz="2400" dirty="0" smtClean="0"/>
              <a:t>KP.</a:t>
            </a:r>
          </a:p>
          <a:p>
            <a:pPr lvl="1"/>
            <a:r>
              <a:rPr lang="cs-CZ" sz="2400" dirty="0" smtClean="0"/>
              <a:t>(režim pro studenty se nijak nemění – vizte prezentace k AZ z 2016 na webu SÚJB)</a:t>
            </a:r>
          </a:p>
          <a:p>
            <a:r>
              <a:rPr lang="cs-CZ" altLang="cs-CZ" sz="2400" dirty="0" smtClean="0"/>
              <a:t>Další drobné změny v § ke KP a SP V422 § 46-49</a:t>
            </a:r>
          </a:p>
          <a:p>
            <a:pPr marL="342900" lvl="2" indent="-342900"/>
            <a:r>
              <a:rPr lang="cs-CZ" dirty="0" smtClean="0"/>
              <a:t>Úprava formulace § 33 ve vztahu ke vstupu přidržovačů do KP – bez věcného dopadu</a:t>
            </a:r>
          </a:p>
          <a:p>
            <a:r>
              <a:rPr lang="cs-CZ" sz="2400" dirty="0" smtClean="0"/>
              <a:t>Roční </a:t>
            </a:r>
            <a:r>
              <a:rPr lang="cs-CZ" sz="2400" dirty="0"/>
              <a:t>HZZRO obsahuje nově (V422 § 54):</a:t>
            </a:r>
          </a:p>
          <a:p>
            <a:pPr lvl="1"/>
            <a:r>
              <a:rPr lang="cs-CZ" sz="2000" dirty="0"/>
              <a:t>přehled a rozbor RU A </a:t>
            </a:r>
            <a:r>
              <a:rPr lang="cs-CZ" sz="2000" dirty="0" err="1"/>
              <a:t>a</a:t>
            </a:r>
            <a:r>
              <a:rPr lang="cs-CZ" sz="2000" dirty="0"/>
              <a:t> B a potenciálních RU, které mohly vést k RU A</a:t>
            </a:r>
          </a:p>
          <a:p>
            <a:pPr lvl="1"/>
            <a:r>
              <a:rPr lang="cs-CZ" sz="2000" dirty="0"/>
              <a:t>statistiku RU C a ostatních potenciálních RU</a:t>
            </a:r>
          </a:p>
          <a:p>
            <a:pPr lvl="1"/>
            <a:r>
              <a:rPr lang="cs-CZ" sz="2000" dirty="0"/>
              <a:t>Seznam aktuálně platných typických hodnot pro posouzení optimalizace pomocí DRÚ (tj. „bývalé MDRÚ“)</a:t>
            </a:r>
            <a:endParaRPr lang="cs-CZ" dirty="0">
              <a:ea typeface="+mn-ea"/>
              <a:cs typeface="+mn-cs"/>
            </a:endParaRP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351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6879</TotalTime>
  <Words>1485</Words>
  <Application>Microsoft Office PowerPoint</Application>
  <PresentationFormat>Vlastní</PresentationFormat>
  <Paragraphs>213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SÚJB_předloha2</vt:lpstr>
      <vt:lpstr>Vlastní návrh</vt:lpstr>
      <vt:lpstr>Změny ve Vyhlášce č. 422/2016 Sb. </vt:lpstr>
      <vt:lpstr>Úvod V422</vt:lpstr>
      <vt:lpstr>PZ, ZDS (V422 § 26-30)</vt:lpstr>
      <vt:lpstr>Kategorizace ZIZ (vztah k frekvenci ZDS) § 15 V422</vt:lpstr>
      <vt:lpstr>Hodnocení vlastností</vt:lpstr>
      <vt:lpstr>ZPS (V422 § 31, 32)</vt:lpstr>
      <vt:lpstr>Výroby, dovoz, vývoz, distribuce radionuklidových zdrojů, spotřební výrobky</vt:lpstr>
      <vt:lpstr>Soustavný dohled V422 § 43-45</vt:lpstr>
      <vt:lpstr>Vyhláška 422/2016 Sb.</vt:lpstr>
      <vt:lpstr>Vyhláška 422/2016 Sb.</vt:lpstr>
      <vt:lpstr>Monitorování (V422)</vt:lpstr>
      <vt:lpstr>Kvalitativní požadavky na pracoviště a ZIZ pro LO</vt:lpstr>
      <vt:lpstr>Vyhláška č. 422/2016 Sb.</vt:lpstr>
      <vt:lpstr>Vyhláška 422/2016 Sb.</vt:lpstr>
      <vt:lpstr>Konec V422</vt:lpstr>
      <vt:lpstr>Přílohy V422</vt:lpstr>
      <vt:lpstr>Změny v dalších vyhláškách atomového práva</vt:lpstr>
      <vt:lpstr>Vyhláška o zvládání RMU č. 359/2016 Sb.</vt:lpstr>
      <vt:lpstr>Vyhláška o monitorování radiační situace č. 360/2016 Sb.</vt:lpstr>
      <vt:lpstr>Změny v legislativě MZ ČR</vt:lpstr>
      <vt:lpstr>Zákon 373/2011 Sb. – hlava V</vt:lpstr>
      <vt:lpstr>Vyhláška 410/2012 Sb.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HP</cp:lastModifiedBy>
  <cp:revision>323</cp:revision>
  <cp:lastPrinted>2020-02-20T07:47:41Z</cp:lastPrinted>
  <dcterms:created xsi:type="dcterms:W3CDTF">2012-06-25T10:54:14Z</dcterms:created>
  <dcterms:modified xsi:type="dcterms:W3CDTF">2024-12-20T07:26:11Z</dcterms:modified>
</cp:coreProperties>
</file>