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5"/>
  </p:notesMasterIdLst>
  <p:handoutMasterIdLst>
    <p:handoutMasterId r:id="rId26"/>
  </p:handoutMasterIdLst>
  <p:sldIdLst>
    <p:sldId id="268" r:id="rId3"/>
    <p:sldId id="328" r:id="rId4"/>
    <p:sldId id="273" r:id="rId5"/>
    <p:sldId id="327" r:id="rId6"/>
    <p:sldId id="326" r:id="rId7"/>
    <p:sldId id="325" r:id="rId8"/>
    <p:sldId id="329" r:id="rId9"/>
    <p:sldId id="301" r:id="rId10"/>
    <p:sldId id="283" r:id="rId11"/>
    <p:sldId id="330" r:id="rId12"/>
    <p:sldId id="277" r:id="rId13"/>
    <p:sldId id="284" r:id="rId14"/>
    <p:sldId id="331" r:id="rId15"/>
    <p:sldId id="285" r:id="rId16"/>
    <p:sldId id="332" r:id="rId17"/>
    <p:sldId id="333" r:id="rId18"/>
    <p:sldId id="289" r:id="rId19"/>
    <p:sldId id="335" r:id="rId20"/>
    <p:sldId id="336" r:id="rId21"/>
    <p:sldId id="334" r:id="rId22"/>
    <p:sldId id="279" r:id="rId23"/>
    <p:sldId id="281" r:id="rId24"/>
  </p:sldIdLst>
  <p:sldSz cx="12192000" cy="6858000"/>
  <p:notesSz cx="9928225" cy="679767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772B"/>
    <a:srgbClr val="8AC6CD"/>
    <a:srgbClr val="009482"/>
    <a:srgbClr val="6E8FAD"/>
    <a:srgbClr val="5F87AC"/>
    <a:srgbClr val="3A2A7C"/>
    <a:srgbClr val="38546E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68" autoAdjust="0"/>
  </p:normalViewPr>
  <p:slideViewPr>
    <p:cSldViewPr snapToGrid="0">
      <p:cViewPr>
        <p:scale>
          <a:sx n="118" d="100"/>
          <a:sy n="118" d="100"/>
        </p:scale>
        <p:origin x="-276" y="-4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925" y="0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925" y="6456363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FC85104-FDF1-4D8A-9095-4EF37AA349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7763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8750" y="509588"/>
            <a:ext cx="45307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8975"/>
            <a:ext cx="7943850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456363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9DA9DF-F8DB-401A-907D-FCE07C6B0D7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0569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A75C2-97E9-4CA2-B4D1-CF5914246D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690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50AF4-C750-449A-BDAE-8DA1C64A110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517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62484" y="958850"/>
            <a:ext cx="2760133" cy="54371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77852" y="958850"/>
            <a:ext cx="8081433" cy="543718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83448-411A-4A39-A9E6-504B5EC03D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694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24F52-514A-4B58-A545-49323B5883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841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C2AD1-EE78-4209-BF7A-011DF481F2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277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6C063-4F8C-4800-8E18-6380D25FB00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1636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C1793-6D74-4FE1-85EA-0EE887A798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663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C9312-9760-479E-88D8-2E22ED5FB1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995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B9E21-6438-4B7E-8F57-0F6A6B6027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122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9EADE-6EFF-43B4-A963-8267D0EC25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668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CAF28-41EE-4A6C-8C13-7D2BD1638E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078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E7E08-4A74-4F19-8EE3-0D3B3CD899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388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B8E75-E6AE-4101-AA74-61130E4911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299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93DEB-5FD1-425D-93BB-06FA89F96E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368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E87A8-E496-400C-9EA7-30FA28ECE7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6326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C3FF-84E7-4E25-848A-FC4BE10E03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287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77851" y="1847850"/>
            <a:ext cx="5420783" cy="4548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01833" y="1847850"/>
            <a:ext cx="5420784" cy="4548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5DBE8-EE54-4146-B2E3-AECDB8318A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44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3E387-BEF8-4EB1-AC9E-E8352E11F0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741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D9A15-DDC3-4411-9C43-C464D2C5AC8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037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DCE4C-B5F3-4858-82BF-6DC31357502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497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2634A-6AEE-4249-B6D2-EEEE1C1F07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496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5C51E-238E-44E6-805C-A6301F359ED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687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9" descr="šipka v kolečku_SUJB2_malá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00000">
            <a:off x="697508" y="892236"/>
            <a:ext cx="63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0"/>
          <p:cNvSpPr>
            <a:spLocks noChangeArrowheads="1"/>
          </p:cNvSpPr>
          <p:nvPr/>
        </p:nvSpPr>
        <p:spPr bwMode="auto">
          <a:xfrm>
            <a:off x="0" y="6524625"/>
            <a:ext cx="12192000" cy="333375"/>
          </a:xfrm>
          <a:prstGeom prst="rect">
            <a:avLst/>
          </a:prstGeom>
          <a:gradFill flip="none" rotWithShape="1">
            <a:gsLst>
              <a:gs pos="0">
                <a:srgbClr val="8AC6CD">
                  <a:shade val="30000"/>
                  <a:satMod val="115000"/>
                </a:srgbClr>
              </a:gs>
              <a:gs pos="50000">
                <a:srgbClr val="8AC6CD">
                  <a:shade val="67500"/>
                  <a:satMod val="115000"/>
                </a:srgbClr>
              </a:gs>
              <a:gs pos="100000">
                <a:srgbClr val="8AC6CD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4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90200" y="6564313"/>
            <a:ext cx="1262063" cy="29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9CBB989-8CE6-4EEE-8D3D-BF1597367B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29" name="Rectangle 19"/>
          <p:cNvSpPr>
            <a:spLocks noChangeArrowheads="1"/>
          </p:cNvSpPr>
          <p:nvPr/>
        </p:nvSpPr>
        <p:spPr bwMode="auto">
          <a:xfrm>
            <a:off x="0" y="720000"/>
            <a:ext cx="12192000" cy="10795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sz="4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1695450" y="1042988"/>
            <a:ext cx="102600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600" b="1">
                <a:solidFill>
                  <a:srgbClr val="38546E"/>
                </a:solidFill>
                <a:latin typeface="Arial" charset="0"/>
              </a:defRPr>
            </a:lvl1pPr>
            <a:lvl2pPr algn="ctr">
              <a:defRPr sz="2600" b="1">
                <a:solidFill>
                  <a:srgbClr val="38546E"/>
                </a:solidFill>
                <a:latin typeface="Arial" charset="0"/>
              </a:defRPr>
            </a:lvl2pPr>
            <a:lvl3pPr algn="ctr">
              <a:defRPr sz="2600" b="1">
                <a:solidFill>
                  <a:srgbClr val="38546E"/>
                </a:solidFill>
                <a:latin typeface="Arial" charset="0"/>
              </a:defRPr>
            </a:lvl3pPr>
            <a:lvl4pPr algn="ctr">
              <a:defRPr sz="2600" b="1">
                <a:solidFill>
                  <a:srgbClr val="38546E"/>
                </a:solidFill>
                <a:latin typeface="Arial" charset="0"/>
              </a:defRPr>
            </a:lvl4pPr>
            <a:lvl5pPr algn="ctr">
              <a:defRPr sz="2600" b="1">
                <a:solidFill>
                  <a:srgbClr val="38546E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1931988" y="1258888"/>
            <a:ext cx="102600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600" b="1">
                <a:solidFill>
                  <a:srgbClr val="38546E"/>
                </a:solidFill>
                <a:latin typeface="Arial" charset="0"/>
              </a:defRPr>
            </a:lvl1pPr>
            <a:lvl2pPr algn="ctr">
              <a:defRPr sz="2600" b="1">
                <a:solidFill>
                  <a:srgbClr val="38546E"/>
                </a:solidFill>
                <a:latin typeface="Arial" charset="0"/>
              </a:defRPr>
            </a:lvl2pPr>
            <a:lvl3pPr algn="ctr">
              <a:defRPr sz="2600" b="1">
                <a:solidFill>
                  <a:srgbClr val="38546E"/>
                </a:solidFill>
                <a:latin typeface="Arial" charset="0"/>
              </a:defRPr>
            </a:lvl3pPr>
            <a:lvl4pPr algn="ctr">
              <a:defRPr sz="2600" b="1">
                <a:solidFill>
                  <a:srgbClr val="38546E"/>
                </a:solidFill>
                <a:latin typeface="Arial" charset="0"/>
              </a:defRPr>
            </a:lvl4pPr>
            <a:lvl5pPr algn="ctr">
              <a:defRPr sz="2600" b="1">
                <a:solidFill>
                  <a:srgbClr val="38546E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1032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500188" y="958850"/>
            <a:ext cx="10082212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103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7850" y="1847850"/>
            <a:ext cx="11044238" cy="454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  <a:p>
            <a:pPr lvl="2"/>
            <a:r>
              <a:rPr lang="cs-CZ" altLang="cs-CZ" dirty="0" smtClean="0"/>
              <a:t>Třetí úroveň</a:t>
            </a:r>
          </a:p>
          <a:p>
            <a:pPr lvl="3"/>
            <a:r>
              <a:rPr lang="cs-CZ" altLang="cs-CZ" dirty="0" smtClean="0"/>
              <a:t>Čtvrtá úroveň</a:t>
            </a:r>
          </a:p>
          <a:p>
            <a:pPr lvl="4"/>
            <a:r>
              <a:rPr lang="cs-CZ" altLang="cs-CZ" dirty="0" smtClean="0"/>
              <a:t>Pátá úroveň</a:t>
            </a:r>
          </a:p>
        </p:txBody>
      </p:sp>
      <p:sp>
        <p:nvSpPr>
          <p:cNvPr id="2" name="Obdélník 1"/>
          <p:cNvSpPr/>
          <p:nvPr userDrawn="1"/>
        </p:nvSpPr>
        <p:spPr>
          <a:xfrm>
            <a:off x="0" y="0"/>
            <a:ext cx="12192000" cy="720000"/>
          </a:xfrm>
          <a:prstGeom prst="rect">
            <a:avLst/>
          </a:prstGeom>
          <a:gradFill flip="none" rotWithShape="1">
            <a:gsLst>
              <a:gs pos="0">
                <a:srgbClr val="009482">
                  <a:shade val="30000"/>
                  <a:satMod val="115000"/>
                </a:srgbClr>
              </a:gs>
              <a:gs pos="50000">
                <a:srgbClr val="009482">
                  <a:shade val="67500"/>
                  <a:satMod val="115000"/>
                </a:srgbClr>
              </a:gs>
              <a:gs pos="100000">
                <a:srgbClr val="009482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60000" cy="7037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AABA4F8-482B-4025-8E7E-8DD74BAAD8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etr.papirnik@sujb.cz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Petr.papirnik@sujb.cz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Petr.papirnik@sujb.cz" TargetMode="Externa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88" y="958850"/>
            <a:ext cx="10082212" cy="1527872"/>
          </a:xfrm>
        </p:spPr>
        <p:txBody>
          <a:bodyPr/>
          <a:lstStyle/>
          <a:p>
            <a:r>
              <a:rPr lang="cs-CZ" altLang="cs-CZ" sz="3500" dirty="0" smtClean="0"/>
              <a:t>Změny ve</a:t>
            </a:r>
            <a:br>
              <a:rPr lang="cs-CZ" altLang="cs-CZ" sz="3500" dirty="0" smtClean="0"/>
            </a:br>
            <a:r>
              <a:rPr lang="cs-CZ" altLang="cs-CZ" sz="3500" dirty="0" smtClean="0"/>
              <a:t>Vyhlášce č. 422/2016 Sb.</a:t>
            </a:r>
            <a:br>
              <a:rPr lang="cs-CZ" altLang="cs-CZ" sz="3500" dirty="0" smtClean="0"/>
            </a:br>
            <a:endParaRPr lang="cs-CZ" altLang="cs-CZ" sz="35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27188" y="2932771"/>
            <a:ext cx="10131995" cy="3193391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Tx/>
              <a:buNone/>
              <a:defRPr/>
            </a:pPr>
            <a:r>
              <a:rPr lang="cs-CZ" altLang="cs-CZ" sz="3600" dirty="0" smtClean="0"/>
              <a:t>Schůzka se zástupci držitelů pro pořádání kurzů v radiační ochraně</a:t>
            </a:r>
          </a:p>
          <a:p>
            <a:pPr marL="0" indent="0" algn="ctr">
              <a:lnSpc>
                <a:spcPct val="90000"/>
              </a:lnSpc>
              <a:buFontTx/>
              <a:buNone/>
              <a:defRPr/>
            </a:pPr>
            <a:r>
              <a:rPr lang="cs-CZ" altLang="cs-CZ" sz="3600" dirty="0" smtClean="0"/>
              <a:t>2024-12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cs-CZ" altLang="cs-CZ" sz="2000" dirty="0" smtClean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cs-CZ" altLang="cs-CZ" sz="2000" dirty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cs-CZ" altLang="cs-CZ" sz="2000" dirty="0" smtClean="0"/>
              <a:t>Petr Papírník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cs-CZ" altLang="cs-CZ" sz="2000" dirty="0" smtClean="0">
                <a:hlinkClick r:id="rId2"/>
              </a:rPr>
              <a:t>Petr.papirnik@sujb.cz</a:t>
            </a:r>
            <a:endParaRPr lang="cs-CZ" altLang="cs-CZ" sz="2000" dirty="0" smtClean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cs-CZ" altLang="cs-CZ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04891" y="925033"/>
            <a:ext cx="10082212" cy="756138"/>
          </a:xfrm>
        </p:spPr>
        <p:txBody>
          <a:bodyPr/>
          <a:lstStyle/>
          <a:p>
            <a:r>
              <a:rPr lang="cs-CZ" altLang="cs-CZ" sz="3500" dirty="0" smtClean="0">
                <a:solidFill>
                  <a:schemeClr val="tx1"/>
                </a:solidFill>
              </a:rPr>
              <a:t>Vyhláška 422/2016 Sb.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3914" y="1786270"/>
            <a:ext cx="11674929" cy="4679844"/>
          </a:xfrm>
        </p:spPr>
        <p:txBody>
          <a:bodyPr>
            <a:normAutofit/>
          </a:bodyPr>
          <a:lstStyle/>
          <a:p>
            <a:r>
              <a:rPr lang="cs-CZ" altLang="cs-CZ" sz="2000" dirty="0" smtClean="0"/>
              <a:t>V422 § 50 – ujasněné formulace ve vzdělávání, informování a </a:t>
            </a:r>
            <a:r>
              <a:rPr lang="cs-CZ" altLang="cs-CZ" sz="2000" dirty="0" err="1" smtClean="0"/>
              <a:t>prozkušování</a:t>
            </a:r>
            <a:r>
              <a:rPr lang="cs-CZ" altLang="cs-CZ" sz="2000" dirty="0" smtClean="0"/>
              <a:t> řadových radiačních pracovníků</a:t>
            </a:r>
          </a:p>
          <a:p>
            <a:r>
              <a:rPr lang="cs-CZ" altLang="cs-CZ" sz="2000" dirty="0" smtClean="0"/>
              <a:t>V 422 § 51 doplňuje specifické požadavky na PZRO ve vztahu k instalaci, opravám a servisu ZIZ A úplně nové požadavky na PZRO firem, které tyto činnosti vykonávají</a:t>
            </a:r>
          </a:p>
          <a:p>
            <a:r>
              <a:rPr lang="cs-CZ" sz="2000" dirty="0" smtClean="0"/>
              <a:t>V</a:t>
            </a:r>
            <a:r>
              <a:rPr lang="cs-CZ" sz="2000" dirty="0"/>
              <a:t> dokumentaci musí být uvedena informace o tom, zda budou ZIZ využívány k lékařskému nebo nelékařskému ozáření nebo ve veterinární medicíně (V422 § 53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Registranti:</a:t>
            </a:r>
          </a:p>
          <a:p>
            <a:pPr lvl="1"/>
            <a:r>
              <a:rPr lang="cs-CZ" sz="2000" dirty="0" smtClean="0"/>
              <a:t>Vyjasněny činnosti OZARO – je zodpovědný za postupování podle přílohy 20</a:t>
            </a:r>
          </a:p>
          <a:p>
            <a:pPr lvl="1"/>
            <a:r>
              <a:rPr lang="cs-CZ" sz="2000" dirty="0" smtClean="0"/>
              <a:t>Příloha 20 poupravena hlavně v návaznosti na změny v registraci, navíc vyjasněno, že optimalizace je postavena na opatřeních vymyšlených při PZ/ZDS</a:t>
            </a:r>
            <a:endParaRPr lang="cs-CZ" sz="2000" dirty="0"/>
          </a:p>
          <a:p>
            <a:pPr marL="800100" lvl="3" indent="-342900"/>
            <a:endParaRPr lang="cs-CZ" sz="1600" dirty="0" smtClean="0">
              <a:ea typeface="+mn-ea"/>
              <a:cs typeface="+mn-cs"/>
            </a:endParaRPr>
          </a:p>
          <a:p>
            <a:pPr marL="342900" lvl="2" indent="-342900"/>
            <a:endParaRPr lang="cs-CZ" sz="2100" dirty="0">
              <a:ea typeface="+mn-ea"/>
              <a:cs typeface="+mn-cs"/>
            </a:endParaRPr>
          </a:p>
          <a:p>
            <a:pPr marL="342900" lvl="2" indent="-342900"/>
            <a:endParaRPr lang="cs-CZ" sz="2000" u="sng" dirty="0">
              <a:ea typeface="+mn-ea"/>
              <a:cs typeface="+mn-cs"/>
            </a:endParaRPr>
          </a:p>
          <a:p>
            <a:pPr marL="342900" lvl="2" indent="-342900"/>
            <a:endParaRPr lang="cs-CZ" altLang="cs-CZ" sz="20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7834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9319" y="0"/>
            <a:ext cx="10082212" cy="756138"/>
          </a:xfrm>
        </p:spPr>
        <p:txBody>
          <a:bodyPr/>
          <a:lstStyle/>
          <a:p>
            <a:r>
              <a:rPr lang="cs-CZ" altLang="cs-CZ" sz="3500" dirty="0" smtClean="0">
                <a:solidFill>
                  <a:srgbClr val="FFFF00"/>
                </a:solidFill>
              </a:rPr>
              <a:t>Monitorování (V422)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3914" y="826477"/>
            <a:ext cx="11674929" cy="5639637"/>
          </a:xfrm>
        </p:spPr>
        <p:txBody>
          <a:bodyPr>
            <a:normAutofit lnSpcReduction="10000"/>
          </a:bodyPr>
          <a:lstStyle/>
          <a:p>
            <a:pPr marL="342900" lvl="2" indent="-342900"/>
            <a:r>
              <a:rPr lang="cs-CZ" dirty="0"/>
              <a:t>§ 64 V422 PM:</a:t>
            </a:r>
          </a:p>
          <a:p>
            <a:pPr marL="800100" lvl="3" indent="-342900"/>
            <a:r>
              <a:rPr lang="cs-CZ" dirty="0"/>
              <a:t>nově identifikace stanovených měřidel</a:t>
            </a:r>
          </a:p>
          <a:p>
            <a:pPr marL="800100" lvl="3" indent="-342900"/>
            <a:r>
              <a:rPr lang="cs-CZ" dirty="0"/>
              <a:t>Úpravy týkající se zásahových úrovní u pracoviště IV. kategorie</a:t>
            </a:r>
          </a:p>
          <a:p>
            <a:pPr marL="342900" lvl="2" indent="-342900"/>
            <a:r>
              <a:rPr lang="cs-CZ" dirty="0" smtClean="0"/>
              <a:t>§ 67 změny postupů pro vnitřní kontaminaci a přepočet ze vzácných plynů</a:t>
            </a:r>
          </a:p>
          <a:p>
            <a:pPr marL="342900" lvl="2" indent="-342900"/>
            <a:r>
              <a:rPr lang="cs-CZ" dirty="0" smtClean="0"/>
              <a:t>§ 33 Jednoznačná </a:t>
            </a:r>
            <a:r>
              <a:rPr lang="cs-CZ" dirty="0"/>
              <a:t>povinnost předávat výsledky osobní dozimetrie na SÚJB prostřednictvím služby osobní dozimetrie</a:t>
            </a:r>
          </a:p>
          <a:p>
            <a:pPr marL="342900" lvl="2" indent="-342900"/>
            <a:r>
              <a:rPr lang="cs-CZ" dirty="0" smtClean="0">
                <a:ea typeface="+mn-ea"/>
                <a:cs typeface="+mn-cs"/>
              </a:rPr>
              <a:t>§ 68 monitorovací úrovně:</a:t>
            </a:r>
          </a:p>
          <a:p>
            <a:pPr marL="800100" lvl="3" indent="-342900"/>
            <a:r>
              <a:rPr lang="cs-CZ" dirty="0" smtClean="0">
                <a:ea typeface="+mn-ea"/>
                <a:cs typeface="+mn-cs"/>
              </a:rPr>
              <a:t>Záznamové úrovně jsou stanoveny na úrovni MDD</a:t>
            </a:r>
            <a:r>
              <a:rPr lang="cs-CZ" strike="sngStrike" dirty="0" smtClean="0">
                <a:solidFill>
                  <a:srgbClr val="FF0000"/>
                </a:solidFill>
                <a:ea typeface="+mn-ea"/>
                <a:cs typeface="+mn-cs"/>
              </a:rPr>
              <a:t>, 1/10 limitu</a:t>
            </a:r>
          </a:p>
          <a:p>
            <a:pPr marL="800100" lvl="3" indent="-342900"/>
            <a:r>
              <a:rPr lang="cs-CZ" dirty="0" smtClean="0">
                <a:ea typeface="+mn-ea"/>
                <a:cs typeface="+mn-cs"/>
              </a:rPr>
              <a:t>Vyšetřovací úrovně jsou stanoveny </a:t>
            </a:r>
            <a:r>
              <a:rPr lang="cs-CZ" dirty="0" smtClean="0">
                <a:solidFill>
                  <a:srgbClr val="FF0000"/>
                </a:solidFill>
                <a:ea typeface="+mn-ea"/>
                <a:cs typeface="+mn-cs"/>
              </a:rPr>
              <a:t>tak, aby plnily svůj účel, obvykle </a:t>
            </a:r>
            <a:r>
              <a:rPr lang="cs-CZ" dirty="0" smtClean="0">
                <a:ea typeface="+mn-ea"/>
                <a:cs typeface="+mn-cs"/>
              </a:rPr>
              <a:t>na </a:t>
            </a:r>
            <a:r>
              <a:rPr lang="cs-CZ" dirty="0">
                <a:ea typeface="+mn-ea"/>
                <a:cs typeface="+mn-cs"/>
              </a:rPr>
              <a:t>úrovní 3/10 limitu nebo horní meze obvykle se vyskytujících hodnot měřené </a:t>
            </a:r>
            <a:r>
              <a:rPr lang="cs-CZ" dirty="0" smtClean="0">
                <a:ea typeface="+mn-ea"/>
                <a:cs typeface="+mn-cs"/>
              </a:rPr>
              <a:t>veličiny</a:t>
            </a:r>
          </a:p>
          <a:p>
            <a:pPr marL="342900" lvl="2" indent="-342900"/>
            <a:r>
              <a:rPr lang="cs-CZ" dirty="0" smtClean="0">
                <a:ea typeface="+mn-ea"/>
                <a:cs typeface="+mn-cs"/>
              </a:rPr>
              <a:t>§ 70</a:t>
            </a:r>
          </a:p>
          <a:p>
            <a:pPr marL="800100" lvl="3" indent="-342900"/>
            <a:r>
              <a:rPr lang="cs-CZ" dirty="0" smtClean="0"/>
              <a:t>Vyjasněna povinnost na druhý dozimetr pod zástěrou: ozáření </a:t>
            </a:r>
            <a:r>
              <a:rPr lang="cs-CZ" dirty="0"/>
              <a:t>může standardně překročit E 10 mSv pod zástěrou za </a:t>
            </a:r>
            <a:r>
              <a:rPr lang="cs-CZ" dirty="0" smtClean="0"/>
              <a:t>rok</a:t>
            </a:r>
            <a:endParaRPr lang="cs-CZ" dirty="0"/>
          </a:p>
          <a:p>
            <a:pPr marL="800100" lvl="3" indent="-342900"/>
            <a:r>
              <a:rPr lang="cs-CZ" dirty="0" smtClean="0">
                <a:ea typeface="+mn-ea"/>
                <a:cs typeface="+mn-cs"/>
              </a:rPr>
              <a:t>Menší změny týkající se složitějších monitorování (smíšené ozáření)</a:t>
            </a:r>
          </a:p>
          <a:p>
            <a:pPr marL="342900" lvl="2" indent="-342900"/>
            <a:r>
              <a:rPr lang="cs-CZ" dirty="0" smtClean="0">
                <a:ea typeface="+mn-ea"/>
                <a:cs typeface="+mn-cs"/>
              </a:rPr>
              <a:t>§ 74: změny v monitorování okolí pracoviště</a:t>
            </a:r>
          </a:p>
          <a:p>
            <a:pPr marL="342900" lvl="2" indent="-342900"/>
            <a:endParaRPr lang="cs-CZ" dirty="0" smtClean="0"/>
          </a:p>
          <a:p>
            <a:pPr marL="342900" lvl="2" indent="-342900"/>
            <a:endParaRPr lang="cs-CZ" sz="2000" dirty="0"/>
          </a:p>
          <a:p>
            <a:pPr marL="342900" lvl="2" indent="-342900"/>
            <a:endParaRPr lang="cs-CZ" dirty="0">
              <a:ea typeface="+mn-ea"/>
              <a:cs typeface="+mn-cs"/>
            </a:endParaRPr>
          </a:p>
          <a:p>
            <a:pPr marL="342900" lvl="2" indent="-342900"/>
            <a:endParaRPr lang="cs-CZ" u="sng" dirty="0">
              <a:ea typeface="+mn-ea"/>
              <a:cs typeface="+mn-cs"/>
            </a:endParaRPr>
          </a:p>
          <a:p>
            <a:pPr marL="342900" lvl="2" indent="-342900"/>
            <a:endParaRPr lang="cs-CZ" altLang="cs-CZ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661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53313" y="786384"/>
            <a:ext cx="10838687" cy="756138"/>
          </a:xfrm>
        </p:spPr>
        <p:txBody>
          <a:bodyPr/>
          <a:lstStyle/>
          <a:p>
            <a:r>
              <a:rPr lang="cs-CZ" altLang="cs-CZ" sz="3500" dirty="0" smtClean="0">
                <a:solidFill>
                  <a:schemeClr val="tx1"/>
                </a:solidFill>
              </a:rPr>
              <a:t>Kvalitativní požadavky na pracoviště a ZIZ pro LO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3914" y="1673352"/>
            <a:ext cx="11674929" cy="479276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Technologický vývoj znamená, že se tyto požadavky budou aktualizovat při každé změně legislativy</a:t>
            </a:r>
          </a:p>
          <a:p>
            <a:r>
              <a:rPr lang="cs-CZ" sz="3200" dirty="0" smtClean="0"/>
              <a:t>V422 § 75-77</a:t>
            </a:r>
            <a:endParaRPr lang="cs-CZ" dirty="0"/>
          </a:p>
          <a:p>
            <a:pPr lvl="1"/>
            <a:endParaRPr lang="cs-CZ" dirty="0"/>
          </a:p>
          <a:p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598764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č. 422/2016 Sb.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FD9A15-DDC3-4411-9C43-C464D2C5AC87}" type="slidenum">
              <a:rPr lang="cs-CZ" altLang="cs-CZ" smtClean="0"/>
              <a:pPr>
                <a:defRPr/>
              </a:pPr>
              <a:t>13</a:t>
            </a:fld>
            <a:endParaRPr lang="cs-CZ" altLang="cs-CZ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93914" y="1673352"/>
            <a:ext cx="11674929" cy="479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3200" kern="0" dirty="0" smtClean="0"/>
              <a:t>§ 98-101 se dřív vztahovaly pouze na PZIZ ve vodě.</a:t>
            </a:r>
          </a:p>
          <a:p>
            <a:r>
              <a:rPr lang="cs-CZ" sz="3200" kern="0" dirty="0" smtClean="0"/>
              <a:t>Nově zahrnují i umělé ZIZ ve vodě a jsou adekvátně upravené</a:t>
            </a:r>
          </a:p>
          <a:p>
            <a:r>
              <a:rPr lang="cs-CZ" sz="3200" kern="0" dirty="0" smtClean="0"/>
              <a:t>Adekvátně upravená i příloha 27</a:t>
            </a:r>
            <a:endParaRPr lang="cs-CZ" kern="0" dirty="0" smtClean="0"/>
          </a:p>
          <a:p>
            <a:pPr lvl="1"/>
            <a:endParaRPr lang="cs-CZ" kern="0" dirty="0" smtClean="0"/>
          </a:p>
          <a:p>
            <a:endParaRPr lang="cs-CZ" sz="3200" kern="0" dirty="0" smtClean="0"/>
          </a:p>
        </p:txBody>
      </p:sp>
    </p:spTree>
    <p:extLst>
      <p:ext uri="{BB962C8B-B14F-4D97-AF65-F5344CB8AC3E}">
        <p14:creationId xmlns:p14="http://schemas.microsoft.com/office/powerpoint/2010/main" val="193242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9319" y="0"/>
            <a:ext cx="10082212" cy="756138"/>
          </a:xfrm>
        </p:spPr>
        <p:txBody>
          <a:bodyPr/>
          <a:lstStyle/>
          <a:p>
            <a:r>
              <a:rPr lang="cs-CZ" altLang="cs-CZ" sz="3500" dirty="0" smtClean="0">
                <a:solidFill>
                  <a:srgbClr val="FFFF00"/>
                </a:solidFill>
              </a:rPr>
              <a:t>Vyhláška 422/2016 Sb.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3914" y="826477"/>
            <a:ext cx="11674929" cy="5639637"/>
          </a:xfrm>
        </p:spPr>
        <p:txBody>
          <a:bodyPr>
            <a:normAutofit/>
          </a:bodyPr>
          <a:lstStyle/>
          <a:p>
            <a:pPr marL="342900" lvl="2" indent="-342900"/>
            <a:r>
              <a:rPr lang="cs-CZ" sz="4000" dirty="0" smtClean="0">
                <a:ea typeface="+mn-ea"/>
                <a:cs typeface="+mn-cs"/>
              </a:rPr>
              <a:t>Vyjasněny uvolňovací úrovně pro vypouštění radionuklidů do kanalizace (V422 § 104):</a:t>
            </a:r>
          </a:p>
          <a:p>
            <a:pPr marL="800100" lvl="3" indent="-342900"/>
            <a:r>
              <a:rPr lang="cs-CZ" sz="3200" dirty="0" smtClean="0">
                <a:ea typeface="+mn-ea"/>
                <a:cs typeface="+mn-cs"/>
              </a:rPr>
              <a:t>Pro průběžné vypouštění (bez jímky) platí tyto úrovně pro průměrné denní objemové aktivity</a:t>
            </a:r>
          </a:p>
          <a:p>
            <a:pPr marL="800100" lvl="3" indent="-342900"/>
            <a:r>
              <a:rPr lang="cs-CZ" sz="3200" dirty="0" smtClean="0">
                <a:ea typeface="+mn-ea"/>
                <a:cs typeface="+mn-cs"/>
              </a:rPr>
              <a:t>Pro vypouštění určitého objemu (z jímky) platí pro průměrnou aktivitu přes vypuštěný objem</a:t>
            </a:r>
          </a:p>
          <a:p>
            <a:pPr marL="342900" lvl="2" indent="-342900"/>
            <a:r>
              <a:rPr lang="cs-CZ" sz="2800" dirty="0"/>
              <a:t>Hodnoty plošné aktivity pro povrchovou </a:t>
            </a:r>
            <a:r>
              <a:rPr lang="cs-CZ" sz="2800" dirty="0" smtClean="0"/>
              <a:t>kontaminaci v příloze 18 V422 pro </a:t>
            </a:r>
            <a:r>
              <a:rPr lang="cs-CZ" sz="2800" dirty="0"/>
              <a:t>p</a:t>
            </a:r>
            <a:r>
              <a:rPr lang="cs-CZ" sz="2800" dirty="0" smtClean="0"/>
              <a:t>ovrch </a:t>
            </a:r>
            <a:r>
              <a:rPr lang="cs-CZ" sz="2800" dirty="0"/>
              <a:t>podlah, stěn, stropů, nábytku, zařízení apod. v </a:t>
            </a:r>
            <a:r>
              <a:rPr lang="cs-CZ" sz="2800" dirty="0" smtClean="0"/>
              <a:t>KP a vnější </a:t>
            </a:r>
            <a:r>
              <a:rPr lang="cs-CZ" sz="2800" dirty="0"/>
              <a:t>povrch osobních ochranných </a:t>
            </a:r>
            <a:r>
              <a:rPr lang="cs-CZ" sz="2800" dirty="0" smtClean="0"/>
              <a:t>prostředků zmírněny na 10, resp. 1 </a:t>
            </a:r>
            <a:r>
              <a:rPr lang="cs-CZ" sz="2800" dirty="0" err="1" smtClean="0"/>
              <a:t>Bq</a:t>
            </a:r>
            <a:r>
              <a:rPr lang="cs-CZ" sz="2800" dirty="0" smtClean="0"/>
              <a:t>/cm</a:t>
            </a:r>
            <a:r>
              <a:rPr lang="cs-CZ" sz="2800" baseline="30000" dirty="0" smtClean="0"/>
              <a:t>2</a:t>
            </a:r>
          </a:p>
          <a:p>
            <a:pPr marL="342900" lvl="2" indent="-342900"/>
            <a:endParaRPr lang="cs-CZ" sz="4000" dirty="0">
              <a:ea typeface="+mn-ea"/>
              <a:cs typeface="+mn-cs"/>
            </a:endParaRPr>
          </a:p>
          <a:p>
            <a:pPr marL="342900" lvl="2" indent="-342900"/>
            <a:endParaRPr lang="cs-CZ" sz="4000" u="sng" dirty="0">
              <a:ea typeface="+mn-ea"/>
              <a:cs typeface="+mn-cs"/>
            </a:endParaRPr>
          </a:p>
          <a:p>
            <a:pPr marL="342900" lvl="2" indent="-342900"/>
            <a:endParaRPr lang="cs-CZ" altLang="cs-CZ" sz="40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697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 V422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FD9A15-DDC3-4411-9C43-C464D2C5AC87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93914" y="1541721"/>
            <a:ext cx="11674929" cy="4924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2" indent="-342900"/>
            <a:r>
              <a:rPr lang="cs-CZ" sz="4000" kern="0" dirty="0"/>
              <a:t>Nové požadavky na o</a:t>
            </a:r>
            <a:r>
              <a:rPr lang="cs-CZ" sz="4000" kern="0" dirty="0" smtClean="0"/>
              <a:t>chranná </a:t>
            </a:r>
            <a:r>
              <a:rPr lang="cs-CZ" sz="4000" kern="0" dirty="0"/>
              <a:t>opatření v nehodové expoziční </a:t>
            </a:r>
            <a:r>
              <a:rPr lang="cs-CZ" sz="4000" kern="0" dirty="0" smtClean="0"/>
              <a:t>situaci § 107 – zejména s ohledem na potraviny a dlouhodobý pobyt osob</a:t>
            </a:r>
          </a:p>
          <a:p>
            <a:pPr marL="342900" lvl="2" indent="-342900"/>
            <a:r>
              <a:rPr lang="cs-CZ" sz="4000" kern="0" dirty="0" smtClean="0"/>
              <a:t>Detaily ke kultuře zabezpečení § 114a</a:t>
            </a:r>
            <a:endParaRPr lang="cs-CZ" sz="4000" kern="0" dirty="0"/>
          </a:p>
          <a:p>
            <a:pPr marL="342900" lvl="2" indent="-342900"/>
            <a:endParaRPr lang="cs-CZ" sz="2800" kern="0" baseline="30000" dirty="0" smtClean="0"/>
          </a:p>
          <a:p>
            <a:pPr marL="342900" lvl="2" indent="-342900"/>
            <a:endParaRPr lang="cs-CZ" sz="4000" kern="0" dirty="0" smtClean="0">
              <a:ea typeface="+mn-ea"/>
              <a:cs typeface="+mn-cs"/>
            </a:endParaRPr>
          </a:p>
          <a:p>
            <a:pPr marL="342900" lvl="2" indent="-342900"/>
            <a:endParaRPr lang="cs-CZ" sz="4000" u="sng" kern="0" dirty="0" smtClean="0">
              <a:ea typeface="+mn-ea"/>
              <a:cs typeface="+mn-cs"/>
            </a:endParaRPr>
          </a:p>
          <a:p>
            <a:pPr marL="342900" lvl="2" indent="-342900"/>
            <a:endParaRPr lang="cs-CZ" altLang="cs-CZ" sz="4000" kern="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11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Přílohy V422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FD9A15-DDC3-4411-9C43-C464D2C5AC87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93914" y="1541721"/>
            <a:ext cx="11674929" cy="4924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2" indent="-342900"/>
            <a:r>
              <a:rPr lang="cs-CZ" sz="4000" kern="0" dirty="0" smtClean="0"/>
              <a:t>Příloha 2 – oprava chyby v Jakostním faktorem</a:t>
            </a:r>
          </a:p>
          <a:p>
            <a:pPr marL="342900" lvl="2" indent="-342900"/>
            <a:r>
              <a:rPr lang="cs-CZ" sz="4000" kern="0" dirty="0" smtClean="0"/>
              <a:t>Příloha 3 – konverzní faktory</a:t>
            </a:r>
          </a:p>
          <a:p>
            <a:pPr marL="800100" lvl="3" indent="-342900"/>
            <a:r>
              <a:rPr lang="cs-CZ" sz="3600" kern="0" dirty="0" smtClean="0"/>
              <a:t>Dojde asi spíš k zjednodušení a možná a i určitému promazání</a:t>
            </a:r>
          </a:p>
          <a:p>
            <a:pPr marL="800100" lvl="3" indent="-342900"/>
            <a:r>
              <a:rPr lang="cs-CZ" sz="3600" kern="0" dirty="0" smtClean="0"/>
              <a:t>nejde legislativně celé pojmout a mělo by to být postavené na dobré praxi dle zahraničních doporučení – povinnost služby osobní dozimetrie podle přílohy 19</a:t>
            </a:r>
          </a:p>
          <a:p>
            <a:pPr marL="342900" lvl="2" indent="-342900"/>
            <a:r>
              <a:rPr lang="cs-CZ" sz="4000" kern="0" dirty="0" smtClean="0"/>
              <a:t>Příloha 10 – ověřování těsnosti URZ</a:t>
            </a:r>
          </a:p>
          <a:p>
            <a:pPr marL="800100" lvl="3" indent="-342900"/>
            <a:r>
              <a:rPr lang="cs-CZ" sz="3600" kern="0" dirty="0" smtClean="0"/>
              <a:t>Vyjasnění formulací a doplnění ověřování těsnosti pro plynný radionuklid</a:t>
            </a:r>
          </a:p>
          <a:p>
            <a:pPr marL="342900" lvl="2" indent="-342900"/>
            <a:r>
              <a:rPr lang="cs-CZ" sz="4000" kern="0" dirty="0" smtClean="0"/>
              <a:t>Příloha 14 – změny v údajích o RP pro účely osobní dozimetrie</a:t>
            </a:r>
          </a:p>
          <a:p>
            <a:pPr marL="342900" lvl="2" indent="-342900"/>
            <a:r>
              <a:rPr lang="cs-CZ" sz="4000" kern="0" dirty="0" smtClean="0"/>
              <a:t>Příloha 15 – neobsahuje vzor radiačního průkazu, ale jen výčet položek, který má obsahovat (z atomové legislativy zmizí ruština)</a:t>
            </a:r>
          </a:p>
          <a:p>
            <a:pPr marL="342900" lvl="2" indent="-342900"/>
            <a:r>
              <a:rPr lang="cs-CZ" sz="4000" kern="0" dirty="0" smtClean="0"/>
              <a:t>Příloha 16 – karta ZIZ bude obsahovat kategorii zabezpečení</a:t>
            </a:r>
            <a:endParaRPr lang="cs-CZ" sz="4000" kern="0" dirty="0"/>
          </a:p>
          <a:p>
            <a:pPr marL="342900" lvl="2" indent="-342900"/>
            <a:endParaRPr lang="cs-CZ" sz="2800" kern="0" baseline="30000" dirty="0" smtClean="0"/>
          </a:p>
          <a:p>
            <a:pPr marL="342900" lvl="2" indent="-342900"/>
            <a:endParaRPr lang="cs-CZ" sz="4000" kern="0" dirty="0" smtClean="0">
              <a:ea typeface="+mn-ea"/>
              <a:cs typeface="+mn-cs"/>
            </a:endParaRPr>
          </a:p>
          <a:p>
            <a:pPr marL="342900" lvl="2" indent="-342900"/>
            <a:endParaRPr lang="cs-CZ" sz="4000" u="sng" kern="0" dirty="0" smtClean="0">
              <a:ea typeface="+mn-ea"/>
              <a:cs typeface="+mn-cs"/>
            </a:endParaRPr>
          </a:p>
          <a:p>
            <a:pPr marL="342900" lvl="2" indent="-342900"/>
            <a:endParaRPr lang="cs-CZ" altLang="cs-CZ" sz="4000" kern="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6326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88" y="958850"/>
            <a:ext cx="10082212" cy="1527872"/>
          </a:xfrm>
        </p:spPr>
        <p:txBody>
          <a:bodyPr/>
          <a:lstStyle/>
          <a:p>
            <a:r>
              <a:rPr lang="cs-CZ" altLang="cs-CZ" sz="3500" dirty="0" smtClean="0"/>
              <a:t>Změny v dalších vyhláškách atomového práva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26677" y="2905737"/>
            <a:ext cx="8053388" cy="3194050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Tx/>
              <a:buNone/>
              <a:defRPr/>
            </a:pPr>
            <a:r>
              <a:rPr lang="cs-CZ" altLang="cs-CZ" sz="3600" dirty="0"/>
              <a:t>Schůzka se zástupci držitelů pro pořádání kurzů v radiační ochraně</a:t>
            </a:r>
          </a:p>
          <a:p>
            <a:pPr marL="0" indent="0" algn="ctr">
              <a:lnSpc>
                <a:spcPct val="90000"/>
              </a:lnSpc>
              <a:buFontTx/>
              <a:buNone/>
              <a:defRPr/>
            </a:pPr>
            <a:r>
              <a:rPr lang="cs-CZ" altLang="cs-CZ" sz="3600" dirty="0" smtClean="0"/>
              <a:t>2024-12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cs-CZ" altLang="cs-CZ" sz="2000" dirty="0" smtClean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cs-CZ" altLang="cs-CZ" sz="2000" dirty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cs-CZ" altLang="cs-CZ" sz="2000" dirty="0" smtClean="0"/>
              <a:t>Petr Papírník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cs-CZ" altLang="cs-CZ" sz="2000" dirty="0" smtClean="0">
                <a:hlinkClick r:id="rId2"/>
              </a:rPr>
              <a:t>Petr.papirnik@sujb.cz</a:t>
            </a:r>
            <a:endParaRPr lang="cs-CZ" altLang="cs-CZ" sz="2000" dirty="0" smtClean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65006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o zvládání RMU č. 359/2016 Sb.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FD9A15-DDC3-4411-9C43-C464D2C5AC87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93914" y="1541721"/>
            <a:ext cx="11674929" cy="4924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2" indent="-342900"/>
            <a:r>
              <a:rPr lang="cs-CZ" sz="4000" kern="0" dirty="0" smtClean="0"/>
              <a:t>Oznámení </a:t>
            </a:r>
            <a:r>
              <a:rPr lang="cs-CZ" sz="4000" kern="0" dirty="0"/>
              <a:t>o zjištěné kategorii ohrožení musí být provedeno do 10 </a:t>
            </a:r>
            <a:r>
              <a:rPr lang="cs-CZ" sz="4000" kern="0" dirty="0" smtClean="0"/>
              <a:t>dnů… - přesun z § 3 do § 2 – vyjasněno, k čemu se tato povinnost vztahuje</a:t>
            </a:r>
          </a:p>
          <a:p>
            <a:pPr marL="342900" lvl="2" indent="-342900"/>
            <a:r>
              <a:rPr lang="cs-CZ" sz="4000" kern="0" dirty="0" smtClean="0"/>
              <a:t>§ 12 menší změny v nácvicích</a:t>
            </a:r>
          </a:p>
          <a:p>
            <a:pPr marL="342900" lvl="2" indent="-342900"/>
            <a:r>
              <a:rPr lang="cs-CZ" sz="4000" kern="0" dirty="0" smtClean="0"/>
              <a:t>§ 14 dokumentování připravenosti k odezvě</a:t>
            </a:r>
          </a:p>
          <a:p>
            <a:pPr marL="342900" lvl="2" indent="-342900"/>
            <a:r>
              <a:rPr lang="cs-CZ" sz="4000" kern="0" dirty="0" smtClean="0"/>
              <a:t>§ 15 </a:t>
            </a:r>
            <a:r>
              <a:rPr lang="cs-CZ" sz="4000" kern="0" dirty="0" err="1" smtClean="0"/>
              <a:t>antidota</a:t>
            </a:r>
            <a:endParaRPr lang="cs-CZ" sz="4000" kern="0" dirty="0" smtClean="0"/>
          </a:p>
          <a:p>
            <a:pPr marL="342900" lvl="2" indent="-342900"/>
            <a:r>
              <a:rPr lang="cs-CZ" sz="4000" kern="0" dirty="0"/>
              <a:t>§ </a:t>
            </a:r>
            <a:r>
              <a:rPr lang="cs-CZ" sz="4000" kern="0" dirty="0" smtClean="0"/>
              <a:t>16-18 </a:t>
            </a:r>
            <a:r>
              <a:rPr lang="cs-CZ" sz="4000" kern="0" dirty="0"/>
              <a:t>ověřování </a:t>
            </a:r>
            <a:r>
              <a:rPr lang="cs-CZ" sz="4000" kern="0" dirty="0" smtClean="0"/>
              <a:t>funkčnosti připravenosti na RMU</a:t>
            </a:r>
          </a:p>
          <a:p>
            <a:pPr marL="342900" lvl="2" indent="-342900"/>
            <a:r>
              <a:rPr lang="cs-CZ" sz="4000" kern="0" dirty="0" smtClean="0"/>
              <a:t>§ 25 výčet skutečností důležitých ve vztahu k RMU</a:t>
            </a:r>
          </a:p>
          <a:p>
            <a:pPr marL="342900" lvl="2" indent="-342900"/>
            <a:r>
              <a:rPr lang="cs-CZ" sz="4000" kern="0" dirty="0"/>
              <a:t>Příloha </a:t>
            </a:r>
            <a:r>
              <a:rPr lang="cs-CZ" sz="4000" kern="0" dirty="0" smtClean="0"/>
              <a:t>11, 14 </a:t>
            </a:r>
            <a:r>
              <a:rPr lang="cs-CZ" sz="4000" kern="0" dirty="0"/>
              <a:t>Obsah </a:t>
            </a:r>
            <a:r>
              <a:rPr lang="cs-CZ" sz="4000" kern="0" dirty="0" smtClean="0"/>
              <a:t>formulářů</a:t>
            </a:r>
            <a:endParaRPr lang="cs-CZ" sz="4000" kern="0" dirty="0"/>
          </a:p>
          <a:p>
            <a:pPr marL="342900" lvl="2" indent="-342900"/>
            <a:endParaRPr lang="cs-CZ" sz="2800" kern="0" baseline="30000" dirty="0" smtClean="0"/>
          </a:p>
          <a:p>
            <a:pPr marL="342900" lvl="2" indent="-342900"/>
            <a:endParaRPr lang="cs-CZ" sz="4000" kern="0" dirty="0" smtClean="0">
              <a:ea typeface="+mn-ea"/>
              <a:cs typeface="+mn-cs"/>
            </a:endParaRPr>
          </a:p>
          <a:p>
            <a:pPr marL="342900" lvl="2" indent="-342900"/>
            <a:endParaRPr lang="cs-CZ" sz="4000" u="sng" kern="0" dirty="0" smtClean="0">
              <a:ea typeface="+mn-ea"/>
              <a:cs typeface="+mn-cs"/>
            </a:endParaRPr>
          </a:p>
          <a:p>
            <a:pPr marL="342900" lvl="2" indent="-342900"/>
            <a:endParaRPr lang="cs-CZ" altLang="cs-CZ" sz="4000" kern="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153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o monitorování radiační situace č. 360/2016 Sb.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FD9A15-DDC3-4411-9C43-C464D2C5AC87}" type="slidenum">
              <a:rPr lang="cs-CZ" altLang="cs-CZ" smtClean="0"/>
              <a:pPr>
                <a:defRPr/>
              </a:pPr>
              <a:t>19</a:t>
            </a:fld>
            <a:endParaRPr lang="cs-CZ" altLang="cs-CZ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93914" y="1541721"/>
            <a:ext cx="11674929" cy="4924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2" indent="-342900"/>
            <a:r>
              <a:rPr lang="cs-CZ" sz="4000" kern="0" dirty="0"/>
              <a:t>§ 4 Monitorování </a:t>
            </a:r>
            <a:r>
              <a:rPr lang="cs-CZ" sz="4000" strike="sngStrike" kern="0" dirty="0"/>
              <a:t>musí </a:t>
            </a:r>
            <a:r>
              <a:rPr lang="cs-CZ" sz="4000" strike="sngStrike" kern="0" dirty="0" smtClean="0"/>
              <a:t>být </a:t>
            </a:r>
            <a:r>
              <a:rPr lang="cs-CZ" sz="4000" kern="0" dirty="0" smtClean="0">
                <a:solidFill>
                  <a:srgbClr val="FF0000"/>
                </a:solidFill>
              </a:rPr>
              <a:t>je </a:t>
            </a:r>
            <a:r>
              <a:rPr lang="cs-CZ" sz="4000" kern="0" dirty="0">
                <a:solidFill>
                  <a:srgbClr val="FF0000"/>
                </a:solidFill>
              </a:rPr>
              <a:t>organizováno  </a:t>
            </a:r>
            <a:r>
              <a:rPr lang="cs-CZ" sz="4000" strike="sngStrike" kern="0" dirty="0"/>
              <a:t>prováděno</a:t>
            </a:r>
            <a:r>
              <a:rPr lang="cs-CZ" sz="4000" kern="0" dirty="0"/>
              <a:t> prostřednictvím monitorovacích </a:t>
            </a:r>
            <a:r>
              <a:rPr lang="cs-CZ" sz="4000" kern="0" dirty="0" smtClean="0"/>
              <a:t>sítí</a:t>
            </a:r>
          </a:p>
          <a:p>
            <a:pPr marL="342900" lvl="2" indent="-342900"/>
            <a:r>
              <a:rPr lang="cs-CZ" sz="4000" kern="0" dirty="0" smtClean="0"/>
              <a:t>§ 5 změna formulace umístění odběrových míst</a:t>
            </a:r>
          </a:p>
          <a:p>
            <a:pPr marL="342900" lvl="2" indent="-342900"/>
            <a:r>
              <a:rPr lang="cs-CZ" sz="4000" kern="0" dirty="0" smtClean="0"/>
              <a:t>§ 7 </a:t>
            </a:r>
            <a:r>
              <a:rPr lang="cs-CZ" sz="4000" kern="0" dirty="0"/>
              <a:t>Měření a vyhodnocování fyzikálních veličin</a:t>
            </a:r>
          </a:p>
          <a:p>
            <a:pPr marL="342900" lvl="2" indent="-342900"/>
            <a:r>
              <a:rPr lang="cs-CZ" sz="4000" kern="0" dirty="0"/>
              <a:t>§ 8 Měřicí a odběrová </a:t>
            </a:r>
            <a:r>
              <a:rPr lang="cs-CZ" sz="4000" kern="0" dirty="0" smtClean="0"/>
              <a:t>zařízení</a:t>
            </a:r>
          </a:p>
          <a:p>
            <a:pPr marL="342900" lvl="2" indent="-342900"/>
            <a:r>
              <a:rPr lang="cs-CZ" sz="4000" kern="0" dirty="0" smtClean="0"/>
              <a:t>§ 9 Vzorky</a:t>
            </a:r>
          </a:p>
          <a:p>
            <a:pPr marL="342900" lvl="2" indent="-342900"/>
            <a:r>
              <a:rPr lang="cs-CZ" sz="4000" kern="0" dirty="0" smtClean="0"/>
              <a:t>§ 10 Měřící laboratoř se musí účastnit nácviků</a:t>
            </a:r>
          </a:p>
          <a:p>
            <a:pPr marL="342900" lvl="2" indent="-342900"/>
            <a:r>
              <a:rPr lang="cs-CZ" sz="4000" kern="0" dirty="0" smtClean="0"/>
              <a:t>§ 11-12 Předávání dat, datové středisko</a:t>
            </a:r>
          </a:p>
          <a:p>
            <a:pPr marL="342900" lvl="2" indent="-342900"/>
            <a:r>
              <a:rPr lang="cs-CZ" sz="4000" kern="0" dirty="0" smtClean="0"/>
              <a:t>§ 13 nově také řeší podrobnosti nácviku</a:t>
            </a:r>
          </a:p>
          <a:p>
            <a:pPr marL="342900" lvl="2" indent="-342900"/>
            <a:r>
              <a:rPr lang="cs-CZ" sz="4000" strike="sngStrike" kern="0" dirty="0" smtClean="0"/>
              <a:t>§ 17 Změny ovlivňující monitorování </a:t>
            </a:r>
            <a:r>
              <a:rPr lang="cs-CZ" sz="4000" kern="0" dirty="0" smtClean="0"/>
              <a:t>– v praxi neproveditelné</a:t>
            </a:r>
          </a:p>
          <a:p>
            <a:pPr marL="342900" lvl="2" indent="-342900"/>
            <a:r>
              <a:rPr lang="cs-CZ" sz="4000" kern="0" dirty="0" smtClean="0"/>
              <a:t>Další drobné změny</a:t>
            </a:r>
            <a:endParaRPr lang="cs-CZ" sz="4000" kern="0" dirty="0"/>
          </a:p>
          <a:p>
            <a:pPr marL="342900" lvl="2" indent="-342900"/>
            <a:endParaRPr lang="cs-CZ" sz="4000" kern="0" dirty="0"/>
          </a:p>
          <a:p>
            <a:pPr marL="342900" lvl="2" indent="-342900"/>
            <a:endParaRPr lang="cs-CZ" sz="4000" kern="0" dirty="0"/>
          </a:p>
          <a:p>
            <a:pPr marL="342900" lvl="2" indent="-342900"/>
            <a:endParaRPr lang="cs-CZ" sz="2800" kern="0" baseline="30000" dirty="0" smtClean="0"/>
          </a:p>
          <a:p>
            <a:pPr marL="342900" lvl="2" indent="-342900"/>
            <a:endParaRPr lang="cs-CZ" sz="4000" kern="0" dirty="0" smtClean="0">
              <a:ea typeface="+mn-ea"/>
              <a:cs typeface="+mn-cs"/>
            </a:endParaRPr>
          </a:p>
          <a:p>
            <a:pPr marL="342900" lvl="2" indent="-342900"/>
            <a:endParaRPr lang="cs-CZ" sz="4000" u="sng" kern="0" dirty="0" smtClean="0">
              <a:ea typeface="+mn-ea"/>
              <a:cs typeface="+mn-cs"/>
            </a:endParaRPr>
          </a:p>
          <a:p>
            <a:pPr marL="342900" lvl="2" indent="-342900"/>
            <a:endParaRPr lang="cs-CZ" altLang="cs-CZ" sz="4000" kern="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020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V422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FD9A15-DDC3-4411-9C43-C464D2C5AC87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43096" y="1839434"/>
            <a:ext cx="11674475" cy="4603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 smtClean="0"/>
              <a:t>Přesnější definice neužitečného záření (§ 2)</a:t>
            </a:r>
          </a:p>
          <a:p>
            <a:r>
              <a:rPr lang="cs-CZ" sz="2400" kern="0" dirty="0" smtClean="0"/>
              <a:t>Změny v odvozených limitech pro vnitřní kontaminaci § 6</a:t>
            </a:r>
          </a:p>
          <a:p>
            <a:pPr marL="342900" lvl="2" indent="-342900"/>
            <a:r>
              <a:rPr lang="cs-CZ" kern="0" dirty="0" smtClean="0">
                <a:ea typeface="+mn-ea"/>
                <a:cs typeface="+mn-cs"/>
              </a:rPr>
              <a:t>§ 18 – kategorizace pro účely zabezpečení – vyjasněno, že jde o pracoviště, kde se současně vyskytuje více radionuklidových zdrojů</a:t>
            </a:r>
          </a:p>
          <a:p>
            <a:pPr marL="342900" lvl="2" indent="-342900"/>
            <a:endParaRPr lang="cs-CZ" kern="0" dirty="0" smtClean="0">
              <a:ea typeface="+mn-ea"/>
              <a:cs typeface="+mn-cs"/>
            </a:endParaRPr>
          </a:p>
          <a:p>
            <a:endParaRPr lang="cs-CZ" sz="2400" kern="0" dirty="0" smtClean="0"/>
          </a:p>
        </p:txBody>
      </p:sp>
    </p:spTree>
    <p:extLst>
      <p:ext uri="{BB962C8B-B14F-4D97-AF65-F5344CB8AC3E}">
        <p14:creationId xmlns:p14="http://schemas.microsoft.com/office/powerpoint/2010/main" val="2782050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88" y="958850"/>
            <a:ext cx="10082212" cy="1527872"/>
          </a:xfrm>
        </p:spPr>
        <p:txBody>
          <a:bodyPr/>
          <a:lstStyle/>
          <a:p>
            <a:r>
              <a:rPr lang="cs-CZ" altLang="cs-CZ" sz="3500" dirty="0" smtClean="0"/>
              <a:t>Změny v legislativě MZ ČR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26677" y="2905737"/>
            <a:ext cx="8053388" cy="3194050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Tx/>
              <a:buNone/>
              <a:defRPr/>
            </a:pPr>
            <a:r>
              <a:rPr lang="cs-CZ" altLang="cs-CZ" sz="3600" dirty="0"/>
              <a:t>Schůzka se zástupci držitelů pro pořádání kurzů v radiační ochraně</a:t>
            </a:r>
          </a:p>
          <a:p>
            <a:pPr marL="0" indent="0" algn="ctr">
              <a:lnSpc>
                <a:spcPct val="90000"/>
              </a:lnSpc>
              <a:buFontTx/>
              <a:buNone/>
              <a:defRPr/>
            </a:pPr>
            <a:r>
              <a:rPr lang="cs-CZ" altLang="cs-CZ" sz="3600" dirty="0" smtClean="0"/>
              <a:t>2024-12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cs-CZ" altLang="cs-CZ" sz="2000" dirty="0" smtClean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cs-CZ" altLang="cs-CZ" sz="2000" dirty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cs-CZ" altLang="cs-CZ" sz="2000" dirty="0" smtClean="0"/>
              <a:t>Petr Papírník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cs-CZ" altLang="cs-CZ" sz="2000" dirty="0" smtClean="0">
                <a:hlinkClick r:id="rId2"/>
              </a:rPr>
              <a:t>Petr.papirnik@sujb.cz</a:t>
            </a:r>
            <a:endParaRPr lang="cs-CZ" altLang="cs-CZ" sz="2000" dirty="0" smtClean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8428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9319" y="0"/>
            <a:ext cx="10082212" cy="756138"/>
          </a:xfrm>
        </p:spPr>
        <p:txBody>
          <a:bodyPr/>
          <a:lstStyle/>
          <a:p>
            <a:r>
              <a:rPr lang="cs-CZ" altLang="cs-CZ" sz="3500" dirty="0" smtClean="0">
                <a:solidFill>
                  <a:srgbClr val="FFFF00"/>
                </a:solidFill>
              </a:rPr>
              <a:t>Zákon 373/2011 Sb. – hlava V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3914" y="826477"/>
            <a:ext cx="11674929" cy="5639637"/>
          </a:xfrm>
        </p:spPr>
        <p:txBody>
          <a:bodyPr>
            <a:normAutofit fontScale="92500" lnSpcReduction="20000"/>
          </a:bodyPr>
          <a:lstStyle/>
          <a:p>
            <a:r>
              <a:rPr lang="cs-CZ" sz="3200" dirty="0" smtClean="0"/>
              <a:t>NRS</a:t>
            </a:r>
          </a:p>
          <a:p>
            <a:pPr lvl="1"/>
            <a:r>
              <a:rPr lang="cs-CZ" sz="3200" dirty="0" smtClean="0"/>
              <a:t>vydávají se nejméně jednou za 10 let, zpřesnění obsahu</a:t>
            </a:r>
          </a:p>
          <a:p>
            <a:r>
              <a:rPr lang="cs-CZ" sz="3600" dirty="0" smtClean="0"/>
              <a:t>Indikace:</a:t>
            </a:r>
          </a:p>
          <a:p>
            <a:pPr lvl="1"/>
            <a:r>
              <a:rPr lang="cs-CZ" sz="3600" dirty="0" smtClean="0"/>
              <a:t>Indikující lékař musí při indikaci vycházet z indikačních kritérií</a:t>
            </a:r>
          </a:p>
          <a:p>
            <a:pPr lvl="1"/>
            <a:r>
              <a:rPr lang="cs-CZ" sz="3600" dirty="0" smtClean="0"/>
              <a:t>V případě problému se žádankou musí aplikující odborník kontaktovat indikujícího lékaře</a:t>
            </a:r>
          </a:p>
          <a:p>
            <a:r>
              <a:rPr lang="cs-CZ" dirty="0" smtClean="0"/>
              <a:t>Změna </a:t>
            </a:r>
            <a:r>
              <a:rPr lang="cs-CZ" dirty="0"/>
              <a:t>frekvence auditů:</a:t>
            </a:r>
          </a:p>
          <a:p>
            <a:pPr lvl="1"/>
            <a:r>
              <a:rPr lang="cs-CZ" dirty="0"/>
              <a:t>IKA v léčebné NM zůstává 1x ročně; ostatní NM 1x 2 roky</a:t>
            </a:r>
          </a:p>
          <a:p>
            <a:pPr lvl="1"/>
            <a:r>
              <a:rPr lang="cs-CZ" dirty="0"/>
              <a:t>EKA v léčebné NM zůstává 1x 5 let; ostatní NM 1x 6 let</a:t>
            </a:r>
          </a:p>
          <a:p>
            <a:r>
              <a:rPr lang="cs-CZ" dirty="0" smtClean="0"/>
              <a:t>Nastaven </a:t>
            </a:r>
            <a:r>
              <a:rPr lang="cs-CZ" dirty="0"/>
              <a:t>robustní systém kontroly kvality pravidel EKA </a:t>
            </a:r>
            <a:endParaRPr lang="cs-CZ" dirty="0" smtClean="0"/>
          </a:p>
          <a:p>
            <a:r>
              <a:rPr lang="cs-CZ" dirty="0" smtClean="0"/>
              <a:t>Zpráva </a:t>
            </a:r>
            <a:r>
              <a:rPr lang="cs-CZ" dirty="0"/>
              <a:t>z EKA obsahuje doporučená opatření k nápravě</a:t>
            </a:r>
          </a:p>
          <a:p>
            <a:r>
              <a:rPr lang="cs-CZ" dirty="0" smtClean="0"/>
              <a:t>Další menší změny</a:t>
            </a:r>
            <a:endParaRPr lang="cs-CZ" dirty="0"/>
          </a:p>
          <a:p>
            <a:endParaRPr lang="cs-CZ" sz="3600" dirty="0"/>
          </a:p>
          <a:p>
            <a:endParaRPr lang="cs-CZ" sz="3600" dirty="0"/>
          </a:p>
          <a:p>
            <a:pPr lvl="1"/>
            <a:endParaRPr lang="cs-CZ" sz="3600" dirty="0"/>
          </a:p>
          <a:p>
            <a:pPr lvl="1"/>
            <a:endParaRPr lang="cs-CZ" sz="3600" dirty="0"/>
          </a:p>
          <a:p>
            <a:pPr lvl="1"/>
            <a:endParaRPr lang="cs-CZ" sz="3600" dirty="0"/>
          </a:p>
          <a:p>
            <a:pPr lvl="1"/>
            <a:endParaRPr lang="cs-CZ" dirty="0">
              <a:ea typeface="+mn-ea"/>
              <a:cs typeface="+mn-cs"/>
            </a:endParaRPr>
          </a:p>
          <a:p>
            <a:pPr marL="342900" lvl="2" indent="-342900"/>
            <a:endParaRPr lang="cs-CZ" sz="2800" u="sng" dirty="0">
              <a:ea typeface="+mn-ea"/>
              <a:cs typeface="+mn-cs"/>
            </a:endParaRPr>
          </a:p>
          <a:p>
            <a:pPr marL="342900" lvl="2" indent="-342900"/>
            <a:endParaRPr lang="cs-CZ" altLang="cs-CZ" sz="28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492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9319" y="0"/>
            <a:ext cx="10082212" cy="756138"/>
          </a:xfrm>
        </p:spPr>
        <p:txBody>
          <a:bodyPr/>
          <a:lstStyle/>
          <a:p>
            <a:r>
              <a:rPr lang="cs-CZ" altLang="cs-CZ" sz="3500" dirty="0" smtClean="0">
                <a:solidFill>
                  <a:srgbClr val="FFFF00"/>
                </a:solidFill>
              </a:rPr>
              <a:t>Vyhláška 410/2012 Sb.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3914" y="826477"/>
            <a:ext cx="11674929" cy="5639637"/>
          </a:xfrm>
        </p:spPr>
        <p:txBody>
          <a:bodyPr>
            <a:normAutofit/>
          </a:bodyPr>
          <a:lstStyle/>
          <a:p>
            <a:r>
              <a:rPr lang="cs-CZ" sz="2400" dirty="0"/>
              <a:t>Pravděpodobně půjde o zcela novou vyhlášku, nikoli o novelu</a:t>
            </a:r>
          </a:p>
          <a:p>
            <a:r>
              <a:rPr lang="cs-CZ" sz="2700" dirty="0" smtClean="0"/>
              <a:t>Detailně popsaný proces, požadavky a hodnocení EKA</a:t>
            </a:r>
          </a:p>
          <a:p>
            <a:pPr lvl="1"/>
            <a:r>
              <a:rPr lang="cs-CZ" sz="2700" dirty="0" smtClean="0"/>
              <a:t>vychází z metodiky EKA zveřejněné ve věstníku MZ ČR.</a:t>
            </a:r>
            <a:endParaRPr lang="cs-CZ" dirty="0"/>
          </a:p>
          <a:p>
            <a:pPr lvl="1"/>
            <a:r>
              <a:rPr lang="cs-CZ" dirty="0" smtClean="0"/>
              <a:t>Většinově koresponduje s tím, co mají auditorské firmy ve svých pravidlech EKA.</a:t>
            </a:r>
          </a:p>
          <a:p>
            <a:pPr lvl="1"/>
            <a:r>
              <a:rPr lang="cs-CZ" dirty="0" smtClean="0"/>
              <a:t>Obecně v těle vyhlášky, detailně v příloze</a:t>
            </a:r>
          </a:p>
          <a:p>
            <a:r>
              <a:rPr lang="cs-CZ" dirty="0"/>
              <a:t>Zpřesněné požadavky na personální zajištění </a:t>
            </a:r>
            <a:r>
              <a:rPr lang="cs-CZ" dirty="0" smtClean="0"/>
              <a:t>EKA</a:t>
            </a:r>
          </a:p>
          <a:p>
            <a:pPr lvl="1"/>
            <a:r>
              <a:rPr lang="cs-CZ" dirty="0" smtClean="0"/>
              <a:t>Většinově v </a:t>
            </a:r>
            <a:r>
              <a:rPr lang="cs-CZ" dirty="0"/>
              <a:t>souladu se současným zajištěním </a:t>
            </a:r>
            <a:r>
              <a:rPr lang="cs-CZ" dirty="0" smtClean="0"/>
              <a:t>auditorských firem</a:t>
            </a:r>
          </a:p>
          <a:p>
            <a:r>
              <a:rPr lang="cs-CZ" dirty="0" smtClean="0"/>
              <a:t>Minimální požadavky na IKA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sz="2100" dirty="0">
              <a:ea typeface="+mn-ea"/>
              <a:cs typeface="+mn-cs"/>
            </a:endParaRPr>
          </a:p>
          <a:p>
            <a:pPr marL="342900" lvl="2" indent="-342900"/>
            <a:endParaRPr lang="cs-CZ" sz="2000" u="sng" dirty="0">
              <a:ea typeface="+mn-ea"/>
              <a:cs typeface="+mn-cs"/>
            </a:endParaRPr>
          </a:p>
          <a:p>
            <a:pPr marL="342900" lvl="2" indent="-342900"/>
            <a:endParaRPr lang="cs-CZ" altLang="cs-CZ" sz="20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863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9319" y="0"/>
            <a:ext cx="10082212" cy="756138"/>
          </a:xfrm>
        </p:spPr>
        <p:txBody>
          <a:bodyPr/>
          <a:lstStyle/>
          <a:p>
            <a:r>
              <a:rPr lang="cs-CZ" altLang="cs-CZ" sz="3500" dirty="0" smtClean="0">
                <a:solidFill>
                  <a:srgbClr val="FFFF00"/>
                </a:solidFill>
              </a:rPr>
              <a:t>PZ, ZDS (V422 § 26-30)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3914" y="826476"/>
            <a:ext cx="11674929" cy="5695347"/>
          </a:xfrm>
        </p:spPr>
        <p:txBody>
          <a:bodyPr>
            <a:normAutofit fontScale="85000" lnSpcReduction="20000"/>
          </a:bodyPr>
          <a:lstStyle/>
          <a:p>
            <a:r>
              <a:rPr lang="cs-CZ" altLang="cs-CZ" sz="3200" dirty="0" smtClean="0"/>
              <a:t>omezený provoz při částečně úspěšné PZ/ZDS – lze ZIZ provozovat v omezeném režimu tak, aby jej závada nijak neovlivňovala.</a:t>
            </a:r>
          </a:p>
          <a:p>
            <a:pPr lvl="1"/>
            <a:r>
              <a:rPr lang="cs-CZ" altLang="cs-CZ" sz="3200" dirty="0" smtClean="0">
                <a:sym typeface="Wingdings" panose="05000000000000000000" pitchFamily="2" charset="2"/>
              </a:rPr>
              <a:t>KRF spolu s osobou řídící zkoušku můžou stanovit omezený provoz</a:t>
            </a:r>
          </a:p>
          <a:p>
            <a:pPr lvl="1"/>
            <a:r>
              <a:rPr lang="cs-CZ" altLang="cs-CZ" sz="3200" dirty="0" smtClean="0">
                <a:sym typeface="Wingdings" panose="05000000000000000000" pitchFamily="2" charset="2"/>
              </a:rPr>
              <a:t>Detaily jsou v § 26 a 29 V422</a:t>
            </a:r>
          </a:p>
          <a:p>
            <a:r>
              <a:rPr lang="cs-CZ" altLang="cs-CZ" sz="3200" dirty="0"/>
              <a:t>Přesun </a:t>
            </a:r>
            <a:r>
              <a:rPr lang="cs-CZ" altLang="cs-CZ" sz="3200" dirty="0" smtClean="0"/>
              <a:t>konstruktu </a:t>
            </a:r>
            <a:r>
              <a:rPr lang="cs-CZ" altLang="cs-CZ" sz="3200" dirty="0"/>
              <a:t>s méně a velmi závažnou závadou do zákona – zjednodušení legislativy, bez věcného dopadu</a:t>
            </a:r>
          </a:p>
          <a:p>
            <a:r>
              <a:rPr lang="cs-CZ" altLang="cs-CZ" sz="3200" dirty="0"/>
              <a:t>Stanovisko k instalacím a termínu PZ je ve vyhlášce – věcně se to nemění</a:t>
            </a:r>
          </a:p>
          <a:p>
            <a:r>
              <a:rPr lang="cs-CZ" altLang="cs-CZ" sz="3200" dirty="0" smtClean="0"/>
              <a:t>Při </a:t>
            </a:r>
            <a:r>
              <a:rPr lang="cs-CZ" altLang="cs-CZ" sz="3200" dirty="0"/>
              <a:t>ZDS s méně závažnou závadou lze v protokolu identifikovat, že jde o závadu, jejíž odstranění lze ověřit jen pomocí ZPS – pak netřeba ZDS (minoritní závady typu chybějící značení, atp.)</a:t>
            </a:r>
          </a:p>
          <a:p>
            <a:r>
              <a:rPr lang="cs-CZ" altLang="cs-CZ" sz="3200" dirty="0" smtClean="0"/>
              <a:t>Další drobné změny</a:t>
            </a:r>
          </a:p>
          <a:p>
            <a:r>
              <a:rPr lang="cs-CZ" sz="3200" dirty="0" smtClean="0"/>
              <a:t>§ 38 vyjasněny povinnosti na uchovávání protokolů ze zkoušek a záznamů o omezeném provozu</a:t>
            </a:r>
          </a:p>
          <a:p>
            <a:r>
              <a:rPr lang="cs-CZ" sz="3200" dirty="0" smtClean="0"/>
              <a:t>Příloha 11 četnost ZDS pro URZ – drobné změny</a:t>
            </a:r>
            <a:endParaRPr lang="cs-CZ" sz="3200" dirty="0"/>
          </a:p>
          <a:p>
            <a:pPr lvl="1"/>
            <a:endParaRPr lang="cs-CZ" sz="3200" dirty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1283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 ZIZ (vztah k frekvenci ZDS) </a:t>
            </a:r>
            <a:r>
              <a:rPr lang="cs-CZ" altLang="cs-CZ" sz="2800" dirty="0"/>
              <a:t>§ 15 </a:t>
            </a:r>
            <a:r>
              <a:rPr lang="cs-CZ" altLang="cs-CZ" sz="2800" dirty="0" smtClean="0"/>
              <a:t>V422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FD9A15-DDC3-4411-9C43-C464D2C5AC87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93914" y="1701209"/>
            <a:ext cx="11674929" cy="4820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3200" kern="0" dirty="0" smtClean="0"/>
              <a:t>Vyjasňovány rozdíly mezi JZIZ a VZIZ</a:t>
            </a:r>
          </a:p>
          <a:p>
            <a:r>
              <a:rPr lang="cs-CZ" sz="3200" kern="0" dirty="0" smtClean="0"/>
              <a:t>Srozumitelnější formulace, že zubní CT je VZIZ (ZDS 1x ročně)</a:t>
            </a:r>
          </a:p>
          <a:p>
            <a:r>
              <a:rPr lang="cs-CZ" sz="3200" kern="0" dirty="0" smtClean="0"/>
              <a:t>VZIZ je urychlovač </a:t>
            </a:r>
            <a:r>
              <a:rPr lang="cs-CZ" sz="3200" u="sng" kern="0" dirty="0" smtClean="0"/>
              <a:t>nad 1 </a:t>
            </a:r>
            <a:r>
              <a:rPr lang="cs-CZ" sz="3200" u="sng" kern="0" dirty="0" err="1" smtClean="0"/>
              <a:t>MeV</a:t>
            </a:r>
            <a:r>
              <a:rPr lang="cs-CZ" sz="3200" kern="0" dirty="0"/>
              <a:t> (ZDS </a:t>
            </a:r>
            <a:r>
              <a:rPr lang="cs-CZ" sz="3200" kern="0" dirty="0" smtClean="0"/>
              <a:t>1x ročně nebo za 2 roky, podle použití), pod 1 </a:t>
            </a:r>
            <a:r>
              <a:rPr lang="cs-CZ" sz="3200" kern="0" dirty="0" err="1" smtClean="0"/>
              <a:t>MeV</a:t>
            </a:r>
            <a:r>
              <a:rPr lang="cs-CZ" sz="3200" kern="0" dirty="0" smtClean="0"/>
              <a:t> je to JZIZ (ZDS 1x 3 roky)</a:t>
            </a:r>
            <a:endParaRPr lang="cs-CZ" sz="3200" u="sng" kern="0" dirty="0" smtClean="0"/>
          </a:p>
          <a:p>
            <a:r>
              <a:rPr lang="cs-CZ" sz="3200" kern="0" dirty="0" smtClean="0"/>
              <a:t>Vyjasněná formulace radionuklidového ozařovače čehokoli jako VZIZ (ZDS 1x 2 roky)</a:t>
            </a:r>
          </a:p>
          <a:p>
            <a:r>
              <a:rPr lang="cs-CZ" sz="3200" kern="0" dirty="0" smtClean="0"/>
              <a:t>VZIZ je veterinární radioterapeutický rentgen (</a:t>
            </a:r>
            <a:r>
              <a:rPr lang="cs-CZ" sz="3200" kern="0" dirty="0"/>
              <a:t>ZDS 1x 2 roky</a:t>
            </a:r>
            <a:r>
              <a:rPr lang="cs-CZ" sz="3200" kern="0" dirty="0" smtClean="0"/>
              <a:t>)</a:t>
            </a:r>
          </a:p>
          <a:p>
            <a:r>
              <a:rPr lang="cs-CZ" altLang="cs-CZ" sz="3200" kern="0" dirty="0" smtClean="0"/>
              <a:t>Ostatní veterinární rtg zařízení zůstávají JZIZ </a:t>
            </a:r>
            <a:r>
              <a:rPr lang="cs-CZ" sz="3200" kern="0" dirty="0"/>
              <a:t>(ZDS 1x 3 roky)</a:t>
            </a:r>
            <a:endParaRPr lang="cs-CZ" sz="3200" u="sng" kern="0" dirty="0"/>
          </a:p>
          <a:p>
            <a:pPr lvl="1"/>
            <a:endParaRPr lang="cs-CZ" altLang="cs-CZ" sz="3200" kern="0" dirty="0" smtClean="0"/>
          </a:p>
          <a:p>
            <a:endParaRPr lang="cs-CZ" altLang="cs-CZ" sz="3200" kern="0" dirty="0"/>
          </a:p>
        </p:txBody>
      </p:sp>
    </p:spTree>
    <p:extLst>
      <p:ext uri="{BB962C8B-B14F-4D97-AF65-F5344CB8AC3E}">
        <p14:creationId xmlns:p14="http://schemas.microsoft.com/office/powerpoint/2010/main" val="436461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9319" y="0"/>
            <a:ext cx="10082212" cy="756138"/>
          </a:xfrm>
        </p:spPr>
        <p:txBody>
          <a:bodyPr/>
          <a:lstStyle/>
          <a:p>
            <a:r>
              <a:rPr lang="cs-CZ" altLang="cs-CZ" sz="3500" dirty="0" smtClean="0">
                <a:solidFill>
                  <a:srgbClr val="FFFF00"/>
                </a:solidFill>
              </a:rPr>
              <a:t>Hodnocení vlastností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" y="826477"/>
            <a:ext cx="12192000" cy="6031523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sz="3200" dirty="0"/>
              <a:t>Obsah PZ a ZDS bude nově v příloze 12</a:t>
            </a:r>
          </a:p>
          <a:p>
            <a:pPr lvl="1"/>
            <a:r>
              <a:rPr lang="cs-CZ" altLang="cs-CZ" sz="3200" dirty="0"/>
              <a:t>Obecný obsah ze stávajících § 26 a 28 + detailní obsah, který byl dosud schován v požadavcích na metodiky, nebo v požadavcích na ZIZ</a:t>
            </a:r>
          </a:p>
          <a:p>
            <a:pPr marL="342900" lvl="2" indent="-342900"/>
            <a:r>
              <a:rPr lang="cs-CZ" sz="2800" dirty="0"/>
              <a:t>Závady explicitně uvedené v příloze 12</a:t>
            </a:r>
          </a:p>
          <a:p>
            <a:pPr marL="800100" lvl="3" indent="-342900"/>
            <a:r>
              <a:rPr lang="cs-CZ" sz="2400" dirty="0"/>
              <a:t>Většina zůstává stejná – jen velmi závažné</a:t>
            </a:r>
          </a:p>
          <a:p>
            <a:pPr marL="457200" lvl="3" indent="0">
              <a:buNone/>
            </a:pPr>
            <a:r>
              <a:rPr lang="cs-CZ" sz="2400" dirty="0"/>
              <a:t>+ přidaly se vybrané méně závažné </a:t>
            </a:r>
            <a:r>
              <a:rPr lang="cs-CZ" sz="2400" dirty="0" smtClean="0"/>
              <a:t>závady</a:t>
            </a:r>
            <a:endParaRPr lang="cs-CZ" sz="2500" dirty="0" smtClean="0"/>
          </a:p>
          <a:p>
            <a:pPr marL="342900" lvl="2" indent="-342900"/>
            <a:r>
              <a:rPr lang="cs-CZ" sz="2700" dirty="0" smtClean="0">
                <a:ea typeface="+mn-ea"/>
                <a:cs typeface="+mn-cs"/>
              </a:rPr>
              <a:t>Dokumentace </a:t>
            </a:r>
            <a:r>
              <a:rPr lang="cs-CZ" sz="2700" dirty="0" err="1" smtClean="0">
                <a:ea typeface="+mn-ea"/>
                <a:cs typeface="+mn-cs"/>
              </a:rPr>
              <a:t>hodnotičů</a:t>
            </a:r>
            <a:r>
              <a:rPr lang="cs-CZ" sz="2700" dirty="0" smtClean="0">
                <a:ea typeface="+mn-ea"/>
                <a:cs typeface="+mn-cs"/>
              </a:rPr>
              <a:t> vlastností (příloha 19)</a:t>
            </a:r>
          </a:p>
          <a:p>
            <a:pPr marL="800100" lvl="3" indent="-342900"/>
            <a:r>
              <a:rPr lang="cs-CZ" sz="2400" dirty="0"/>
              <a:t>Metodiky</a:t>
            </a:r>
          </a:p>
          <a:p>
            <a:pPr marL="800100" lvl="3" indent="-342900"/>
            <a:r>
              <a:rPr lang="cs-CZ" sz="2400" dirty="0" smtClean="0"/>
              <a:t>vzorové protokoly</a:t>
            </a:r>
          </a:p>
          <a:p>
            <a:pPr marL="800100" lvl="3" indent="-342900"/>
            <a:r>
              <a:rPr lang="cs-CZ" sz="2400" dirty="0" smtClean="0"/>
              <a:t>koncepce </a:t>
            </a:r>
            <a:r>
              <a:rPr lang="cs-CZ" sz="2400" dirty="0"/>
              <a:t>zajištění měření veličin (vše ostatní</a:t>
            </a:r>
            <a:r>
              <a:rPr lang="cs-CZ" sz="2400" dirty="0" smtClean="0"/>
              <a:t>)</a:t>
            </a:r>
          </a:p>
          <a:p>
            <a:pPr marL="1257300" lvl="4" indent="-342900"/>
            <a:r>
              <a:rPr lang="cs-CZ" sz="2400" dirty="0" smtClean="0"/>
              <a:t>Jedna zastřešující osoba řídící pro každou modalitu</a:t>
            </a:r>
            <a:endParaRPr lang="cs-CZ" sz="2400" dirty="0"/>
          </a:p>
          <a:p>
            <a:pPr marL="800100" lvl="3" indent="-342900"/>
            <a:r>
              <a:rPr lang="cs-CZ" sz="2400" dirty="0" smtClean="0">
                <a:ea typeface="+mn-ea"/>
                <a:cs typeface="+mn-cs"/>
              </a:rPr>
              <a:t>Dojde k spíše drobným úpravám požadavků na dokumentaci měřičů</a:t>
            </a:r>
          </a:p>
          <a:p>
            <a:pPr marL="342900" lvl="2" indent="-342900"/>
            <a:r>
              <a:rPr lang="cs-CZ" altLang="cs-CZ" sz="2800" dirty="0"/>
              <a:t>Protokoly z hodnocení vlastností se nově budu muset zasílat na SÚJB prostřednictvím </a:t>
            </a:r>
            <a:r>
              <a:rPr lang="cs-CZ" altLang="cs-CZ" sz="2800" dirty="0" err="1"/>
              <a:t>iReg</a:t>
            </a:r>
            <a:r>
              <a:rPr lang="cs-CZ" altLang="cs-CZ" sz="2800" dirty="0"/>
              <a:t> portálu – nikoli </a:t>
            </a:r>
            <a:r>
              <a:rPr lang="cs-CZ" altLang="cs-CZ" sz="2800" dirty="0" smtClean="0"/>
              <a:t>emailem</a:t>
            </a:r>
            <a:endParaRPr lang="cs-CZ" altLang="cs-CZ" sz="2800" dirty="0"/>
          </a:p>
          <a:p>
            <a:pPr marL="800100" lvl="3" indent="-342900"/>
            <a:endParaRPr lang="cs-CZ" sz="2400" dirty="0" smtClean="0">
              <a:ea typeface="+mn-ea"/>
              <a:cs typeface="+mn-cs"/>
            </a:endParaRPr>
          </a:p>
          <a:p>
            <a:pPr marL="457200" lvl="3" indent="0">
              <a:buNone/>
            </a:pPr>
            <a:endParaRPr lang="cs-CZ" sz="2400" dirty="0" smtClean="0">
              <a:ea typeface="+mn-ea"/>
              <a:cs typeface="+mn-cs"/>
            </a:endParaRPr>
          </a:p>
          <a:p>
            <a:pPr marL="800100" lvl="3" indent="-342900"/>
            <a:endParaRPr lang="cs-CZ" sz="2400" dirty="0" smtClean="0"/>
          </a:p>
          <a:p>
            <a:pPr marL="342900" lvl="2" indent="-342900"/>
            <a:endParaRPr lang="cs-CZ" sz="4000" dirty="0">
              <a:ea typeface="+mn-ea"/>
              <a:cs typeface="+mn-cs"/>
            </a:endParaRPr>
          </a:p>
          <a:p>
            <a:pPr marL="342900" lvl="2" indent="-342900"/>
            <a:endParaRPr lang="cs-CZ" sz="4000" u="sng" dirty="0">
              <a:ea typeface="+mn-ea"/>
              <a:cs typeface="+mn-cs"/>
            </a:endParaRPr>
          </a:p>
          <a:p>
            <a:pPr marL="342900" lvl="2" indent="-342900"/>
            <a:endParaRPr lang="cs-CZ" altLang="cs-CZ" sz="40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936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9319" y="0"/>
            <a:ext cx="10082212" cy="756138"/>
          </a:xfrm>
        </p:spPr>
        <p:txBody>
          <a:bodyPr/>
          <a:lstStyle/>
          <a:p>
            <a:r>
              <a:rPr lang="cs-CZ" altLang="cs-CZ" sz="3500" dirty="0" smtClean="0">
                <a:solidFill>
                  <a:srgbClr val="FFFF00"/>
                </a:solidFill>
              </a:rPr>
              <a:t>ZPS (V422 § 31, 32)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3914" y="826476"/>
            <a:ext cx="11674929" cy="5695347"/>
          </a:xfrm>
        </p:spPr>
        <p:txBody>
          <a:bodyPr>
            <a:normAutofit/>
          </a:bodyPr>
          <a:lstStyle/>
          <a:p>
            <a:r>
              <a:rPr lang="cs-CZ" altLang="cs-CZ" sz="3200" dirty="0">
                <a:sym typeface="Wingdings" panose="05000000000000000000" pitchFamily="2" charset="2"/>
              </a:rPr>
              <a:t>definovaná osoba řídící ZPS – KRF, DO, OZARO. Věcně zachované, jen nový termín v </a:t>
            </a:r>
            <a:r>
              <a:rPr lang="cs-CZ" altLang="cs-CZ" sz="3200" dirty="0" smtClean="0">
                <a:sym typeface="Wingdings" panose="05000000000000000000" pitchFamily="2" charset="2"/>
              </a:rPr>
              <a:t>legislativě + další zpřesnění týkající se správy výsledků ZPS a této osoby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r>
              <a:rPr lang="cs-CZ" sz="3200" dirty="0" smtClean="0"/>
              <a:t>Upravené </a:t>
            </a:r>
            <a:r>
              <a:rPr lang="cs-CZ" sz="3200" dirty="0"/>
              <a:t>ZPS u registrantů podle změny </a:t>
            </a:r>
            <a:r>
              <a:rPr lang="cs-CZ" sz="3200" dirty="0" smtClean="0"/>
              <a:t>registrace a další zpřesnění (příloha 13 V422)</a:t>
            </a:r>
            <a:endParaRPr lang="cs-CZ" dirty="0"/>
          </a:p>
          <a:p>
            <a:r>
              <a:rPr lang="cs-CZ" sz="3200" dirty="0" smtClean="0"/>
              <a:t>Drobné změny v tom, kdo ZPS provádí (pro LO)</a:t>
            </a:r>
            <a:endParaRPr lang="cs-CZ" sz="3200" dirty="0"/>
          </a:p>
          <a:p>
            <a:r>
              <a:rPr lang="cs-CZ" sz="3200" dirty="0" smtClean="0"/>
              <a:t>Změny v RU v RDG </a:t>
            </a:r>
            <a:r>
              <a:rPr lang="cs-CZ" sz="3200" dirty="0" smtClean="0">
                <a:sym typeface="Wingdings" panose="05000000000000000000" pitchFamily="2" charset="2"/>
              </a:rPr>
              <a:t></a:t>
            </a:r>
          </a:p>
          <a:p>
            <a:pPr lvl="1"/>
            <a:r>
              <a:rPr lang="cs-CZ" sz="3200" dirty="0" smtClean="0">
                <a:sym typeface="Wingdings" panose="05000000000000000000" pitchFamily="2" charset="2"/>
              </a:rPr>
              <a:t>Analýza opakovaných snímků ve skiagrafii a mamografii bude nově povinnou součástí ZPS</a:t>
            </a:r>
            <a:endParaRPr lang="cs-CZ" sz="3200" dirty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75171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Výroby, dovoz, vývoz, distribuce radionuklidových zdrojů, spotřební výrobky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FD9A15-DDC3-4411-9C43-C464D2C5AC87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43096" y="1625600"/>
            <a:ext cx="11674475" cy="4817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 smtClean="0"/>
              <a:t>§ 39 V422</a:t>
            </a:r>
          </a:p>
          <a:p>
            <a:pPr lvl="1"/>
            <a:r>
              <a:rPr lang="cs-CZ" sz="2400" kern="0" dirty="0" smtClean="0"/>
              <a:t>Povinnosti výrobce na informování úřadu se nově budou vztahovat i na toho, co přidává radioaktivní látky do spotřebních výrobků</a:t>
            </a:r>
          </a:p>
          <a:p>
            <a:r>
              <a:rPr lang="cs-CZ" sz="2400" kern="0" dirty="0" smtClean="0"/>
              <a:t>§ 39a V422</a:t>
            </a:r>
          </a:p>
          <a:p>
            <a:pPr lvl="1"/>
            <a:r>
              <a:rPr lang="cs-CZ" sz="2400" kern="0" dirty="0" smtClean="0"/>
              <a:t>Nové povinnosti na dovozce a vývozce radionuklidových zdrojů ve vztahu k zabezpečení</a:t>
            </a:r>
          </a:p>
          <a:p>
            <a:r>
              <a:rPr lang="cs-CZ" sz="2400" kern="0" dirty="0" smtClean="0"/>
              <a:t>Adekvátní změny v příloze 17</a:t>
            </a:r>
          </a:p>
          <a:p>
            <a:pPr lvl="1"/>
            <a:endParaRPr lang="cs-CZ" sz="2400" u="sng" kern="0" dirty="0" smtClean="0"/>
          </a:p>
          <a:p>
            <a:pPr marL="342900" lvl="2" indent="-342900"/>
            <a:endParaRPr lang="cs-CZ" kern="0" dirty="0" smtClean="0">
              <a:ea typeface="+mn-ea"/>
              <a:cs typeface="+mn-cs"/>
            </a:endParaRPr>
          </a:p>
          <a:p>
            <a:endParaRPr lang="cs-CZ" sz="2400" kern="0" dirty="0" smtClean="0"/>
          </a:p>
        </p:txBody>
      </p:sp>
    </p:spTree>
    <p:extLst>
      <p:ext uri="{BB962C8B-B14F-4D97-AF65-F5344CB8AC3E}">
        <p14:creationId xmlns:p14="http://schemas.microsoft.com/office/powerpoint/2010/main" val="88987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6157" y="923806"/>
            <a:ext cx="10082212" cy="756138"/>
          </a:xfrm>
        </p:spPr>
        <p:txBody>
          <a:bodyPr/>
          <a:lstStyle/>
          <a:p>
            <a:r>
              <a:rPr lang="cs-CZ" altLang="cs-CZ" sz="3500" dirty="0" smtClean="0">
                <a:solidFill>
                  <a:schemeClr val="tx1"/>
                </a:solidFill>
              </a:rPr>
              <a:t>Soustavný dohled V422 § 43-45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3097" y="1541722"/>
            <a:ext cx="11674475" cy="754912"/>
          </a:xfrm>
        </p:spPr>
        <p:txBody>
          <a:bodyPr>
            <a:normAutofit fontScale="85000" lnSpcReduction="10000"/>
          </a:bodyPr>
          <a:lstStyle/>
          <a:p>
            <a:r>
              <a:rPr lang="cs-CZ" sz="2400" dirty="0" smtClean="0"/>
              <a:t>Dohlížející osoba musí spolupracovat s KRF (u LO)</a:t>
            </a:r>
          </a:p>
          <a:p>
            <a:r>
              <a:rPr lang="cs-CZ" sz="2400" dirty="0" smtClean="0"/>
              <a:t>Je třeba si uvědomit, že změny v povolení mají dopad i na soustavný dohled (zejména veterina)</a:t>
            </a:r>
          </a:p>
          <a:p>
            <a:pPr marL="342900" lvl="2" indent="-342900"/>
            <a:endParaRPr lang="cs-CZ" dirty="0">
              <a:ea typeface="+mn-ea"/>
              <a:cs typeface="+mn-cs"/>
            </a:endParaRPr>
          </a:p>
          <a:p>
            <a:endParaRPr lang="cs-CZ" sz="24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40603" y="2158412"/>
            <a:ext cx="10082212" cy="75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9pPr>
          </a:lstStyle>
          <a:p>
            <a:r>
              <a:rPr lang="cs-CZ" altLang="cs-CZ" sz="3500" kern="0" dirty="0" smtClean="0">
                <a:solidFill>
                  <a:schemeClr val="tx1"/>
                </a:solidFill>
              </a:rPr>
              <a:t>Kategorizace pracovišť V422 § 43-45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43096" y="2902690"/>
            <a:ext cx="11674475" cy="3540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 smtClean="0"/>
              <a:t>I. kategorie (není třeba </a:t>
            </a:r>
            <a:r>
              <a:rPr lang="cs-CZ" sz="2400" kern="0" dirty="0" err="1" smtClean="0"/>
              <a:t>PeDRO</a:t>
            </a:r>
            <a:r>
              <a:rPr lang="cs-CZ" sz="2400" kern="0" dirty="0" smtClean="0"/>
              <a:t>)</a:t>
            </a:r>
          </a:p>
          <a:p>
            <a:pPr lvl="1"/>
            <a:r>
              <a:rPr lang="cs-CZ" sz="2400" kern="0" dirty="0" smtClean="0"/>
              <a:t>Každé pracoviště s DZIZ</a:t>
            </a:r>
          </a:p>
          <a:p>
            <a:pPr lvl="1"/>
            <a:r>
              <a:rPr lang="cs-CZ" sz="2400" kern="0" dirty="0" smtClean="0"/>
              <a:t>Veterinární rtg pracoviště kromě radioterapeutického rentgenu</a:t>
            </a:r>
          </a:p>
          <a:p>
            <a:r>
              <a:rPr lang="cs-CZ" sz="2400" kern="0" dirty="0" smtClean="0"/>
              <a:t>II. kategorie (je třeba </a:t>
            </a:r>
            <a:r>
              <a:rPr lang="cs-CZ" sz="2400" kern="0" dirty="0" err="1" smtClean="0"/>
              <a:t>PeDRO</a:t>
            </a:r>
            <a:r>
              <a:rPr lang="cs-CZ" sz="2400" kern="0" dirty="0" smtClean="0"/>
              <a:t>)</a:t>
            </a:r>
          </a:p>
          <a:p>
            <a:pPr lvl="1"/>
            <a:r>
              <a:rPr lang="cs-CZ" sz="2400" kern="0" dirty="0" smtClean="0"/>
              <a:t>Pracoviště s veterinárním radioterapeutickým rentgenem</a:t>
            </a:r>
          </a:p>
          <a:p>
            <a:r>
              <a:rPr lang="cs-CZ" sz="2400" kern="0" dirty="0" smtClean="0"/>
              <a:t>III. kategorie (je třeba povolení pracoviště III. kat.)</a:t>
            </a:r>
          </a:p>
          <a:p>
            <a:pPr lvl="1"/>
            <a:r>
              <a:rPr lang="cs-CZ" sz="2400" kern="0" dirty="0" smtClean="0"/>
              <a:t>Lineární urychlovač </a:t>
            </a:r>
            <a:r>
              <a:rPr lang="cs-CZ" sz="2400" u="sng" kern="0" dirty="0" smtClean="0"/>
              <a:t>nad 1 </a:t>
            </a:r>
            <a:r>
              <a:rPr lang="cs-CZ" sz="2400" u="sng" kern="0" dirty="0" err="1" smtClean="0"/>
              <a:t>MeV</a:t>
            </a:r>
            <a:endParaRPr lang="cs-CZ" sz="2400" u="sng" kern="0" dirty="0" smtClean="0"/>
          </a:p>
          <a:p>
            <a:pPr marL="342900" lvl="2" indent="-342900"/>
            <a:endParaRPr lang="cs-CZ" kern="0" dirty="0" smtClean="0">
              <a:ea typeface="+mn-ea"/>
              <a:cs typeface="+mn-cs"/>
            </a:endParaRPr>
          </a:p>
          <a:p>
            <a:endParaRPr lang="cs-CZ" sz="2400" kern="0" dirty="0" smtClean="0"/>
          </a:p>
        </p:txBody>
      </p:sp>
    </p:spTree>
    <p:extLst>
      <p:ext uri="{BB962C8B-B14F-4D97-AF65-F5344CB8AC3E}">
        <p14:creationId xmlns:p14="http://schemas.microsoft.com/office/powerpoint/2010/main" val="257811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9319" y="0"/>
            <a:ext cx="10082212" cy="756138"/>
          </a:xfrm>
        </p:spPr>
        <p:txBody>
          <a:bodyPr/>
          <a:lstStyle/>
          <a:p>
            <a:r>
              <a:rPr lang="cs-CZ" altLang="cs-CZ" sz="3500" dirty="0" smtClean="0">
                <a:solidFill>
                  <a:srgbClr val="FFFF00"/>
                </a:solidFill>
              </a:rPr>
              <a:t>Vyhláška 422/2016 Sb.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3914" y="826477"/>
            <a:ext cx="11674929" cy="5639637"/>
          </a:xfrm>
        </p:spPr>
        <p:txBody>
          <a:bodyPr>
            <a:normAutofit fontScale="92500"/>
          </a:bodyPr>
          <a:lstStyle/>
          <a:p>
            <a:r>
              <a:rPr lang="cs-CZ" sz="2400" dirty="0" smtClean="0"/>
              <a:t>(V422 § 46) V KP může </a:t>
            </a:r>
            <a:r>
              <a:rPr lang="cs-CZ" sz="2400" dirty="0"/>
              <a:t>vykonávat práce, které souvisí s radiační činnost, kvůli které je </a:t>
            </a:r>
            <a:r>
              <a:rPr lang="cs-CZ" sz="2400" dirty="0" smtClean="0"/>
              <a:t>vymezeno</a:t>
            </a:r>
            <a:r>
              <a:rPr lang="cs-CZ" sz="2400" dirty="0"/>
              <a:t>, pouze radiační pracovník kategorie </a:t>
            </a:r>
            <a:r>
              <a:rPr lang="cs-CZ" sz="2400" dirty="0" smtClean="0"/>
              <a:t>A.</a:t>
            </a:r>
          </a:p>
          <a:p>
            <a:pPr lvl="1"/>
            <a:r>
              <a:rPr lang="cs-CZ" sz="2400" dirty="0" smtClean="0"/>
              <a:t>Jiná </a:t>
            </a:r>
            <a:r>
              <a:rPr lang="cs-CZ" sz="2400" dirty="0"/>
              <a:t>fyzická osoba může </a:t>
            </a:r>
            <a:r>
              <a:rPr lang="cs-CZ" sz="2400" dirty="0" smtClean="0"/>
              <a:t>vstupovat </a:t>
            </a:r>
            <a:r>
              <a:rPr lang="cs-CZ" sz="2400" dirty="0"/>
              <a:t>pouze v odůvodněných případech a provádět tam nezbytnou </a:t>
            </a:r>
            <a:r>
              <a:rPr lang="cs-CZ" sz="2400" b="1" u="sng" dirty="0"/>
              <a:t>nebo</a:t>
            </a:r>
            <a:r>
              <a:rPr lang="cs-CZ" sz="2400" dirty="0"/>
              <a:t> nahodilou </a:t>
            </a:r>
            <a:r>
              <a:rPr lang="cs-CZ" sz="2400" dirty="0" smtClean="0"/>
              <a:t>činnost </a:t>
            </a:r>
            <a:r>
              <a:rPr lang="cs-CZ" sz="2400" dirty="0"/>
              <a:t>po dobu nezbytně </a:t>
            </a:r>
            <a:r>
              <a:rPr lang="cs-CZ" sz="2400" dirty="0" smtClean="0"/>
              <a:t>nutnou a pod </a:t>
            </a:r>
            <a:r>
              <a:rPr lang="cs-CZ" sz="2400" dirty="0"/>
              <a:t>dohledem radiačního pracovníka kategorie A určeného provozovatelem </a:t>
            </a:r>
            <a:r>
              <a:rPr lang="cs-CZ" sz="2400" dirty="0" smtClean="0"/>
              <a:t>KP.</a:t>
            </a:r>
          </a:p>
          <a:p>
            <a:pPr lvl="1"/>
            <a:r>
              <a:rPr lang="cs-CZ" sz="2400" dirty="0" smtClean="0"/>
              <a:t>(režim pro studenty se nijak nemění – vizte prezentace k AZ z 2016 na webu SÚJB)</a:t>
            </a:r>
          </a:p>
          <a:p>
            <a:r>
              <a:rPr lang="cs-CZ" altLang="cs-CZ" sz="2400" dirty="0" smtClean="0"/>
              <a:t>Další drobné změny v § ke KP a SP V422 § 46-49</a:t>
            </a:r>
          </a:p>
          <a:p>
            <a:pPr marL="342900" lvl="2" indent="-342900"/>
            <a:r>
              <a:rPr lang="cs-CZ" dirty="0" smtClean="0"/>
              <a:t>Úprava formulace § 33 ve vztahu ke vstupu přidržovačů do KP – bez věcného dopadu</a:t>
            </a:r>
          </a:p>
          <a:p>
            <a:r>
              <a:rPr lang="cs-CZ" sz="2400" dirty="0" smtClean="0"/>
              <a:t>Roční </a:t>
            </a:r>
            <a:r>
              <a:rPr lang="cs-CZ" sz="2400" dirty="0"/>
              <a:t>HZZRO obsahuje nově (V422 § 54):</a:t>
            </a:r>
          </a:p>
          <a:p>
            <a:pPr lvl="1"/>
            <a:r>
              <a:rPr lang="cs-CZ" sz="2000" dirty="0"/>
              <a:t>přehled a rozbor RU A </a:t>
            </a:r>
            <a:r>
              <a:rPr lang="cs-CZ" sz="2000" dirty="0" err="1"/>
              <a:t>a</a:t>
            </a:r>
            <a:r>
              <a:rPr lang="cs-CZ" sz="2000" dirty="0"/>
              <a:t> B a potenciálních RU, které mohly vést k RU A</a:t>
            </a:r>
          </a:p>
          <a:p>
            <a:pPr lvl="1"/>
            <a:r>
              <a:rPr lang="cs-CZ" sz="2000" dirty="0"/>
              <a:t>statistiku RU C a ostatních potenciálních RU</a:t>
            </a:r>
          </a:p>
          <a:p>
            <a:pPr lvl="1"/>
            <a:r>
              <a:rPr lang="cs-CZ" sz="2000" dirty="0"/>
              <a:t>Seznam aktuálně platných typických hodnot pro posouzení optimalizace pomocí DRÚ (tj. „bývalé MDRÚ“)</a:t>
            </a:r>
            <a:endParaRPr lang="cs-CZ" dirty="0">
              <a:ea typeface="+mn-ea"/>
              <a:cs typeface="+mn-cs"/>
            </a:endParaRPr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33512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ÚJB_předloha2">
  <a:themeElements>
    <a:clrScheme name="SÚJB_předloha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ÚJB_předloha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ÚJB_předloha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6879</TotalTime>
  <Words>1485</Words>
  <Application>Microsoft Office PowerPoint</Application>
  <PresentationFormat>Vlastní</PresentationFormat>
  <Paragraphs>213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SÚJB_předloha2</vt:lpstr>
      <vt:lpstr>Vlastní návrh</vt:lpstr>
      <vt:lpstr>Změny ve Vyhlášce č. 422/2016 Sb. </vt:lpstr>
      <vt:lpstr>Úvod V422</vt:lpstr>
      <vt:lpstr>PZ, ZDS (V422 § 26-30)</vt:lpstr>
      <vt:lpstr>Kategorizace ZIZ (vztah k frekvenci ZDS) § 15 V422</vt:lpstr>
      <vt:lpstr>Hodnocení vlastností</vt:lpstr>
      <vt:lpstr>ZPS (V422 § 31, 32)</vt:lpstr>
      <vt:lpstr>Výroby, dovoz, vývoz, distribuce radionuklidových zdrojů, spotřební výrobky</vt:lpstr>
      <vt:lpstr>Soustavný dohled V422 § 43-45</vt:lpstr>
      <vt:lpstr>Vyhláška 422/2016 Sb.</vt:lpstr>
      <vt:lpstr>Vyhláška 422/2016 Sb.</vt:lpstr>
      <vt:lpstr>Monitorování (V422)</vt:lpstr>
      <vt:lpstr>Kvalitativní požadavky na pracoviště a ZIZ pro LO</vt:lpstr>
      <vt:lpstr>Vyhláška č. 422/2016 Sb.</vt:lpstr>
      <vt:lpstr>Vyhláška 422/2016 Sb.</vt:lpstr>
      <vt:lpstr>Konec V422</vt:lpstr>
      <vt:lpstr>Přílohy V422</vt:lpstr>
      <vt:lpstr>Změny v dalších vyhláškách atomového práva</vt:lpstr>
      <vt:lpstr>Vyhláška o zvládání RMU č. 359/2016 Sb.</vt:lpstr>
      <vt:lpstr>Vyhláška o monitorování radiační situace č. 360/2016 Sb.</vt:lpstr>
      <vt:lpstr>Změny v legislativě MZ ČR</vt:lpstr>
      <vt:lpstr>Zákon 373/2011 Sb. – hlava V</vt:lpstr>
      <vt:lpstr>Vyhláška 410/2012 Sb.</vt:lpstr>
    </vt:vector>
  </TitlesOfParts>
  <Company>SÚJB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milan.malik</dc:creator>
  <cp:lastModifiedBy>HP</cp:lastModifiedBy>
  <cp:revision>323</cp:revision>
  <cp:lastPrinted>2020-02-20T07:47:41Z</cp:lastPrinted>
  <dcterms:created xsi:type="dcterms:W3CDTF">2012-06-25T10:54:14Z</dcterms:created>
  <dcterms:modified xsi:type="dcterms:W3CDTF">2024-12-20T07:26:11Z</dcterms:modified>
</cp:coreProperties>
</file>