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  <p:sldMasterId id="2147483650" r:id="rId2"/>
  </p:sldMasterIdLst>
  <p:notesMasterIdLst>
    <p:notesMasterId r:id="rId12"/>
  </p:notesMasterIdLst>
  <p:handoutMasterIdLst>
    <p:handoutMasterId r:id="rId13"/>
  </p:handoutMasterIdLst>
  <p:sldIdLst>
    <p:sldId id="320" r:id="rId3"/>
    <p:sldId id="344" r:id="rId4"/>
    <p:sldId id="351" r:id="rId5"/>
    <p:sldId id="357" r:id="rId6"/>
    <p:sldId id="346" r:id="rId7"/>
    <p:sldId id="350" r:id="rId8"/>
    <p:sldId id="361" r:id="rId9"/>
    <p:sldId id="359" r:id="rId10"/>
    <p:sldId id="360" r:id="rId11"/>
  </p:sldIdLst>
  <p:sldSz cx="12192000" cy="6858000"/>
  <p:notesSz cx="9926638" cy="679767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772B"/>
    <a:srgbClr val="8AC6CD"/>
    <a:srgbClr val="009482"/>
    <a:srgbClr val="6E8FAD"/>
    <a:srgbClr val="5F87AC"/>
    <a:srgbClr val="3A2A7C"/>
    <a:srgbClr val="38546E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68" autoAdjust="0"/>
  </p:normalViewPr>
  <p:slideViewPr>
    <p:cSldViewPr snapToGrid="0">
      <p:cViewPr>
        <p:scale>
          <a:sx n="118" d="100"/>
          <a:sy n="118" d="100"/>
        </p:scale>
        <p:origin x="-276" y="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027" y="1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6364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027" y="6456364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FC85104-FDF1-4D8A-9095-4EF37AA349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0960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027" y="1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029" y="3228976"/>
            <a:ext cx="794258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364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027" y="6456364"/>
            <a:ext cx="430302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9DA9DF-F8DB-401A-907D-FCE07C6B0D7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7009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A75C2-97E9-4CA2-B4D1-CF5914246D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690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50AF4-C750-449A-BDAE-8DA1C64A110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517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62484" y="958850"/>
            <a:ext cx="2760133" cy="54371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77852" y="958850"/>
            <a:ext cx="8081433" cy="54371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83448-411A-4A39-A9E6-504B5EC03D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694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24F52-514A-4B58-A545-49323B5883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841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C2AD1-EE78-4209-BF7A-011DF481F2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277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6C063-4F8C-4800-8E18-6380D25FB00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1636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C1793-6D74-4FE1-85EA-0EE887A798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663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C9312-9760-479E-88D8-2E22ED5FB1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995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B9E21-6438-4B7E-8F57-0F6A6B6027A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122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9EADE-6EFF-43B4-A963-8267D0EC25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6688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CAF28-41EE-4A6C-8C13-7D2BD1638E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078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E7E08-4A74-4F19-8EE3-0D3B3CD899A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388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B8E75-E6AE-4101-AA74-61130E4911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299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93DEB-5FD1-425D-93BB-06FA89F96E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368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E87A8-E496-400C-9EA7-30FA28ECE78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632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C3FF-84E7-4E25-848A-FC4BE10E03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287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77851" y="1847850"/>
            <a:ext cx="5420783" cy="4548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01833" y="1847850"/>
            <a:ext cx="5420784" cy="4548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5DBE8-EE54-4146-B2E3-AECDB8318A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44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3E387-BEF8-4EB1-AC9E-E8352E11F0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741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D9A15-DDC3-4411-9C43-C464D2C5AC8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037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DCE4C-B5F3-4858-82BF-6DC31357502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497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2634A-6AEE-4249-B6D2-EEEE1C1F07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496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5C51E-238E-44E6-805C-A6301F359E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687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9" descr="šipka v kolečku_SUJB2_malá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00000">
            <a:off x="697508" y="892236"/>
            <a:ext cx="63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0"/>
          <p:cNvSpPr>
            <a:spLocks noChangeArrowheads="1"/>
          </p:cNvSpPr>
          <p:nvPr/>
        </p:nvSpPr>
        <p:spPr bwMode="auto">
          <a:xfrm>
            <a:off x="0" y="6524625"/>
            <a:ext cx="12192000" cy="333375"/>
          </a:xfrm>
          <a:prstGeom prst="rect">
            <a:avLst/>
          </a:prstGeom>
          <a:gradFill flip="none" rotWithShape="1">
            <a:gsLst>
              <a:gs pos="0">
                <a:srgbClr val="8AC6CD">
                  <a:shade val="30000"/>
                  <a:satMod val="115000"/>
                </a:srgbClr>
              </a:gs>
              <a:gs pos="50000">
                <a:srgbClr val="8AC6CD">
                  <a:shade val="67500"/>
                  <a:satMod val="115000"/>
                </a:srgbClr>
              </a:gs>
              <a:gs pos="100000">
                <a:srgbClr val="8AC6CD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4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90200" y="6564313"/>
            <a:ext cx="1262063" cy="29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9CBB989-8CE6-4EEE-8D3D-BF1597367B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29" name="Rectangle 19"/>
          <p:cNvSpPr>
            <a:spLocks noChangeArrowheads="1"/>
          </p:cNvSpPr>
          <p:nvPr/>
        </p:nvSpPr>
        <p:spPr bwMode="auto">
          <a:xfrm>
            <a:off x="0" y="720000"/>
            <a:ext cx="12192000" cy="10795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  <a:shade val="30000"/>
                  <a:satMod val="115000"/>
                </a:schemeClr>
              </a:gs>
              <a:gs pos="50000">
                <a:schemeClr val="accent5">
                  <a:lumMod val="75000"/>
                  <a:shade val="67500"/>
                  <a:satMod val="115000"/>
                </a:schemeClr>
              </a:gs>
              <a:gs pos="100000">
                <a:schemeClr val="accent5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sz="4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1695450" y="1042988"/>
            <a:ext cx="102600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600" b="1">
                <a:solidFill>
                  <a:srgbClr val="38546E"/>
                </a:solidFill>
                <a:latin typeface="Arial" charset="0"/>
              </a:defRPr>
            </a:lvl1pPr>
            <a:lvl2pPr algn="ctr">
              <a:defRPr sz="2600" b="1">
                <a:solidFill>
                  <a:srgbClr val="38546E"/>
                </a:solidFill>
                <a:latin typeface="Arial" charset="0"/>
              </a:defRPr>
            </a:lvl2pPr>
            <a:lvl3pPr algn="ctr">
              <a:defRPr sz="2600" b="1">
                <a:solidFill>
                  <a:srgbClr val="38546E"/>
                </a:solidFill>
                <a:latin typeface="Arial" charset="0"/>
              </a:defRPr>
            </a:lvl3pPr>
            <a:lvl4pPr algn="ctr">
              <a:defRPr sz="2600" b="1">
                <a:solidFill>
                  <a:srgbClr val="38546E"/>
                </a:solidFill>
                <a:latin typeface="Arial" charset="0"/>
              </a:defRPr>
            </a:lvl4pPr>
            <a:lvl5pPr algn="ctr">
              <a:defRPr sz="2600" b="1">
                <a:solidFill>
                  <a:srgbClr val="38546E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1931988" y="1258888"/>
            <a:ext cx="102600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600" b="1">
                <a:solidFill>
                  <a:srgbClr val="38546E"/>
                </a:solidFill>
                <a:latin typeface="Arial" charset="0"/>
              </a:defRPr>
            </a:lvl1pPr>
            <a:lvl2pPr algn="ctr">
              <a:defRPr sz="2600" b="1">
                <a:solidFill>
                  <a:srgbClr val="38546E"/>
                </a:solidFill>
                <a:latin typeface="Arial" charset="0"/>
              </a:defRPr>
            </a:lvl2pPr>
            <a:lvl3pPr algn="ctr">
              <a:defRPr sz="2600" b="1">
                <a:solidFill>
                  <a:srgbClr val="38546E"/>
                </a:solidFill>
                <a:latin typeface="Arial" charset="0"/>
              </a:defRPr>
            </a:lvl3pPr>
            <a:lvl4pPr algn="ctr">
              <a:defRPr sz="2600" b="1">
                <a:solidFill>
                  <a:srgbClr val="38546E"/>
                </a:solidFill>
                <a:latin typeface="Arial" charset="0"/>
              </a:defRPr>
            </a:lvl4pPr>
            <a:lvl5pPr algn="ctr">
              <a:defRPr sz="2600" b="1">
                <a:solidFill>
                  <a:srgbClr val="38546E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600" b="1">
                <a:solidFill>
                  <a:srgbClr val="38546E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103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958850"/>
            <a:ext cx="10082212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103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7850" y="1847850"/>
            <a:ext cx="11044238" cy="454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  <a:p>
            <a:pPr lvl="2"/>
            <a:r>
              <a:rPr lang="cs-CZ" altLang="cs-CZ" dirty="0" smtClean="0"/>
              <a:t>Třetí úroveň</a:t>
            </a:r>
          </a:p>
          <a:p>
            <a:pPr lvl="3"/>
            <a:r>
              <a:rPr lang="cs-CZ" altLang="cs-CZ" dirty="0" smtClean="0"/>
              <a:t>Čtvrtá úroveň</a:t>
            </a:r>
          </a:p>
          <a:p>
            <a:pPr lvl="4"/>
            <a:r>
              <a:rPr lang="cs-CZ" altLang="cs-CZ" dirty="0" smtClean="0"/>
              <a:t>Pátá úroveň</a:t>
            </a:r>
          </a:p>
        </p:txBody>
      </p:sp>
      <p:sp>
        <p:nvSpPr>
          <p:cNvPr id="2" name="Obdélník 1"/>
          <p:cNvSpPr/>
          <p:nvPr userDrawn="1"/>
        </p:nvSpPr>
        <p:spPr>
          <a:xfrm>
            <a:off x="0" y="0"/>
            <a:ext cx="12192000" cy="720000"/>
          </a:xfrm>
          <a:prstGeom prst="rect">
            <a:avLst/>
          </a:prstGeom>
          <a:gradFill flip="none" rotWithShape="1">
            <a:gsLst>
              <a:gs pos="0">
                <a:srgbClr val="009482">
                  <a:shade val="30000"/>
                  <a:satMod val="115000"/>
                </a:srgbClr>
              </a:gs>
              <a:gs pos="50000">
                <a:srgbClr val="009482">
                  <a:shade val="67500"/>
                  <a:satMod val="115000"/>
                </a:srgbClr>
              </a:gs>
              <a:gs pos="100000">
                <a:srgbClr val="009482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60000" cy="7037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38546E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AABA4F8-482B-4025-8E7E-8DD74BAAD8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319" y="0"/>
            <a:ext cx="10082212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rgbClr val="FFFF00"/>
                </a:solidFill>
              </a:rPr>
              <a:t>změny 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7525" y="827088"/>
            <a:ext cx="11674475" cy="569436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 smtClean="0"/>
          </a:p>
          <a:p>
            <a:pPr marL="457200" lvl="1" indent="0">
              <a:buNone/>
            </a:pPr>
            <a:r>
              <a:rPr lang="cs-CZ" sz="1800" dirty="0" smtClean="0"/>
              <a:t>V </a:t>
            </a:r>
            <a:r>
              <a:rPr lang="cs-CZ" sz="1800" dirty="0"/>
              <a:t>§ 1 odst. 2 </a:t>
            </a:r>
            <a:r>
              <a:rPr lang="cs-CZ" sz="1800" dirty="0" smtClean="0"/>
              <a:t>AZ se </a:t>
            </a:r>
            <a:r>
              <a:rPr lang="cs-CZ" sz="1800" dirty="0"/>
              <a:t>na konci textu písmene a) </a:t>
            </a:r>
            <a:r>
              <a:rPr lang="cs-CZ" sz="1800" dirty="0" smtClean="0"/>
              <a:t>se za slova </a:t>
            </a:r>
            <a:r>
              <a:rPr lang="cs-CZ" sz="1800" u="sng" dirty="0" smtClean="0"/>
              <a:t>„AZ se nevztahuje na minerální vody, </a:t>
            </a:r>
            <a:r>
              <a:rPr lang="cs-CZ" sz="1800" dirty="0" smtClean="0"/>
              <a:t>které pocházejí z přírodního léčivého zdroje …doplňují </a:t>
            </a:r>
            <a:r>
              <a:rPr lang="cs-CZ" sz="1800" dirty="0"/>
              <a:t>slova „, </a:t>
            </a:r>
            <a:r>
              <a:rPr lang="cs-CZ" sz="1800" dirty="0">
                <a:solidFill>
                  <a:srgbClr val="FF0000"/>
                </a:solidFill>
              </a:rPr>
              <a:t>a je spotřebovávána k pití, vaření, přípravě potravin nebo k použití v domácnosti“.</a:t>
            </a:r>
          </a:p>
          <a:p>
            <a:pPr marL="457200" lvl="1" indent="0">
              <a:buNone/>
            </a:pPr>
            <a:endParaRPr lang="cs-CZ" altLang="cs-CZ" sz="18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cs-CZ" sz="1800" dirty="0" smtClean="0"/>
              <a:t>§ </a:t>
            </a:r>
            <a:r>
              <a:rPr lang="cs-CZ" sz="1800" dirty="0"/>
              <a:t>3 odst. 1 písmeno f) </a:t>
            </a:r>
            <a:r>
              <a:rPr lang="cs-CZ" sz="1800" dirty="0" smtClean="0"/>
              <a:t>AZ zní: </a:t>
            </a:r>
            <a:r>
              <a:rPr lang="cs-CZ" sz="1800" u="sng" dirty="0" smtClean="0">
                <a:solidFill>
                  <a:srgbClr val="FF0000"/>
                </a:solidFill>
              </a:rPr>
              <a:t>prováděním </a:t>
            </a:r>
            <a:r>
              <a:rPr lang="cs-CZ" sz="1800" u="sng" dirty="0">
                <a:solidFill>
                  <a:srgbClr val="FF0000"/>
                </a:solidFill>
              </a:rPr>
              <a:t>osobní </a:t>
            </a:r>
            <a:r>
              <a:rPr lang="cs-CZ" sz="1800" u="sng" dirty="0" smtClean="0">
                <a:solidFill>
                  <a:srgbClr val="FF0000"/>
                </a:solidFill>
              </a:rPr>
              <a:t>dozimetrie</a:t>
            </a:r>
            <a:r>
              <a:rPr lang="cs-CZ" sz="1800" dirty="0" smtClean="0">
                <a:solidFill>
                  <a:srgbClr val="FF0000"/>
                </a:solidFill>
              </a:rPr>
              <a:t> </a:t>
            </a:r>
            <a:r>
              <a:rPr lang="cs-CZ" sz="1800" dirty="0" smtClean="0"/>
              <a:t>se rozumí: </a:t>
            </a:r>
            <a:endParaRPr lang="cs-CZ" sz="1800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1</a:t>
            </a:r>
            <a:r>
              <a:rPr lang="cs-CZ" sz="1600" dirty="0"/>
              <a:t>. stanovování osobních dávek z hodnot zaznamenaných a odečtených ze zařízení </a:t>
            </a:r>
            <a:r>
              <a:rPr lang="cs-CZ" sz="1600" dirty="0" smtClean="0"/>
              <a:t>určeného </a:t>
            </a:r>
            <a:r>
              <a:rPr lang="cs-CZ" sz="1600" dirty="0"/>
              <a:t>k osobnímu monitorování, včetně jeho kalibrace,</a:t>
            </a:r>
          </a:p>
          <a:p>
            <a:pPr marL="0" indent="0">
              <a:buNone/>
            </a:pPr>
            <a:r>
              <a:rPr lang="cs-CZ" sz="1600" dirty="0"/>
              <a:t>2. stanovování osobních dávek z výsledků měření radioaktivity v lidském těle nebo v biologických vzorcích z něho pocházejících, nebo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FF0000"/>
                </a:solidFill>
              </a:rPr>
              <a:t>3. stanovování osobních dávek radiačního pracovníka kategorie A výpočtem z výsledků monitorování </a:t>
            </a:r>
            <a:r>
              <a:rPr lang="cs-CZ" sz="1600" dirty="0" smtClean="0">
                <a:solidFill>
                  <a:srgbClr val="FF0000"/>
                </a:solidFill>
              </a:rPr>
              <a:t>pracoviště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lvl="0" indent="0">
              <a:buNone/>
            </a:pPr>
            <a:r>
              <a:rPr lang="cs-CZ" sz="1400" dirty="0" smtClean="0"/>
              <a:t>např</a:t>
            </a:r>
            <a:r>
              <a:rPr lang="cs-CZ" sz="1400" dirty="0"/>
              <a:t>. Léčebné lázně </a:t>
            </a:r>
            <a:r>
              <a:rPr lang="cs-CZ" sz="1400" dirty="0" smtClean="0"/>
              <a:t>Jáchymov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2200" dirty="0" smtClean="0"/>
          </a:p>
          <a:p>
            <a:pPr lvl="1"/>
            <a:endParaRPr lang="cs-CZ" sz="3200" dirty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45759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319" y="0"/>
            <a:ext cx="10082212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rgbClr val="FFFF00"/>
                </a:solidFill>
              </a:rPr>
              <a:t>změny definice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7525" y="827088"/>
            <a:ext cx="11674475" cy="569436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Pro </a:t>
            </a:r>
            <a:r>
              <a:rPr lang="cs-CZ" sz="1600" dirty="0"/>
              <a:t>účely tohoto zákona se rozumí</a:t>
            </a:r>
          </a:p>
          <a:p>
            <a:pPr marL="0" indent="0">
              <a:buNone/>
            </a:pPr>
            <a:r>
              <a:rPr lang="cs-CZ" sz="1600" dirty="0" smtClean="0"/>
              <a:t>c</a:t>
            </a:r>
            <a:r>
              <a:rPr lang="cs-CZ" sz="1600" dirty="0"/>
              <a:t>) lékařským ozářením </a:t>
            </a:r>
            <a:r>
              <a:rPr lang="cs-CZ" sz="1600" dirty="0" smtClean="0"/>
              <a:t>(LO) ozáření </a:t>
            </a:r>
            <a:r>
              <a:rPr lang="cs-CZ" sz="1600" dirty="0"/>
              <a:t>v rámci</a:t>
            </a:r>
          </a:p>
          <a:p>
            <a:pPr marL="0" indent="0">
              <a:buNone/>
            </a:pPr>
            <a:r>
              <a:rPr lang="cs-CZ" sz="1600" dirty="0"/>
              <a:t>1. vyšetření nebo léčby pacienta,</a:t>
            </a:r>
          </a:p>
          <a:p>
            <a:pPr marL="0" indent="0">
              <a:buNone/>
            </a:pPr>
            <a:r>
              <a:rPr lang="cs-CZ" sz="1600" dirty="0"/>
              <a:t>2. </a:t>
            </a:r>
            <a:r>
              <a:rPr lang="cs-CZ" sz="1600" dirty="0" err="1"/>
              <a:t>pracovnělékařských</a:t>
            </a:r>
            <a:r>
              <a:rPr lang="cs-CZ" sz="1600" dirty="0"/>
              <a:t> služeb a preventivní zdravotní péče,</a:t>
            </a:r>
          </a:p>
          <a:p>
            <a:pPr marL="0" indent="0">
              <a:buNone/>
            </a:pPr>
            <a:r>
              <a:rPr lang="cs-CZ" sz="1600" dirty="0"/>
              <a:t>3. dobrovolné účasti zdravých fyzických osob nebo pacientů </a:t>
            </a:r>
            <a:r>
              <a:rPr lang="cs-CZ" sz="1600" dirty="0">
                <a:solidFill>
                  <a:srgbClr val="FF0000"/>
                </a:solidFill>
              </a:rPr>
              <a:t>na </a:t>
            </a:r>
            <a:r>
              <a:rPr lang="cs-CZ" sz="1600" strike="sngStrike" dirty="0">
                <a:solidFill>
                  <a:srgbClr val="FF0000"/>
                </a:solidFill>
              </a:rPr>
              <a:t>lékařském ověřování nezavedené metody spojené s lékařským ozářením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1600" dirty="0">
                <a:solidFill>
                  <a:srgbClr val="FF0000"/>
                </a:solidFill>
              </a:rPr>
              <a:t>biomedicínském výzkumu, </a:t>
            </a:r>
            <a:r>
              <a:rPr lang="cs-CZ" sz="1600" dirty="0"/>
              <a:t>nebo</a:t>
            </a:r>
          </a:p>
          <a:p>
            <a:pPr marL="0" indent="0">
              <a:buNone/>
            </a:pPr>
            <a:r>
              <a:rPr lang="cs-CZ" sz="1600" dirty="0"/>
              <a:t>4. poskytování pomoci fyzické osobě podstupující lékařské ozáření podle § 64 odst. </a:t>
            </a:r>
            <a:r>
              <a:rPr lang="cs-CZ" sz="1600" dirty="0" smtClean="0"/>
              <a:t>1</a:t>
            </a:r>
            <a:endParaRPr lang="cs-CZ" sz="1600" dirty="0"/>
          </a:p>
          <a:p>
            <a:pPr marL="0" lv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důvod - transpozice čl. 4 bodu 48 Směrnice, dohoda se SÚKL</a:t>
            </a:r>
            <a:endParaRPr lang="cs-CZ" sz="3200" dirty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438409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319" y="0"/>
            <a:ext cx="10082212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rgbClr val="FFFF00"/>
                </a:solidFill>
              </a:rPr>
              <a:t>změny – výzkum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7525" y="827088"/>
            <a:ext cx="11674475" cy="569436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Klinické hodnocení a registrace radiofarmaka</a:t>
            </a:r>
          </a:p>
          <a:p>
            <a:pPr marL="0" indent="0">
              <a:buNone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bude </a:t>
            </a:r>
            <a:r>
              <a:rPr lang="cs-CZ" alt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zrušen požadavek,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že </a:t>
            </a:r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SÚJB </a:t>
            </a:r>
            <a:r>
              <a:rPr lang="cs-CZ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vydává stanovisko k registraci a klinickému hodnocení radiofarmak</a:t>
            </a:r>
            <a:br>
              <a:rPr lang="cs-CZ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18 zákona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léčivech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(důvod - </a:t>
            </a:r>
            <a:r>
              <a:rPr lang="en-US" sz="1600" dirty="0" err="1" smtClean="0"/>
              <a:t>registrac</a:t>
            </a:r>
            <a:r>
              <a:rPr lang="cs-CZ" sz="1600" dirty="0" smtClean="0"/>
              <a:t>e </a:t>
            </a:r>
            <a:r>
              <a:rPr lang="en-US" sz="1600" dirty="0" err="1" smtClean="0"/>
              <a:t>probíhají</a:t>
            </a:r>
            <a:r>
              <a:rPr lang="en-US" sz="1600" dirty="0" smtClean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evropské</a:t>
            </a:r>
            <a:r>
              <a:rPr lang="en-US" sz="1600" dirty="0"/>
              <a:t> </a:t>
            </a:r>
            <a:r>
              <a:rPr lang="en-US" sz="1600" dirty="0" err="1" smtClean="0"/>
              <a:t>úrovni</a:t>
            </a:r>
            <a:r>
              <a:rPr lang="cs-CZ" sz="1600" dirty="0" smtClean="0"/>
              <a:t>)</a:t>
            </a:r>
          </a:p>
          <a:p>
            <a:pPr marL="0" indent="0">
              <a:buNone/>
            </a:pP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Ale </a:t>
            </a:r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nový odstavec 4 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§ 85 AZ:</a:t>
            </a:r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„Zadavatel klinického hodnocení radiofarmak je povinen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bez zbytečného odkladu </a:t>
            </a:r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oznámit Úřadu podání žádosti o povolení klinického hodnocení radiofarmak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podle zákona o léčivech.“</a:t>
            </a:r>
            <a: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zaslat oznámení</a:t>
            </a:r>
          </a:p>
          <a:p>
            <a:pPr marL="0" indent="0">
              <a:buNone/>
            </a:pPr>
            <a:r>
              <a:rPr lang="cs-CZ" sz="2000" dirty="0" smtClean="0"/>
              <a:t>opraven </a:t>
            </a:r>
            <a:r>
              <a:rPr lang="cs-CZ" sz="2000" dirty="0"/>
              <a:t>i § 68 AZ </a:t>
            </a:r>
            <a:r>
              <a:rPr lang="cs-CZ" sz="2000" dirty="0" smtClean="0"/>
              <a:t>- povinnost </a:t>
            </a:r>
            <a:r>
              <a:rPr lang="cs-CZ" sz="2000" dirty="0"/>
              <a:t>pro distributory </a:t>
            </a:r>
          </a:p>
          <a:p>
            <a:pPr marL="0" indent="0">
              <a:buNone/>
            </a:pPr>
            <a:endParaRPr lang="cs-CZ" sz="2000" dirty="0"/>
          </a:p>
          <a:p>
            <a:pPr marL="0" lv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2200" dirty="0" smtClean="0"/>
          </a:p>
          <a:p>
            <a:pPr lvl="1"/>
            <a:endParaRPr lang="cs-CZ" sz="3200" dirty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83265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319" y="0"/>
            <a:ext cx="10082212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rgbClr val="FFFF00"/>
                </a:solidFill>
              </a:rPr>
              <a:t>změny – výzkum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7525" y="827088"/>
            <a:ext cx="11674475" cy="569436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2000" dirty="0" smtClean="0"/>
              <a:t>Oznámení obsahuje zejména</a:t>
            </a:r>
            <a:r>
              <a:rPr lang="cs-CZ" sz="2000" dirty="0"/>
              <a:t>:</a:t>
            </a:r>
          </a:p>
          <a:p>
            <a:pPr marL="0" lvl="0" indent="0">
              <a:buNone/>
            </a:pPr>
            <a:endParaRPr lang="cs-CZ" sz="2000" dirty="0" smtClean="0"/>
          </a:p>
          <a:p>
            <a:pPr marL="0" lvl="0" indent="0">
              <a:buNone/>
            </a:pPr>
            <a:r>
              <a:rPr lang="cs-CZ" sz="2000" dirty="0" smtClean="0"/>
              <a:t>souhrn </a:t>
            </a:r>
            <a:r>
              <a:rPr lang="cs-CZ" sz="2000" dirty="0"/>
              <a:t>protokolu klinického hodnocení,</a:t>
            </a:r>
          </a:p>
          <a:p>
            <a:pPr marL="0" lvl="0" indent="0">
              <a:buNone/>
            </a:pPr>
            <a:r>
              <a:rPr lang="cs-CZ" sz="2000" dirty="0"/>
              <a:t>specifikace radiofarmaka,</a:t>
            </a:r>
          </a:p>
          <a:p>
            <a:pPr marL="0" lvl="0" indent="0">
              <a:buNone/>
            </a:pPr>
            <a:r>
              <a:rPr lang="cs-CZ" sz="2000" dirty="0"/>
              <a:t>informace pro pacienta,</a:t>
            </a:r>
          </a:p>
          <a:p>
            <a:pPr marL="0" lvl="0" indent="0">
              <a:buNone/>
            </a:pPr>
            <a:r>
              <a:rPr lang="cs-CZ" sz="2000" dirty="0"/>
              <a:t>informovaný souhlas pro pacienty,</a:t>
            </a:r>
          </a:p>
          <a:p>
            <a:pPr marL="0" lvl="0" indent="0">
              <a:buNone/>
            </a:pPr>
            <a:r>
              <a:rPr lang="cs-CZ" sz="2000" dirty="0"/>
              <a:t>informace pro osoby žijící ve společné domácnosti s účastníky klinického hodnocení </a:t>
            </a:r>
            <a:r>
              <a:rPr lang="cs-CZ" sz="2000" dirty="0" smtClean="0"/>
              <a:t>a </a:t>
            </a:r>
          </a:p>
          <a:p>
            <a:pPr marL="0" lvl="0" indent="0">
              <a:buNone/>
            </a:pPr>
            <a:r>
              <a:rPr lang="cs-CZ" sz="2000" dirty="0" smtClean="0"/>
              <a:t>seznam </a:t>
            </a:r>
            <a:r>
              <a:rPr lang="cs-CZ" sz="2000" dirty="0"/>
              <a:t>pracovišť, na kterých se klinické hodnocení bude provádět.</a:t>
            </a:r>
          </a:p>
          <a:p>
            <a:pPr marL="0" lv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2200" dirty="0" smtClean="0"/>
          </a:p>
          <a:p>
            <a:pPr lvl="1"/>
            <a:endParaRPr lang="cs-CZ" sz="3200" dirty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38869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319" y="0"/>
            <a:ext cx="10082212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rgbClr val="FFFF00"/>
                </a:solidFill>
              </a:rPr>
              <a:t>změny v AZ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7525" y="827088"/>
            <a:ext cx="11674475" cy="56943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altLang="cs-CZ" sz="2200" dirty="0" smtClean="0"/>
          </a:p>
          <a:p>
            <a:pPr marL="457200" lvl="1" indent="0">
              <a:buNone/>
            </a:pPr>
            <a:endParaRPr lang="cs-CZ" altLang="cs-CZ" sz="16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altLang="cs-CZ" sz="16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cs-CZ" altLang="cs-CZ" sz="2000" dirty="0" smtClean="0">
                <a:sym typeface="Wingdings" panose="05000000000000000000" pitchFamily="2" charset="2"/>
              </a:rPr>
              <a:t>§ 60 AZ nová formulace pojmu DRÚ </a:t>
            </a:r>
          </a:p>
          <a:p>
            <a:pPr marL="457200" lvl="1" indent="0">
              <a:buNone/>
            </a:pPr>
            <a:endParaRPr lang="cs-CZ" altLang="cs-CZ" sz="16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sz="2000" dirty="0"/>
              <a:t>d) </a:t>
            </a:r>
            <a:r>
              <a:rPr lang="cs-CZ" sz="2000" strike="sngStrike" dirty="0"/>
              <a:t>diagnostickou referenční úrovní úroveň dávky při radiodiagnostice nebo intervenční radiologii nebo úroveň aktivity v případě radiofarmak pro typická vyšetření skupin standardních pacientů nebo standardních fantomů pro obecně určené typy vybavení</a:t>
            </a:r>
            <a:r>
              <a:rPr lang="cs-CZ" sz="2000" dirty="0"/>
              <a:t> 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DRÚ </a:t>
            </a:r>
            <a:r>
              <a:rPr lang="cs-CZ" sz="2000" dirty="0">
                <a:solidFill>
                  <a:srgbClr val="FF0000"/>
                </a:solidFill>
              </a:rPr>
              <a:t>úroveň dávky v diagnostické a intervenční radiologii nebo aplikovaná aktivita v </a:t>
            </a:r>
            <a:r>
              <a:rPr lang="cs-CZ" sz="2000" dirty="0" smtClean="0">
                <a:solidFill>
                  <a:srgbClr val="FF0000"/>
                </a:solidFill>
              </a:rPr>
              <a:t>NM, </a:t>
            </a:r>
            <a:r>
              <a:rPr lang="cs-CZ" sz="2000" dirty="0">
                <a:solidFill>
                  <a:srgbClr val="FF0000"/>
                </a:solidFill>
              </a:rPr>
              <a:t>která se používá jako nástroj optimalizace </a:t>
            </a:r>
            <a:r>
              <a:rPr lang="cs-CZ" sz="2000" dirty="0" smtClean="0">
                <a:solidFill>
                  <a:srgbClr val="FF0000"/>
                </a:solidFill>
              </a:rPr>
              <a:t>RO při LO </a:t>
            </a:r>
            <a:r>
              <a:rPr lang="cs-CZ" sz="2000" dirty="0">
                <a:solidFill>
                  <a:srgbClr val="FF0000"/>
                </a:solidFill>
              </a:rPr>
              <a:t>pacientů pro určení, zda je za běžných podmínek množství použitého záření neobvykle vysoké nebo </a:t>
            </a:r>
            <a:r>
              <a:rPr lang="cs-CZ" sz="2000" dirty="0" smtClean="0">
                <a:solidFill>
                  <a:srgbClr val="FF0000"/>
                </a:solidFill>
              </a:rPr>
              <a:t>nízké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strike="sngStrike" dirty="0" smtClean="0"/>
              <a:t>M</a:t>
            </a:r>
            <a:r>
              <a:rPr lang="cs-CZ" sz="2000" dirty="0" smtClean="0"/>
              <a:t>DRÚ a </a:t>
            </a:r>
            <a:r>
              <a:rPr lang="cs-CZ" sz="2000" strike="sngStrike" dirty="0" smtClean="0"/>
              <a:t>N</a:t>
            </a:r>
            <a:r>
              <a:rPr lang="cs-CZ" sz="2000" dirty="0" smtClean="0"/>
              <a:t>DRÚ z </a:t>
            </a:r>
            <a:r>
              <a:rPr lang="cs-CZ" sz="2000" dirty="0"/>
              <a:t>přílohy </a:t>
            </a:r>
            <a:r>
              <a:rPr lang="cs-CZ" sz="2000" dirty="0" smtClean="0"/>
              <a:t>č. 22 V 422 do </a:t>
            </a:r>
            <a:r>
              <a:rPr lang="cs-CZ" sz="2000" dirty="0"/>
              <a:t>NRS </a:t>
            </a:r>
            <a:r>
              <a:rPr lang="cs-CZ" sz="2000" dirty="0" smtClean="0"/>
              <a:t>RF </a:t>
            </a:r>
            <a:endParaRPr lang="cs-CZ" sz="2000" dirty="0"/>
          </a:p>
          <a:p>
            <a:pPr marL="0" indent="0">
              <a:buNone/>
            </a:pPr>
            <a:endParaRPr lang="cs-CZ" sz="2200" dirty="0" smtClean="0"/>
          </a:p>
          <a:p>
            <a:pPr lvl="1"/>
            <a:endParaRPr lang="cs-CZ" sz="3200" dirty="0"/>
          </a:p>
          <a:p>
            <a:endParaRPr lang="cs-CZ" altLang="cs-CZ" sz="3200" dirty="0" smtClean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81056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319" y="0"/>
            <a:ext cx="10082212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rgbClr val="FFFF00"/>
                </a:solidFill>
              </a:rPr>
              <a:t>změny AZ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7525" y="827088"/>
            <a:ext cx="11674475" cy="5638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altLang="cs-CZ" sz="2400" dirty="0" smtClean="0"/>
          </a:p>
          <a:p>
            <a:pPr marL="0" indent="0">
              <a:buNone/>
            </a:pPr>
            <a:endParaRPr lang="cs-CZ" altLang="cs-CZ" sz="2400" dirty="0" smtClean="0"/>
          </a:p>
          <a:p>
            <a:pPr marL="0" indent="0">
              <a:buNone/>
            </a:pPr>
            <a:r>
              <a:rPr lang="cs-CZ" sz="2000" dirty="0"/>
              <a:t>V § 84 </a:t>
            </a:r>
            <a:r>
              <a:rPr lang="cs-CZ" sz="2000" dirty="0" smtClean="0"/>
              <a:t>AZ „Optimalizace LO“ se za odst.1, do odst. 2 vkládá změněný text: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1600" dirty="0" smtClean="0"/>
              <a:t>(</a:t>
            </a:r>
            <a:r>
              <a:rPr lang="cs-CZ" sz="1600" dirty="0"/>
              <a:t>1) Pro posouzení optimalizace lékařského ozáření při zdravotních výkonech v radiodiagnostice a intervenční radiologii a při diagnostických zdravotních výkonech v nukleární medicíně musí být používány diagnostické referenční úrovně.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FF0000"/>
                </a:solidFill>
              </a:rPr>
              <a:t>(2)</a:t>
            </a:r>
            <a:r>
              <a:rPr lang="cs-CZ" sz="1600" dirty="0"/>
              <a:t> </a:t>
            </a:r>
            <a:r>
              <a:rPr lang="cs-CZ" sz="1600" strike="sngStrike" dirty="0"/>
              <a:t>Držitel povolení nebo </a:t>
            </a:r>
            <a:r>
              <a:rPr lang="cs-CZ" sz="1600" strike="sngStrike" dirty="0" err="1"/>
              <a:t>registrant</a:t>
            </a:r>
            <a:r>
              <a:rPr lang="cs-CZ" sz="1600" strike="sngStrike" dirty="0"/>
              <a:t> provádějící </a:t>
            </a:r>
            <a:r>
              <a:rPr lang="cs-CZ" sz="1600" strike="sngStrike" dirty="0" smtClean="0"/>
              <a:t>LO </a:t>
            </a:r>
            <a:r>
              <a:rPr lang="cs-CZ" sz="1600" u="sng" strike="sngStrike" dirty="0" smtClean="0"/>
              <a:t>jsou </a:t>
            </a:r>
            <a:r>
              <a:rPr lang="cs-CZ" sz="1600" u="sng" strike="sngStrike" dirty="0"/>
              <a:t>povinni stanovit místní </a:t>
            </a:r>
            <a:r>
              <a:rPr lang="cs-CZ" sz="1600" u="sng" strike="sngStrike" dirty="0" smtClean="0"/>
              <a:t>DRÚ pro </a:t>
            </a:r>
            <a:r>
              <a:rPr lang="cs-CZ" sz="1600" u="sng" strike="sngStrike" dirty="0"/>
              <a:t>každý zdravotní výkon </a:t>
            </a:r>
            <a:r>
              <a:rPr lang="cs-CZ" sz="1600" strike="sngStrike" dirty="0"/>
              <a:t>v radiodiagnostice a intervenční radiologii běžně prováděný na jejich pracovišti a pro diagnostický zdravotní výkon v nukleární medicíně běžně prováděný na jejich pracovišti.</a:t>
            </a:r>
            <a:r>
              <a:rPr lang="cs-CZ" sz="1600" dirty="0"/>
              <a:t> 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>
                <a:solidFill>
                  <a:srgbClr val="FF0000"/>
                </a:solidFill>
              </a:rPr>
              <a:t>Držitel </a:t>
            </a:r>
            <a:r>
              <a:rPr lang="cs-CZ" sz="1600" dirty="0">
                <a:solidFill>
                  <a:srgbClr val="FF0000"/>
                </a:solidFill>
              </a:rPr>
              <a:t>povolení nebo </a:t>
            </a:r>
            <a:r>
              <a:rPr lang="cs-CZ" sz="1600" dirty="0" err="1">
                <a:solidFill>
                  <a:srgbClr val="FF0000"/>
                </a:solidFill>
              </a:rPr>
              <a:t>registrant</a:t>
            </a:r>
            <a:r>
              <a:rPr lang="cs-CZ" sz="1600" dirty="0">
                <a:solidFill>
                  <a:srgbClr val="FF0000"/>
                </a:solidFill>
              </a:rPr>
              <a:t> provádějící </a:t>
            </a:r>
            <a:r>
              <a:rPr lang="cs-CZ" sz="1600" dirty="0" smtClean="0">
                <a:solidFill>
                  <a:srgbClr val="FF0000"/>
                </a:solidFill>
              </a:rPr>
              <a:t>LO </a:t>
            </a:r>
            <a:r>
              <a:rPr lang="cs-CZ" sz="1600" u="sng" dirty="0">
                <a:solidFill>
                  <a:srgbClr val="FF0000"/>
                </a:solidFill>
              </a:rPr>
              <a:t>jsou povinni pro zdravotní výkony významné z hlediska </a:t>
            </a:r>
            <a:r>
              <a:rPr lang="cs-CZ" sz="1600" u="sng" dirty="0" smtClean="0">
                <a:solidFill>
                  <a:srgbClr val="FF0000"/>
                </a:solidFill>
              </a:rPr>
              <a:t>RO</a:t>
            </a:r>
            <a:r>
              <a:rPr lang="cs-CZ" sz="1600" dirty="0" smtClean="0">
                <a:solidFill>
                  <a:srgbClr val="FF0000"/>
                </a:solidFill>
              </a:rPr>
              <a:t> v </a:t>
            </a:r>
            <a:r>
              <a:rPr lang="cs-CZ" sz="1600" dirty="0">
                <a:solidFill>
                  <a:srgbClr val="FF0000"/>
                </a:solidFill>
              </a:rPr>
              <a:t>radiodiagnostice, intervenční radiologii a diagnostické </a:t>
            </a:r>
            <a:r>
              <a:rPr lang="cs-CZ" sz="1600" dirty="0" smtClean="0">
                <a:solidFill>
                  <a:srgbClr val="FF0000"/>
                </a:solidFill>
              </a:rPr>
              <a:t>NM</a:t>
            </a:r>
            <a:endParaRPr lang="cs-CZ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600" dirty="0">
                <a:solidFill>
                  <a:srgbClr val="FF0000"/>
                </a:solidFill>
              </a:rPr>
              <a:t>a) </a:t>
            </a:r>
            <a:r>
              <a:rPr lang="cs-CZ" sz="1600" u="sng" dirty="0">
                <a:solidFill>
                  <a:srgbClr val="FF0000"/>
                </a:solidFill>
              </a:rPr>
              <a:t>stanovit místním šetřením typické hodnoty veličin sloužící k posouzení optimalizace pomocí </a:t>
            </a:r>
            <a:r>
              <a:rPr lang="cs-CZ" sz="1600" u="sng" dirty="0" smtClean="0">
                <a:solidFill>
                  <a:srgbClr val="FF0000"/>
                </a:solidFill>
              </a:rPr>
              <a:t>DRÚ</a:t>
            </a:r>
            <a:r>
              <a:rPr lang="cs-CZ" sz="1600" dirty="0" smtClean="0">
                <a:solidFill>
                  <a:srgbClr val="FF0000"/>
                </a:solidFill>
              </a:rPr>
              <a:t>,</a:t>
            </a:r>
            <a:endParaRPr lang="cs-CZ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600" dirty="0"/>
              <a:t>b) pravidelně přezkoumávat místními šetřeními typické hodnoty podle písmene a),</a:t>
            </a:r>
          </a:p>
          <a:p>
            <a:pPr marL="0" indent="0">
              <a:buNone/>
            </a:pPr>
            <a:r>
              <a:rPr lang="cs-CZ" sz="1600" dirty="0"/>
              <a:t>c) vést záznamy o průběhu a výsledcích místních šetření,</a:t>
            </a:r>
          </a:p>
          <a:p>
            <a:pPr marL="0" indent="0">
              <a:buNone/>
            </a:pPr>
            <a:r>
              <a:rPr lang="cs-CZ" sz="1600" dirty="0"/>
              <a:t>d) v případě, že je místním šetřením zjištěno soustavné překračování diagnostických referenčních úrovní nebo typických hodnot podle písmene a), provést přezkoumání, zda je lékařské ozáření optimalizováno,</a:t>
            </a:r>
          </a:p>
          <a:p>
            <a:pPr marL="0" indent="0">
              <a:buNone/>
            </a:pPr>
            <a:r>
              <a:rPr lang="cs-CZ" sz="1600" dirty="0"/>
              <a:t>e) bez zbytečného prodlení provést nápravné opatření, pokud přezkoumání podle písmene d) odhalí nedostatky v optimalizaci lékařského ozáření, a</a:t>
            </a:r>
          </a:p>
          <a:p>
            <a:pPr marL="0" indent="0">
              <a:buNone/>
            </a:pPr>
            <a:r>
              <a:rPr lang="cs-CZ" sz="1600" dirty="0"/>
              <a:t>f) vést záznamy o průběhu, výsledcích a času provádění přezkoumání podle písmene d) a o povaze a času provádění nápravného opatření podle písmene e).</a:t>
            </a:r>
          </a:p>
          <a:p>
            <a:pPr marL="0" indent="0">
              <a:buNone/>
            </a:pPr>
            <a:endParaRPr lang="cs-CZ" sz="16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46937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319" y="0"/>
            <a:ext cx="10082212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rgbClr val="FFFF00"/>
                </a:solidFill>
              </a:rPr>
              <a:t>změny AZ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7525" y="827088"/>
            <a:ext cx="11674475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altLang="cs-CZ" sz="2400" dirty="0" smtClean="0"/>
          </a:p>
          <a:p>
            <a:pPr marL="0" indent="0">
              <a:buNone/>
            </a:pPr>
            <a:endParaRPr lang="cs-CZ" altLang="cs-CZ" sz="2400" dirty="0" smtClean="0"/>
          </a:p>
          <a:p>
            <a:pPr marL="0" indent="0">
              <a:buNone/>
            </a:pPr>
            <a:r>
              <a:rPr lang="cs-CZ" sz="2000" b="1" dirty="0">
                <a:latin typeface="+mj-lt"/>
              </a:rPr>
              <a:t>§ </a:t>
            </a:r>
            <a:r>
              <a:rPr lang="cs-CZ" sz="2000" b="1" dirty="0" smtClean="0">
                <a:latin typeface="+mj-lt"/>
              </a:rPr>
              <a:t>84 </a:t>
            </a:r>
            <a:r>
              <a:rPr lang="cs-CZ" sz="2000" dirty="0" smtClean="0">
                <a:latin typeface="+mj-lt"/>
              </a:rPr>
              <a:t>odstavce </a:t>
            </a:r>
            <a:r>
              <a:rPr lang="cs-CZ" sz="2000" dirty="0">
                <a:latin typeface="+mj-lt"/>
              </a:rPr>
              <a:t>3 až 6 </a:t>
            </a:r>
            <a:r>
              <a:rPr lang="cs-CZ" sz="2000" dirty="0" smtClean="0">
                <a:latin typeface="+mj-lt"/>
              </a:rPr>
              <a:t>AZ se zrušují </a:t>
            </a:r>
          </a:p>
          <a:p>
            <a:pPr marL="0" indent="0">
              <a:buNone/>
            </a:pPr>
            <a:r>
              <a:rPr lang="cs-CZ" sz="2000" strike="sngStrike" dirty="0" smtClean="0">
                <a:latin typeface="+mj-lt"/>
              </a:rPr>
              <a:t>(</a:t>
            </a:r>
            <a:r>
              <a:rPr lang="cs-CZ" sz="2000" strike="sngStrike" dirty="0">
                <a:latin typeface="+mj-lt"/>
              </a:rPr>
              <a:t>3)</a:t>
            </a:r>
            <a:r>
              <a:rPr lang="cs-CZ" sz="2000" dirty="0">
                <a:latin typeface="+mj-lt"/>
              </a:rPr>
              <a:t> </a:t>
            </a:r>
            <a:r>
              <a:rPr lang="cs-CZ" sz="2000" strike="sngStrike" dirty="0">
                <a:solidFill>
                  <a:srgbClr val="FF0000"/>
                </a:solidFill>
                <a:latin typeface="+mj-lt"/>
              </a:rPr>
              <a:t>Místní </a:t>
            </a:r>
            <a:r>
              <a:rPr lang="cs-CZ" sz="2000" strike="sngStrike" dirty="0" smtClean="0">
                <a:solidFill>
                  <a:srgbClr val="FF0000"/>
                </a:solidFill>
                <a:latin typeface="+mj-lt"/>
              </a:rPr>
              <a:t>DRÚ</a:t>
            </a:r>
            <a:r>
              <a:rPr lang="cs-CZ" sz="2000" strike="sngStrike" dirty="0" smtClean="0">
                <a:latin typeface="+mj-lt"/>
              </a:rPr>
              <a:t> může </a:t>
            </a:r>
            <a:r>
              <a:rPr lang="cs-CZ" sz="2000" strike="sngStrike" dirty="0">
                <a:latin typeface="+mj-lt"/>
              </a:rPr>
              <a:t>být vyšší než národní diagnostická referenční úroveň pouze v odůvodněném případě.</a:t>
            </a:r>
            <a:r>
              <a:rPr lang="cs-CZ" sz="2000" dirty="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cs-CZ" sz="2000" strike="sngStrike" dirty="0">
                <a:latin typeface="+mj-lt"/>
              </a:rPr>
              <a:t>(4) Soustavné odchylování od místní diagnostické referenční úrovně v běžné klinické praxi musí držitel povolení nebo </a:t>
            </a:r>
            <a:r>
              <a:rPr lang="cs-CZ" sz="2000" strike="sngStrike" dirty="0" err="1">
                <a:latin typeface="+mj-lt"/>
              </a:rPr>
              <a:t>registrant</a:t>
            </a:r>
            <a:r>
              <a:rPr lang="cs-CZ" sz="2000" strike="sngStrike" dirty="0">
                <a:latin typeface="+mj-lt"/>
              </a:rPr>
              <a:t> prošetřit, výsledek prošetření zaznamenat a bez zbytečného prodlení přijmout opatření k optimalizaci radiační ochrany.</a:t>
            </a:r>
            <a:endParaRPr lang="cs-CZ" sz="2000" dirty="0">
              <a:latin typeface="+mj-lt"/>
            </a:endParaRPr>
          </a:p>
          <a:p>
            <a:pPr marL="0" indent="0">
              <a:buNone/>
            </a:pPr>
            <a:r>
              <a:rPr lang="cs-CZ" sz="2000" strike="sngStrike" dirty="0">
                <a:latin typeface="+mj-lt"/>
              </a:rPr>
              <a:t>(5) Pokud dojde k významnému překročení místní diagnostické referenční úrovně, musí držitel povolení nebo </a:t>
            </a:r>
            <a:r>
              <a:rPr lang="cs-CZ" sz="2000" strike="sngStrike" dirty="0" err="1">
                <a:latin typeface="+mj-lt"/>
              </a:rPr>
              <a:t>registrant</a:t>
            </a:r>
            <a:r>
              <a:rPr lang="cs-CZ" sz="2000" strike="sngStrike" dirty="0">
                <a:latin typeface="+mj-lt"/>
              </a:rPr>
              <a:t> toto překročení prošetřit, zejména zvážit, zda nedošlo k radiologické události, a výsledek prošetření zaznamenat.</a:t>
            </a:r>
            <a:endParaRPr lang="cs-CZ" sz="2000" dirty="0">
              <a:latin typeface="+mj-lt"/>
            </a:endParaRPr>
          </a:p>
          <a:p>
            <a:pPr marL="0" indent="0">
              <a:buNone/>
            </a:pPr>
            <a:r>
              <a:rPr lang="cs-CZ" sz="2000" strike="sngStrike" dirty="0">
                <a:solidFill>
                  <a:srgbClr val="FF0000"/>
                </a:solidFill>
                <a:latin typeface="+mj-lt"/>
              </a:rPr>
              <a:t>(6) Prováděcí právní předpis stanoví</a:t>
            </a:r>
            <a:endParaRPr lang="cs-CZ" sz="2000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cs-CZ" sz="2000" strike="sngStrike" dirty="0">
                <a:solidFill>
                  <a:srgbClr val="FF0000"/>
                </a:solidFill>
                <a:latin typeface="+mj-lt"/>
              </a:rPr>
              <a:t>a) národní diagnostické referenční úrovně,</a:t>
            </a:r>
            <a:endParaRPr lang="cs-CZ" sz="2000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cs-CZ" sz="2000" strike="sngStrike" dirty="0">
                <a:latin typeface="+mj-lt"/>
              </a:rPr>
              <a:t>b) obsah záznamů podle odstavců 4 a 5.</a:t>
            </a:r>
            <a:endParaRPr lang="cs-CZ" sz="2000" dirty="0">
              <a:latin typeface="+mj-lt"/>
            </a:endParaRPr>
          </a:p>
          <a:p>
            <a:pPr marL="457200" lvl="1" indent="0">
              <a:buNone/>
            </a:pPr>
            <a:endParaRPr lang="cs-CZ" altLang="cs-CZ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3060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319" y="0"/>
            <a:ext cx="10082212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rgbClr val="FFFF00"/>
                </a:solidFill>
              </a:rPr>
              <a:t>změny AZ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7525" y="827088"/>
            <a:ext cx="11674475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altLang="cs-CZ" sz="2400" dirty="0" smtClean="0"/>
          </a:p>
          <a:p>
            <a:pPr marL="0" indent="0">
              <a:buNone/>
            </a:pPr>
            <a:endParaRPr lang="cs-CZ" altLang="cs-CZ" sz="2400" dirty="0" smtClean="0"/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FF0000"/>
                </a:solidFill>
              </a:rPr>
              <a:t>požadavky na připravenost k odezvě na radiační mimořádnou událost (dříve „havarijní připravenost“)</a:t>
            </a:r>
          </a:p>
          <a:p>
            <a:pPr marL="0" indent="0">
              <a:buNone/>
            </a:pPr>
            <a:r>
              <a:rPr lang="cs-CZ" altLang="cs-CZ" sz="1800" dirty="0" smtClean="0">
                <a:solidFill>
                  <a:srgbClr val="FF0000"/>
                </a:solidFill>
              </a:rPr>
              <a:t>pro LO pro zobrazování a </a:t>
            </a:r>
            <a:r>
              <a:rPr lang="cs-CZ" altLang="cs-CZ" sz="1800" dirty="0" err="1" smtClean="0">
                <a:solidFill>
                  <a:srgbClr val="FF0000"/>
                </a:solidFill>
              </a:rPr>
              <a:t>veterinu</a:t>
            </a:r>
            <a:r>
              <a:rPr lang="cs-CZ" altLang="cs-CZ" sz="1800" dirty="0" smtClean="0">
                <a:solidFill>
                  <a:srgbClr val="FF0000"/>
                </a:solidFill>
              </a:rPr>
              <a:t> pro zobrazování zrušeny </a:t>
            </a:r>
            <a:endParaRPr lang="cs-CZ" altLang="cs-CZ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altLang="cs-CZ" sz="1800" dirty="0"/>
          </a:p>
          <a:p>
            <a:pPr marL="0" indent="0">
              <a:buNone/>
            </a:pPr>
            <a:r>
              <a:rPr lang="cs-CZ" sz="1800" dirty="0"/>
              <a:t>§ 69/1 Zvláštní povinnosti držitele povolení v oblasti zajišťování </a:t>
            </a:r>
            <a:r>
              <a:rPr lang="cs-CZ" sz="1800" dirty="0" smtClean="0"/>
              <a:t>RO</a:t>
            </a:r>
            <a:endParaRPr lang="cs-CZ" sz="1800" dirty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g</a:t>
            </a:r>
            <a:r>
              <a:rPr lang="cs-CZ" sz="1800" dirty="0"/>
              <a:t>) na pracovišti, kde se vykonávají radiační činnosti, zpracovat a trvale zpřístupnit zásahové instrukce, </a:t>
            </a:r>
            <a:r>
              <a:rPr lang="cs-CZ" sz="1800" dirty="0">
                <a:solidFill>
                  <a:srgbClr val="FF0000"/>
                </a:solidFill>
              </a:rPr>
              <a:t>ledaže jde o nakládání s rentgenovým zařízením používaným pro </a:t>
            </a:r>
            <a:r>
              <a:rPr lang="cs-CZ" sz="1800" dirty="0" smtClean="0">
                <a:solidFill>
                  <a:srgbClr val="FF0000"/>
                </a:solidFill>
              </a:rPr>
              <a:t>LO nebo </a:t>
            </a:r>
            <a:r>
              <a:rPr lang="cs-CZ" sz="1800" dirty="0" err="1" smtClean="0">
                <a:solidFill>
                  <a:srgbClr val="FF0000"/>
                </a:solidFill>
              </a:rPr>
              <a:t>neLO</a:t>
            </a:r>
            <a:r>
              <a:rPr lang="cs-CZ" sz="1800" dirty="0" smtClean="0">
                <a:solidFill>
                  <a:srgbClr val="FF0000"/>
                </a:solidFill>
              </a:rPr>
              <a:t> nebo </a:t>
            </a:r>
            <a:r>
              <a:rPr lang="cs-CZ" sz="1800" dirty="0">
                <a:solidFill>
                  <a:srgbClr val="FF0000"/>
                </a:solidFill>
              </a:rPr>
              <a:t>pro veterinární účely, a to v radiodiagnostice, intervenční radiologii, nukleární medicíně nebo pro zobrazovací účely v </a:t>
            </a:r>
            <a:r>
              <a:rPr lang="cs-CZ" sz="1800" dirty="0" smtClean="0">
                <a:solidFill>
                  <a:srgbClr val="FF0000"/>
                </a:solidFill>
              </a:rPr>
              <a:t>radioterapii</a:t>
            </a:r>
            <a:endParaRPr lang="cs-CZ" sz="18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cs-CZ" sz="1800" dirty="0" smtClean="0"/>
          </a:p>
          <a:p>
            <a:pPr marL="0" lvl="0" indent="0">
              <a:buNone/>
            </a:pPr>
            <a:r>
              <a:rPr lang="cs-CZ" sz="1800" dirty="0" smtClean="0"/>
              <a:t>dále pak v § 154 - 157 AZ </a:t>
            </a:r>
          </a:p>
          <a:p>
            <a:pPr marL="457200" lvl="1" indent="0">
              <a:buNone/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92060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79319" y="0"/>
            <a:ext cx="10082212" cy="756138"/>
          </a:xfrm>
        </p:spPr>
        <p:txBody>
          <a:bodyPr/>
          <a:lstStyle/>
          <a:p>
            <a:r>
              <a:rPr lang="cs-CZ" altLang="cs-CZ" sz="3500" dirty="0" smtClean="0">
                <a:solidFill>
                  <a:srgbClr val="FFFF00"/>
                </a:solidFill>
              </a:rPr>
              <a:t>změny AZ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7525" y="827088"/>
            <a:ext cx="11674475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altLang="cs-CZ" sz="2400" dirty="0" smtClean="0"/>
          </a:p>
          <a:p>
            <a:pPr marL="0" indent="0">
              <a:buNone/>
            </a:pPr>
            <a:endParaRPr lang="cs-CZ" altLang="cs-CZ" sz="2400" dirty="0" smtClean="0"/>
          </a:p>
          <a:p>
            <a:pPr marL="0" indent="0">
              <a:buNone/>
            </a:pPr>
            <a:r>
              <a:rPr lang="cs-CZ" sz="2000" dirty="0">
                <a:sym typeface="Wingdings" panose="05000000000000000000" pitchFamily="2" charset="2"/>
              </a:rPr>
              <a:t>změna kompetencí </a:t>
            </a:r>
          </a:p>
          <a:p>
            <a:pPr marL="0" indent="0">
              <a:buNone/>
            </a:pPr>
            <a:r>
              <a:rPr lang="cs-CZ" sz="2000" dirty="0" smtClean="0"/>
              <a:t>§ </a:t>
            </a:r>
            <a:r>
              <a:rPr lang="cs-CZ" sz="2000" dirty="0"/>
              <a:t>216 </a:t>
            </a:r>
          </a:p>
          <a:p>
            <a:pPr marL="0" indent="0">
              <a:buNone/>
            </a:pPr>
            <a:endParaRPr lang="cs-CZ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Ministerstvo obrany </a:t>
            </a:r>
            <a:r>
              <a:rPr lang="cs-CZ" sz="2000" dirty="0"/>
              <a:t>ve spolupráci s Úřadem vykonává státní správu využívání ionizujícího záření v ozbrojených silách </a:t>
            </a:r>
            <a:r>
              <a:rPr lang="cs-CZ" sz="2000" dirty="0" smtClean="0"/>
              <a:t>ČR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SÚJB vykonává státní správu pracovišť se ZIZ v příspěvkových organizací, které jsou poskytovateli zdravotních služeb</a:t>
            </a:r>
          </a:p>
          <a:p>
            <a:pPr marL="0" lvl="0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43740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ÚJB_předloha2">
  <a:themeElements>
    <a:clrScheme name="SÚJB_předloha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ÚJB_předloha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ÚJB_předloha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ÚJB_předloha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ÚJB_předloha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7836</TotalTime>
  <Words>758</Words>
  <Application>Microsoft Office PowerPoint</Application>
  <PresentationFormat>Vlastní</PresentationFormat>
  <Paragraphs>113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SÚJB_předloha2</vt:lpstr>
      <vt:lpstr>Vlastní návrh</vt:lpstr>
      <vt:lpstr>změny  </vt:lpstr>
      <vt:lpstr>změny definice </vt:lpstr>
      <vt:lpstr>změny – výzkum</vt:lpstr>
      <vt:lpstr>změny – výzkum</vt:lpstr>
      <vt:lpstr>změny v AZ</vt:lpstr>
      <vt:lpstr>změny AZ </vt:lpstr>
      <vt:lpstr>změny AZ </vt:lpstr>
      <vt:lpstr>změny AZ </vt:lpstr>
      <vt:lpstr>změny AZ </vt:lpstr>
    </vt:vector>
  </TitlesOfParts>
  <Company>SÚJB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milan.malik</dc:creator>
  <cp:lastModifiedBy>HP</cp:lastModifiedBy>
  <cp:revision>472</cp:revision>
  <cp:lastPrinted>2024-12-09T12:38:12Z</cp:lastPrinted>
  <dcterms:created xsi:type="dcterms:W3CDTF">2012-06-25T10:54:14Z</dcterms:created>
  <dcterms:modified xsi:type="dcterms:W3CDTF">2024-12-20T08:21:47Z</dcterms:modified>
</cp:coreProperties>
</file>