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81" r:id="rId2"/>
  </p:sldMasterIdLst>
  <p:notesMasterIdLst>
    <p:notesMasterId r:id="rId38"/>
  </p:notesMasterIdLst>
  <p:handoutMasterIdLst>
    <p:handoutMasterId r:id="rId39"/>
  </p:handoutMasterIdLst>
  <p:sldIdLst>
    <p:sldId id="268" r:id="rId3"/>
    <p:sldId id="272" r:id="rId4"/>
    <p:sldId id="277" r:id="rId5"/>
    <p:sldId id="273" r:id="rId6"/>
    <p:sldId id="275" r:id="rId7"/>
    <p:sldId id="279" r:id="rId8"/>
    <p:sldId id="281" r:id="rId9"/>
    <p:sldId id="282" r:id="rId10"/>
    <p:sldId id="283" r:id="rId11"/>
    <p:sldId id="285" r:id="rId12"/>
    <p:sldId id="289" r:id="rId13"/>
    <p:sldId id="290" r:id="rId14"/>
    <p:sldId id="292" r:id="rId15"/>
    <p:sldId id="294" r:id="rId16"/>
    <p:sldId id="295" r:id="rId17"/>
    <p:sldId id="296" r:id="rId18"/>
    <p:sldId id="286" r:id="rId19"/>
    <p:sldId id="298" r:id="rId20"/>
    <p:sldId id="287" r:id="rId21"/>
    <p:sldId id="299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2" r:id="rId33"/>
    <p:sldId id="314" r:id="rId34"/>
    <p:sldId id="316" r:id="rId35"/>
    <p:sldId id="318" r:id="rId36"/>
    <p:sldId id="317" r:id="rId37"/>
  </p:sldIdLst>
  <p:sldSz cx="12192000" cy="6858000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06600"/>
    <a:srgbClr val="389E9C"/>
    <a:srgbClr val="34AA80"/>
    <a:srgbClr val="5C9871"/>
    <a:srgbClr val="00CC66"/>
    <a:srgbClr val="8AC6CD"/>
    <a:srgbClr val="009482"/>
    <a:srgbClr val="49772B"/>
    <a:srgbClr val="6E8F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8" autoAdjust="0"/>
  </p:normalViewPr>
  <p:slideViewPr>
    <p:cSldViewPr snapToGrid="0">
      <p:cViewPr>
        <p:scale>
          <a:sx n="115" d="100"/>
          <a:sy n="115" d="100"/>
        </p:scale>
        <p:origin x="-186" y="-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ynek Novák" userId="b55238e1e51ee008" providerId="LiveId" clId="{71F07D1B-A866-43B2-9312-EBA7B7DB0A6A}"/>
    <pc:docChg chg="modSld">
      <pc:chgData name="Hynek Novák" userId="b55238e1e51ee008" providerId="LiveId" clId="{71F07D1B-A866-43B2-9312-EBA7B7DB0A6A}" dt="2021-04-25T21:03:53.997" v="9" actId="20577"/>
      <pc:docMkLst>
        <pc:docMk/>
      </pc:docMkLst>
      <pc:sldChg chg="modSp mod">
        <pc:chgData name="Hynek Novák" userId="b55238e1e51ee008" providerId="LiveId" clId="{71F07D1B-A866-43B2-9312-EBA7B7DB0A6A}" dt="2021-04-25T21:03:53.997" v="9" actId="20577"/>
        <pc:sldMkLst>
          <pc:docMk/>
          <pc:sldMk cId="0" sldId="268"/>
        </pc:sldMkLst>
        <pc:spChg chg="mod">
          <ac:chgData name="Hynek Novák" userId="b55238e1e51ee008" providerId="LiveId" clId="{71F07D1B-A866-43B2-9312-EBA7B7DB0A6A}" dt="2021-04-25T21:03:53.997" v="9" actId="20577"/>
          <ac:spMkLst>
            <pc:docMk/>
            <pc:sldMk cId="0" sldId="268"/>
            <ac:spMk id="5122" creationId="{00000000-0000-0000-0000-000000000000}"/>
          </ac:spMkLst>
        </pc:spChg>
      </pc:sldChg>
    </pc:docChg>
  </pc:docChgLst>
  <pc:docChgLst>
    <pc:chgData name="Hynek Novák" userId="b55238e1e51ee008" providerId="LiveId" clId="{CE83E211-689D-4D21-A415-8EA82F5ABD1E}"/>
    <pc:docChg chg="undo redo custSel modSld modMainMaster">
      <pc:chgData name="Hynek Novák" userId="b55238e1e51ee008" providerId="LiveId" clId="{CE83E211-689D-4D21-A415-8EA82F5ABD1E}" dt="2021-01-18T15:22:09.275" v="25"/>
      <pc:docMkLst>
        <pc:docMk/>
      </pc:docMkLst>
      <pc:sldChg chg="delSp modSp mod modTransition">
        <pc:chgData name="Hynek Novák" userId="b55238e1e51ee008" providerId="LiveId" clId="{CE83E211-689D-4D21-A415-8EA82F5ABD1E}" dt="2021-01-18T15:22:09.275" v="25"/>
        <pc:sldMkLst>
          <pc:docMk/>
          <pc:sldMk cId="0" sldId="268"/>
        </pc:sldMkLst>
        <pc:spChg chg="mod">
          <ac:chgData name="Hynek Novák" userId="b55238e1e51ee008" providerId="LiveId" clId="{CE83E211-689D-4D21-A415-8EA82F5ABD1E}" dt="2021-01-18T15:21:44.965" v="24" actId="20577"/>
          <ac:spMkLst>
            <pc:docMk/>
            <pc:sldMk cId="0" sldId="268"/>
            <ac:spMk id="5122" creationId="{00000000-0000-0000-0000-000000000000}"/>
          </ac:spMkLst>
        </pc:spChg>
        <pc:spChg chg="del">
          <ac:chgData name="Hynek Novák" userId="b55238e1e51ee008" providerId="LiveId" clId="{CE83E211-689D-4D21-A415-8EA82F5ABD1E}" dt="2021-01-18T15:12:29.734" v="0"/>
          <ac:spMkLst>
            <pc:docMk/>
            <pc:sldMk cId="0" sldId="268"/>
            <ac:spMk id="8195" creationId="{00000000-0000-0000-0000-000000000000}"/>
          </ac:spMkLst>
        </pc:spChg>
      </pc:sldChg>
      <pc:sldMasterChg chg="addSp modTransition modSldLayout">
        <pc:chgData name="Hynek Novák" userId="b55238e1e51ee008" providerId="LiveId" clId="{CE83E211-689D-4D21-A415-8EA82F5ABD1E}" dt="2021-01-18T15:12:29.734" v="0"/>
        <pc:sldMasterMkLst>
          <pc:docMk/>
          <pc:sldMasterMk cId="3621927182" sldId="2147483673"/>
        </pc:sldMasterMkLst>
        <pc:spChg chg="add">
          <ac:chgData name="Hynek Novák" userId="b55238e1e51ee008" providerId="LiveId" clId="{CE83E211-689D-4D21-A415-8EA82F5ABD1E}" dt="2021-01-18T15:12:29.734" v="0"/>
          <ac:spMkLst>
            <pc:docMk/>
            <pc:sldMasterMk cId="3621927182" sldId="2147483673"/>
            <ac:spMk id="13" creationId="{F0DC02A1-058B-4097-A576-2A7E6185ACBE}"/>
          </ac:spMkLst>
        </pc:spChg>
        <pc:picChg chg="add">
          <ac:chgData name="Hynek Novák" userId="b55238e1e51ee008" providerId="LiveId" clId="{CE83E211-689D-4D21-A415-8EA82F5ABD1E}" dt="2021-01-18T15:12:29.734" v="0"/>
          <ac:picMkLst>
            <pc:docMk/>
            <pc:sldMasterMk cId="3621927182" sldId="2147483673"/>
            <ac:picMk id="15" creationId="{06E07C64-DAB9-411C-833E-60AB0E468BA1}"/>
          </ac:picMkLst>
        </pc:pic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1125452340" sldId="2147483674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2659841360" sldId="2147483677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1075321714" sldId="2147483678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1152219425" sldId="2147483680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240314652" sldId="2147483681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3215706928" sldId="2147483682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1236505642" sldId="2147483689"/>
          </pc:sldLayoutMkLst>
        </pc:sldLayoutChg>
        <pc:sldLayoutChg chg="modTransition">
          <pc:chgData name="Hynek Novák" userId="b55238e1e51ee008" providerId="LiveId" clId="{CE83E211-689D-4D21-A415-8EA82F5ABD1E}" dt="2021-01-18T15:12:29.734" v="0"/>
          <pc:sldLayoutMkLst>
            <pc:docMk/>
            <pc:sldMasterMk cId="3621927182" sldId="2147483673"/>
            <pc:sldLayoutMk cId="2757612479" sldId="2147483690"/>
          </pc:sldLayoutMkLst>
        </pc:sldLayoutChg>
      </pc:sldMasterChg>
      <pc:sldMasterChg chg="addSp modTransition modSldLayout">
        <pc:chgData name="Hynek Novák" userId="b55238e1e51ee008" providerId="LiveId" clId="{CE83E211-689D-4D21-A415-8EA82F5ABD1E}" dt="2021-01-18T15:12:34.884" v="1"/>
        <pc:sldMasterMkLst>
          <pc:docMk/>
          <pc:sldMasterMk cId="2869263495" sldId="2147483691"/>
        </pc:sldMasterMkLst>
        <pc:spChg chg="add">
          <ac:chgData name="Hynek Novák" userId="b55238e1e51ee008" providerId="LiveId" clId="{CE83E211-689D-4D21-A415-8EA82F5ABD1E}" dt="2021-01-18T15:12:34.884" v="1"/>
          <ac:spMkLst>
            <pc:docMk/>
            <pc:sldMasterMk cId="2869263495" sldId="2147483691"/>
            <ac:spMk id="7" creationId="{5457AC90-3579-4FDE-BC42-1CB3DB4DDEA5}"/>
          </ac:spMkLst>
        </pc:spChg>
        <pc:picChg chg="add">
          <ac:chgData name="Hynek Novák" userId="b55238e1e51ee008" providerId="LiveId" clId="{CE83E211-689D-4D21-A415-8EA82F5ABD1E}" dt="2021-01-18T15:12:34.884" v="1"/>
          <ac:picMkLst>
            <pc:docMk/>
            <pc:sldMasterMk cId="2869263495" sldId="2147483691"/>
            <ac:picMk id="8" creationId="{21B5AFEE-4ABC-4B78-950E-F17D350432EB}"/>
          </ac:picMkLst>
        </pc:pic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844873092" sldId="2147483692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385243789" sldId="2147483695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2326593493" sldId="2147483696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3086565022" sldId="2147483698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2006203228" sldId="2147483699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2182339521" sldId="2147483700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2596694246" sldId="2147483707"/>
          </pc:sldLayoutMkLst>
        </pc:sldLayoutChg>
        <pc:sldLayoutChg chg="modTransition">
          <pc:chgData name="Hynek Novák" userId="b55238e1e51ee008" providerId="LiveId" clId="{CE83E211-689D-4D21-A415-8EA82F5ABD1E}" dt="2021-01-18T15:12:34.884" v="1"/>
          <pc:sldLayoutMkLst>
            <pc:docMk/>
            <pc:sldMasterMk cId="2869263495" sldId="2147483691"/>
            <pc:sldLayoutMk cId="1252437030" sldId="2147483708"/>
          </pc:sldLayoutMkLst>
        </pc:sldLayoutChg>
      </pc:sldMasterChg>
      <pc:sldMasterChg chg="addSp modTransition modSldLayout">
        <pc:chgData name="Hynek Novák" userId="b55238e1e51ee008" providerId="LiveId" clId="{CE83E211-689D-4D21-A415-8EA82F5ABD1E}" dt="2021-01-18T15:12:45.218" v="2"/>
        <pc:sldMasterMkLst>
          <pc:docMk/>
          <pc:sldMasterMk cId="2358123741" sldId="2147483709"/>
        </pc:sldMasterMkLst>
        <pc:spChg chg="add">
          <ac:chgData name="Hynek Novák" userId="b55238e1e51ee008" providerId="LiveId" clId="{CE83E211-689D-4D21-A415-8EA82F5ABD1E}" dt="2021-01-18T15:12:45.218" v="2"/>
          <ac:spMkLst>
            <pc:docMk/>
            <pc:sldMasterMk cId="2358123741" sldId="2147483709"/>
            <ac:spMk id="7" creationId="{781F4816-64D7-4ABE-9D83-02002718F36D}"/>
          </ac:spMkLst>
        </pc:spChg>
        <pc:picChg chg="add">
          <ac:chgData name="Hynek Novák" userId="b55238e1e51ee008" providerId="LiveId" clId="{CE83E211-689D-4D21-A415-8EA82F5ABD1E}" dt="2021-01-18T15:12:45.218" v="2"/>
          <ac:picMkLst>
            <pc:docMk/>
            <pc:sldMasterMk cId="2358123741" sldId="2147483709"/>
            <ac:picMk id="8" creationId="{72B75E18-3BF2-4628-8825-E4BC620AA7E4}"/>
          </ac:picMkLst>
        </pc:pic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1474210879" sldId="2147483710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3571007215" sldId="2147483713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667190981" sldId="2147483714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3667737377" sldId="2147483716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4198910917" sldId="2147483717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3914968396" sldId="2147483718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1584195407" sldId="2147483725"/>
          </pc:sldLayoutMkLst>
        </pc:sldLayoutChg>
        <pc:sldLayoutChg chg="modTransition">
          <pc:chgData name="Hynek Novák" userId="b55238e1e51ee008" providerId="LiveId" clId="{CE83E211-689D-4D21-A415-8EA82F5ABD1E}" dt="2021-01-18T15:12:45.218" v="2"/>
          <pc:sldLayoutMkLst>
            <pc:docMk/>
            <pc:sldMasterMk cId="2358123741" sldId="2147483709"/>
            <pc:sldLayoutMk cId="3741015767" sldId="2147483726"/>
          </pc:sldLayoutMkLst>
        </pc:sldLayoutChg>
      </pc:sldMasterChg>
      <pc:sldMasterChg chg="addSp modTransition modSldLayout">
        <pc:chgData name="Hynek Novák" userId="b55238e1e51ee008" providerId="LiveId" clId="{CE83E211-689D-4D21-A415-8EA82F5ABD1E}" dt="2021-01-18T15:13:12.883" v="3"/>
        <pc:sldMasterMkLst>
          <pc:docMk/>
          <pc:sldMasterMk cId="669330589" sldId="2147483727"/>
        </pc:sldMasterMkLst>
        <pc:spChg chg="add">
          <ac:chgData name="Hynek Novák" userId="b55238e1e51ee008" providerId="LiveId" clId="{CE83E211-689D-4D21-A415-8EA82F5ABD1E}" dt="2021-01-18T15:13:12.883" v="3"/>
          <ac:spMkLst>
            <pc:docMk/>
            <pc:sldMasterMk cId="669330589" sldId="2147483727"/>
            <ac:spMk id="7" creationId="{D9891828-881D-4353-9839-E498675CF5BA}"/>
          </ac:spMkLst>
        </pc:spChg>
        <pc:picChg chg="add">
          <ac:chgData name="Hynek Novák" userId="b55238e1e51ee008" providerId="LiveId" clId="{CE83E211-689D-4D21-A415-8EA82F5ABD1E}" dt="2021-01-18T15:13:12.883" v="3"/>
          <ac:picMkLst>
            <pc:docMk/>
            <pc:sldMasterMk cId="669330589" sldId="2147483727"/>
            <ac:picMk id="8" creationId="{B06534D9-8A33-42D5-987C-4C53578F54C6}"/>
          </ac:picMkLst>
        </pc:pic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1701387991" sldId="2147483728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749281719" sldId="2147483731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3859787376" sldId="2147483732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4252907496" sldId="2147483734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801255553" sldId="2147483735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1191259866" sldId="2147483736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3064098316" sldId="2147483743"/>
          </pc:sldLayoutMkLst>
        </pc:sldLayoutChg>
        <pc:sldLayoutChg chg="modTransition">
          <pc:chgData name="Hynek Novák" userId="b55238e1e51ee008" providerId="LiveId" clId="{CE83E211-689D-4D21-A415-8EA82F5ABD1E}" dt="2021-01-18T15:13:12.883" v="3"/>
          <pc:sldLayoutMkLst>
            <pc:docMk/>
            <pc:sldMasterMk cId="669330589" sldId="2147483727"/>
            <pc:sldLayoutMk cId="30079191" sldId="2147483744"/>
          </pc:sldLayoutMkLst>
        </pc:sldLayoutChg>
      </pc:sldMasterChg>
      <pc:sldMasterChg chg="addSp modTransition modSldLayout">
        <pc:chgData name="Hynek Novák" userId="b55238e1e51ee008" providerId="LiveId" clId="{CE83E211-689D-4D21-A415-8EA82F5ABD1E}" dt="2021-01-18T15:13:30.191" v="4"/>
        <pc:sldMasterMkLst>
          <pc:docMk/>
          <pc:sldMasterMk cId="2829090900" sldId="2147483745"/>
        </pc:sldMasterMkLst>
        <pc:spChg chg="add">
          <ac:chgData name="Hynek Novák" userId="b55238e1e51ee008" providerId="LiveId" clId="{CE83E211-689D-4D21-A415-8EA82F5ABD1E}" dt="2021-01-18T15:13:30.191" v="4"/>
          <ac:spMkLst>
            <pc:docMk/>
            <pc:sldMasterMk cId="2829090900" sldId="2147483745"/>
            <ac:spMk id="13" creationId="{761FF1D5-E386-4379-AD61-2A96D45A4AB9}"/>
          </ac:spMkLst>
        </pc:spChg>
        <pc:picChg chg="add">
          <ac:chgData name="Hynek Novák" userId="b55238e1e51ee008" providerId="LiveId" clId="{CE83E211-689D-4D21-A415-8EA82F5ABD1E}" dt="2021-01-18T15:13:30.191" v="4"/>
          <ac:picMkLst>
            <pc:docMk/>
            <pc:sldMasterMk cId="2829090900" sldId="2147483745"/>
            <ac:picMk id="15" creationId="{2ECB3C1F-CF93-47E8-9E6A-50C13C656567}"/>
          </ac:picMkLst>
        </pc:pic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1667838193" sldId="2147483746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3417099638" sldId="2147483749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3831040547" sldId="2147483750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2110433373" sldId="2147483752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2582388755" sldId="2147483753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1423632276" sldId="2147483754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709918087" sldId="2147483761"/>
          </pc:sldLayoutMkLst>
        </pc:sldLayoutChg>
        <pc:sldLayoutChg chg="modTransition">
          <pc:chgData name="Hynek Novák" userId="b55238e1e51ee008" providerId="LiveId" clId="{CE83E211-689D-4D21-A415-8EA82F5ABD1E}" dt="2021-01-18T15:13:30.191" v="4"/>
          <pc:sldLayoutMkLst>
            <pc:docMk/>
            <pc:sldMasterMk cId="2829090900" sldId="2147483745"/>
            <pc:sldLayoutMk cId="2720744157" sldId="2147483762"/>
          </pc:sldLayoutMkLst>
        </pc:sldLayoutChg>
      </pc:sldMasterChg>
      <pc:sldMasterChg chg="addSp modTransition modSldLayout">
        <pc:chgData name="Hynek Novák" userId="b55238e1e51ee008" providerId="LiveId" clId="{CE83E211-689D-4D21-A415-8EA82F5ABD1E}" dt="2021-01-18T15:14:08.827" v="5"/>
        <pc:sldMasterMkLst>
          <pc:docMk/>
          <pc:sldMasterMk cId="322349974" sldId="2147483763"/>
        </pc:sldMasterMkLst>
        <pc:spChg chg="add">
          <ac:chgData name="Hynek Novák" userId="b55238e1e51ee008" providerId="LiveId" clId="{CE83E211-689D-4D21-A415-8EA82F5ABD1E}" dt="2021-01-18T15:14:08.827" v="5"/>
          <ac:spMkLst>
            <pc:docMk/>
            <pc:sldMasterMk cId="322349974" sldId="2147483763"/>
            <ac:spMk id="7" creationId="{2C14CEDB-F55E-468D-8ADB-488DF17D3FC6}"/>
          </ac:spMkLst>
        </pc:spChg>
        <pc:picChg chg="add">
          <ac:chgData name="Hynek Novák" userId="b55238e1e51ee008" providerId="LiveId" clId="{CE83E211-689D-4D21-A415-8EA82F5ABD1E}" dt="2021-01-18T15:14:08.827" v="5"/>
          <ac:picMkLst>
            <pc:docMk/>
            <pc:sldMasterMk cId="322349974" sldId="2147483763"/>
            <ac:picMk id="8" creationId="{DB635B7E-A80E-431A-9CAC-8C8E3AB166BB}"/>
          </ac:picMkLst>
        </pc:pic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2601187760" sldId="2147483764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1781240650" sldId="2147483767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445238347" sldId="2147483768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3468455314" sldId="2147483770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1432157132" sldId="2147483771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1287423352" sldId="2147483772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431242768" sldId="2147483779"/>
          </pc:sldLayoutMkLst>
        </pc:sldLayoutChg>
        <pc:sldLayoutChg chg="modTransition">
          <pc:chgData name="Hynek Novák" userId="b55238e1e51ee008" providerId="LiveId" clId="{CE83E211-689D-4D21-A415-8EA82F5ABD1E}" dt="2021-01-18T15:14:08.827" v="5"/>
          <pc:sldLayoutMkLst>
            <pc:docMk/>
            <pc:sldMasterMk cId="322349974" sldId="2147483763"/>
            <pc:sldLayoutMk cId="4099863643" sldId="214748378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5" y="2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223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5" y="9428223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C85104-FDF1-4D8A-9095-4EF37AA34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5" y="2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33" y="4715271"/>
            <a:ext cx="5439009" cy="4467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23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5" y="9428223"/>
            <a:ext cx="2946674" cy="4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9DA9DF-F8DB-401A-907D-FCE07C6B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1349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9565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5937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496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343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671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6221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0005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3235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3112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38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0189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57925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4504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30558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2244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Stačí zmínit jen okrajově – to</a:t>
            </a:r>
            <a:r>
              <a:rPr lang="cs-CZ" baseline="0" dirty="0" smtClean="0"/>
              <a:t> se prakticky týká jen DIAMA a </a:t>
            </a:r>
            <a:r>
              <a:rPr lang="cs-CZ" baseline="0" dirty="0" err="1" smtClean="0"/>
              <a:t>ČEZu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5571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2936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46185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3897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909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95922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6861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Obojí jsou jen formální změny, bez věcného významu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20201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56872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6820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4831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84187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9038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6197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04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§ 15 výjimka z požadavku na 3 roky praxe u zubařů se maže, protože neměla žádný význam,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2366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8970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7201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580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4F52-514A-4B58-A545-49323B5883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4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3DEB-5FD1-425D-93BB-06FA89F96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6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E87A8-E496-400C-9EA7-30FA28ECE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3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A75C2-97E9-4CA2-B4D1-CF5914246D6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416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989029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848258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5DBE8-EE54-4146-B2E3-AECDB8318AC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677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3E387-BEF8-4EB1-AC9E-E8352E11F0F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50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BB989-8CE6-4EEE-8D3D-BF1597367B9E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63651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DCE4C-B5F3-4858-82BF-6DC31357502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096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2634A-6AEE-4249-B6D2-EEEE1C1F079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790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AD1-EE78-4209-BF7A-011DF481F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5C51E-238E-44E6-805C-A6301F359ED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029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50AF4-C750-449A-BDAE-8DA1C64A110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14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12/20/2024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83448-411A-4A39-A9E6-504B5EC03DC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226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C063-4F8C-4800-8E18-6380D25FB0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63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793-6D74-4FE1-85EA-0EE887A79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63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9312-9760-479E-88D8-2E22ED5FB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9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E21-6438-4B7E-8F57-0F6A6B602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EADE-6EFF-43B4-A963-8267D0EC2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6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28-41EE-4A6C-8C13-7D2BD1638E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78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8E75-E6AE-4101-AA74-61130E49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9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ABA4F8-482B-4025-8E7E-8DD74BAAD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2C14CEDB-F55E-468D-8ADB-488DF17D3FC6}"/>
              </a:ext>
            </a:extLst>
          </p:cNvPr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9482">
                  <a:shade val="30000"/>
                  <a:satMod val="115000"/>
                </a:srgbClr>
              </a:gs>
              <a:gs pos="50000">
                <a:srgbClr val="009482">
                  <a:shade val="67500"/>
                  <a:satMod val="115000"/>
                </a:srgbClr>
              </a:gs>
              <a:gs pos="100000">
                <a:srgbClr val="009482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DB635B7E-A80E-431A-9CAC-8C8E3AB166B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000" cy="70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5909" y="942108"/>
            <a:ext cx="10515600" cy="4387273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/>
              <a:t>ZMĚNY LEGISLATIVY</a:t>
            </a:r>
            <a:endParaRPr lang="cs-CZ" sz="66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393322" y="5477164"/>
            <a:ext cx="7257574" cy="111951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338" y="628073"/>
            <a:ext cx="11225462" cy="788026"/>
          </a:xfrm>
        </p:spPr>
        <p:txBody>
          <a:bodyPr/>
          <a:lstStyle/>
          <a:p>
            <a:r>
              <a:rPr lang="cs-CZ" b="1" dirty="0"/>
              <a:t>Systém </a:t>
            </a:r>
            <a:r>
              <a:rPr lang="cs-CZ" b="1" dirty="0" smtClean="0"/>
              <a:t>řízení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29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338" y="1411587"/>
            <a:ext cx="11798966" cy="239841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Mezinárodní závazky, doporučení MAAE</a:t>
            </a:r>
          </a:p>
          <a:p>
            <a:r>
              <a:rPr lang="cs-CZ" sz="2400" dirty="0" smtClean="0"/>
              <a:t>Odst. 3) písm. j</a:t>
            </a:r>
          </a:p>
          <a:p>
            <a:pPr lvl="1"/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Integrovat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všechny požadavky, které mohou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sloužit k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zajišťování a zvyšování úrovně jaderné bezpečnosti, radiační ochrany,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technické bezpečnosti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, monitorování radiační situace, zvládání radiační mimořádné události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a zabezpečení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nebo na ni mohou mít negativní vliv tak, aby byly naplňovány ve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vzájemném souladu.</a:t>
            </a:r>
          </a:p>
          <a:p>
            <a:pPr marL="457200" lvl="1" indent="0">
              <a:buNone/>
            </a:pPr>
            <a:r>
              <a:rPr lang="cs-CZ" sz="2000" dirty="0" smtClean="0"/>
              <a:t>Prvky se nesmí negativně ovlivňovat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8338" y="3808169"/>
            <a:ext cx="11225460" cy="783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b="1" dirty="0" smtClean="0"/>
              <a:t>Systém řízení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30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28338" y="4514243"/>
            <a:ext cx="11798965" cy="2287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2400" dirty="0" smtClean="0"/>
              <a:t>Nově zaváděný pojem </a:t>
            </a:r>
            <a:r>
              <a:rPr lang="cs-CZ" sz="2400" dirty="0">
                <a:solidFill>
                  <a:schemeClr val="accent2"/>
                </a:solidFill>
              </a:rPr>
              <a:t>Kultura zabezpečení v novém § 159a </a:t>
            </a:r>
            <a:r>
              <a:rPr lang="cs-CZ" sz="2400" dirty="0" smtClean="0">
                <a:solidFill>
                  <a:schemeClr val="accent2"/>
                </a:solidFill>
              </a:rPr>
              <a:t>a (souvisí i s </a:t>
            </a:r>
            <a:r>
              <a:rPr lang="cs-CZ" sz="2400" dirty="0">
                <a:solidFill>
                  <a:schemeClr val="accent2"/>
                </a:solidFill>
              </a:rPr>
              <a:t>§ </a:t>
            </a:r>
            <a:r>
              <a:rPr lang="cs-CZ" sz="2400" dirty="0" smtClean="0">
                <a:solidFill>
                  <a:schemeClr val="accent2"/>
                </a:solidFill>
              </a:rPr>
              <a:t>160 Zabezpečení)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cs-CZ" sz="2400" dirty="0" smtClean="0">
                <a:solidFill>
                  <a:schemeClr val="accent2"/>
                </a:solidFill>
              </a:rPr>
              <a:t>       </a:t>
            </a:r>
            <a:r>
              <a:rPr lang="cs-CZ" sz="2400" dirty="0" smtClean="0"/>
              <a:t>vyškrtnutí </a:t>
            </a:r>
            <a:r>
              <a:rPr lang="cs-CZ" sz="2400" dirty="0"/>
              <a:t>termínu </a:t>
            </a:r>
            <a:r>
              <a:rPr lang="cs-CZ" sz="2400" dirty="0" smtClean="0"/>
              <a:t>„zabezpečení“ </a:t>
            </a:r>
            <a:r>
              <a:rPr lang="cs-CZ" sz="2400" dirty="0"/>
              <a:t>z definice kultury </a:t>
            </a:r>
            <a:r>
              <a:rPr lang="cs-CZ" sz="2400" dirty="0" smtClean="0"/>
              <a:t>bezpečnosti</a:t>
            </a:r>
          </a:p>
          <a:p>
            <a:pPr lvl="1" fontAlgn="auto">
              <a:spcAft>
                <a:spcPts val="0"/>
              </a:spcAft>
            </a:pPr>
            <a:r>
              <a:rPr lang="cs-CZ" sz="2000" dirty="0" smtClean="0"/>
              <a:t>Založeny </a:t>
            </a:r>
            <a:r>
              <a:rPr lang="cs-CZ" sz="2000" dirty="0"/>
              <a:t>na doporučeních </a:t>
            </a:r>
            <a:r>
              <a:rPr lang="cs-CZ" sz="2000" dirty="0" smtClean="0"/>
              <a:t>MAAE</a:t>
            </a:r>
          </a:p>
          <a:p>
            <a:pPr lvl="1" fontAlgn="auto">
              <a:spcAft>
                <a:spcPts val="0"/>
              </a:spcAft>
            </a:pPr>
            <a:r>
              <a:rPr lang="cs-CZ" sz="2000" dirty="0"/>
              <a:t>Provázanost s kulturou bezpečnosti</a:t>
            </a:r>
          </a:p>
          <a:p>
            <a:pPr lvl="1" fontAlgn="auto">
              <a:spcAft>
                <a:spcPts val="0"/>
              </a:spcAft>
            </a:pPr>
            <a:r>
              <a:rPr lang="cs-CZ" sz="2000" dirty="0" smtClean="0"/>
              <a:t>Zabezpečení </a:t>
            </a:r>
            <a:r>
              <a:rPr lang="cs-CZ" sz="2000" dirty="0"/>
              <a:t>počítačových systémů nezbytných k řízení jaderné bezpečnosti, evidenci jaderných materiálů, fyzické ochrany a zvládání radiační mimořádné události proti jejich neoprávněnému použití, dále oblast citlivých činností a utajovaných informací</a:t>
            </a:r>
            <a:endParaRPr lang="cs-CZ" sz="2000" dirty="0" smtClean="0"/>
          </a:p>
          <a:p>
            <a:pPr lvl="1" fontAlgn="auto">
              <a:spcAft>
                <a:spcPts val="0"/>
              </a:spcAft>
            </a:pPr>
            <a:endParaRPr lang="cs-CZ" sz="2000" dirty="0"/>
          </a:p>
          <a:p>
            <a:pPr marL="0" indent="0" fontAlgn="auto">
              <a:spcAft>
                <a:spcPts val="0"/>
              </a:spcAft>
              <a:buNone/>
            </a:pP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 flipV="1">
            <a:off x="128338" y="3525388"/>
            <a:ext cx="473364" cy="160456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flipV="1">
            <a:off x="128338" y="5036879"/>
            <a:ext cx="473364" cy="160456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51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309" y="365125"/>
            <a:ext cx="11877964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Společné povinnosti držitele povolení a </a:t>
            </a:r>
            <a:r>
              <a:rPr lang="cs-CZ" sz="4000" b="1" dirty="0" err="1" smtClean="0"/>
              <a:t>registranta</a:t>
            </a:r>
            <a:r>
              <a:rPr lang="cs-CZ" sz="4000" b="1" dirty="0" smtClean="0"/>
              <a:t> </a:t>
            </a:r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68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309" y="1487055"/>
            <a:ext cx="11877964" cy="5234420"/>
          </a:xfrm>
        </p:spPr>
        <p:txBody>
          <a:bodyPr>
            <a:normAutofit/>
          </a:bodyPr>
          <a:lstStyle/>
          <a:p>
            <a:r>
              <a:rPr lang="cs-CZ" dirty="0" smtClean="0"/>
              <a:t>Změny týkající se provádění PZ, ZPS a ZDS</a:t>
            </a:r>
          </a:p>
          <a:p>
            <a:pPr lvl="1"/>
            <a:r>
              <a:rPr lang="cs-CZ" dirty="0" smtClean="0"/>
              <a:t>Spíše formálního charakteru – dávají text do souladu s praxí</a:t>
            </a:r>
          </a:p>
          <a:p>
            <a:r>
              <a:rPr lang="cs-CZ" dirty="0" smtClean="0"/>
              <a:t>Upřesnění terminologie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Vyškrtnutí</a:t>
            </a:r>
            <a:r>
              <a:rPr lang="cs-CZ" dirty="0" smtClean="0"/>
              <a:t> „unikátní zařízení“</a:t>
            </a:r>
          </a:p>
          <a:p>
            <a:pPr lvl="1"/>
            <a:r>
              <a:rPr lang="cs-CZ" dirty="0" smtClean="0"/>
              <a:t>Ponechána </a:t>
            </a:r>
            <a:r>
              <a:rPr lang="cs-CZ" dirty="0"/>
              <a:t>výjimka pro prototypy a zdroje, které </a:t>
            </a:r>
            <a:r>
              <a:rPr lang="cs-CZ" dirty="0" smtClean="0"/>
              <a:t>nejsou určeny </a:t>
            </a:r>
            <a:r>
              <a:rPr lang="cs-CZ" dirty="0"/>
              <a:t>k uvádění na trh a u nichž postačí k ověření jejich vlastností provedení zkoušky provozní stálosti</a:t>
            </a:r>
            <a:endParaRPr lang="cs-CZ" dirty="0" smtClean="0"/>
          </a:p>
          <a:p>
            <a:r>
              <a:rPr lang="cs-CZ" dirty="0" smtClean="0"/>
              <a:t>ORZ již bez PZ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adbytečnost, obtížná a praktická  proveditelnost</a:t>
            </a:r>
          </a:p>
          <a:p>
            <a:r>
              <a:rPr lang="cs-CZ" dirty="0" smtClean="0"/>
              <a:t>Zdroje, které nejsou používány  výjimka pro ZDS a PZ</a:t>
            </a:r>
          </a:p>
          <a:p>
            <a:r>
              <a:rPr lang="cs-CZ" dirty="0" smtClean="0"/>
              <a:t>Záměna spojení „ověřování </a:t>
            </a:r>
            <a:r>
              <a:rPr lang="cs-CZ" dirty="0"/>
              <a:t>nezavedené metody“ zaměňuje za </a:t>
            </a:r>
            <a:r>
              <a:rPr lang="cs-CZ" dirty="0" smtClean="0"/>
              <a:t>„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biomedicínského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výzkumu</a:t>
            </a:r>
            <a:r>
              <a:rPr lang="cs-CZ" dirty="0"/>
              <a:t>“ </a:t>
            </a:r>
            <a:endParaRPr lang="cs-CZ" dirty="0" smtClean="0"/>
          </a:p>
          <a:p>
            <a:pPr lvl="1"/>
            <a:r>
              <a:rPr lang="cs-CZ" dirty="0" smtClean="0"/>
              <a:t>S</a:t>
            </a:r>
            <a:r>
              <a:rPr lang="pt-BR" dirty="0" smtClean="0"/>
              <a:t>ouvislost s úpravou provedenou v § 2 odst. 3 písm.</a:t>
            </a:r>
            <a:r>
              <a:rPr lang="cs-CZ" dirty="0" smtClean="0"/>
              <a:t> c) bod 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21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4364126"/>
            <a:ext cx="11776363" cy="560007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Povinnosti DP v oblasti zajišťování RO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69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19034"/>
            <a:ext cx="12192000" cy="317997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Přesun povinnosti z </a:t>
            </a:r>
            <a:r>
              <a:rPr lang="cs-CZ" dirty="0"/>
              <a:t>§ 68 </a:t>
            </a:r>
            <a:r>
              <a:rPr lang="cs-CZ" dirty="0" smtClean="0"/>
              <a:t>zpracovat </a:t>
            </a:r>
            <a:r>
              <a:rPr lang="cs-CZ" dirty="0"/>
              <a:t>a trvale zpřístupnit </a:t>
            </a:r>
            <a:r>
              <a:rPr lang="cs-CZ" dirty="0" smtClean="0"/>
              <a:t>zásahové instrukce </a:t>
            </a:r>
            <a:r>
              <a:rPr lang="cs-CZ" dirty="0"/>
              <a:t>a vnitřní </a:t>
            </a:r>
            <a:r>
              <a:rPr lang="cs-CZ" dirty="0" smtClean="0"/>
              <a:t>předpisy</a:t>
            </a:r>
          </a:p>
          <a:p>
            <a:pPr lvl="1"/>
            <a:r>
              <a:rPr lang="cs-CZ" dirty="0" smtClean="0"/>
              <a:t>Týká se držitelů povolení, ne </a:t>
            </a:r>
            <a:r>
              <a:rPr lang="cs-CZ" dirty="0" err="1" smtClean="0"/>
              <a:t>registrantů</a:t>
            </a:r>
            <a:endParaRPr lang="cs-CZ" dirty="0" smtClean="0"/>
          </a:p>
          <a:p>
            <a:r>
              <a:rPr lang="cs-CZ" dirty="0" smtClean="0"/>
              <a:t>Zpracování </a:t>
            </a:r>
            <a:r>
              <a:rPr lang="cs-CZ" dirty="0"/>
              <a:t>a </a:t>
            </a:r>
            <a:r>
              <a:rPr lang="cs-CZ" dirty="0" smtClean="0"/>
              <a:t>trvalé zpřístupnění zásahové instrukce, povinnost vypracovávat VHP, analýza a hodnocení RMU a ostatní povinnosti vůči havarijní připravenosti</a:t>
            </a:r>
          </a:p>
          <a:p>
            <a:pPr lvl="1"/>
            <a:r>
              <a:rPr lang="cs-CZ" dirty="0" smtClean="0"/>
              <a:t>Nově pracoviště s rentgenovým </a:t>
            </a:r>
            <a:r>
              <a:rPr lang="cs-CZ" dirty="0"/>
              <a:t>zařízením používaným pro lékařské nebo nelékařské ozáření nebo pro veterinární účely </a:t>
            </a:r>
            <a:r>
              <a:rPr lang="cs-CZ" dirty="0" smtClean="0"/>
              <a:t>v radiodiagnostice</a:t>
            </a:r>
            <a:r>
              <a:rPr lang="cs-CZ" dirty="0"/>
              <a:t>, intervenční radiologii, nukleární medicíně nebo pro zobrazovací účely v </a:t>
            </a:r>
            <a:r>
              <a:rPr lang="cs-CZ" dirty="0" smtClean="0"/>
              <a:t>radioterapii zproštěna těchto povinností</a:t>
            </a:r>
          </a:p>
          <a:p>
            <a:pPr marL="457200" lvl="1" indent="0">
              <a:buNone/>
            </a:pPr>
            <a:r>
              <a:rPr lang="cs-CZ" dirty="0" smtClean="0"/>
              <a:t>Riziko vzniku RMU je zanedbatelné a proto </a:t>
            </a:r>
            <a:r>
              <a:rPr lang="cs-CZ" dirty="0"/>
              <a:t>nevzniká potřeba mít zpracovány zásahové instrukce, ani plnit další požadavky související </a:t>
            </a:r>
            <a:r>
              <a:rPr lang="cs-CZ" dirty="0" smtClean="0"/>
              <a:t>se zvládáním </a:t>
            </a:r>
            <a:r>
              <a:rPr lang="cs-CZ" dirty="0"/>
              <a:t>radiačních mimořádných </a:t>
            </a:r>
            <a:r>
              <a:rPr lang="cs-CZ" dirty="0" smtClean="0"/>
              <a:t>události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  <p:sp>
        <p:nvSpPr>
          <p:cNvPr id="6" name="Šipka doprava 5"/>
          <p:cNvSpPr/>
          <p:nvPr/>
        </p:nvSpPr>
        <p:spPr>
          <a:xfrm flipV="1">
            <a:off x="-1" y="3663695"/>
            <a:ext cx="473364" cy="160456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5231" y="4852295"/>
            <a:ext cx="121567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Nově doplněna povinnost</a:t>
            </a:r>
          </a:p>
          <a:p>
            <a:pPr lvl="1"/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Při provádění hodnocení vlastností ZIZ  zkouškami ustanovit osoby řídící a vykonávající hodnocení vlastností ZIZ a zajistit výkon činností spojených s hodnocením vlastností ZIZ těmito osobami</a:t>
            </a:r>
          </a:p>
          <a:p>
            <a:pPr lvl="1"/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Informovat uživatele ZIZ o výsledcích hodnocení vlastností zdroje ionizujícího záření</a:t>
            </a:r>
          </a:p>
          <a:p>
            <a:pPr lvl="1"/>
            <a:r>
              <a:rPr lang="cs-CZ" sz="2000" dirty="0"/>
              <a:t>Obojí již dlouhodobá praxe, nyní je ukotveno v zákoně</a:t>
            </a:r>
          </a:p>
          <a:p>
            <a:pPr lvl="1"/>
            <a:r>
              <a:rPr lang="cs-CZ" sz="2000" dirty="0" smtClean="0"/>
              <a:t>Detaily </a:t>
            </a:r>
            <a:r>
              <a:rPr lang="cs-CZ" sz="2000" dirty="0"/>
              <a:t>ve V422 § 26-30a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0" y="659027"/>
            <a:ext cx="11776363" cy="5600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Obecné požadavky na havarijní připravenost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69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9834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043" y="543697"/>
            <a:ext cx="10515600" cy="956821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Soustavný dohled na RO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72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81" y="1309816"/>
            <a:ext cx="11963400" cy="166997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Nově </a:t>
            </a:r>
            <a:r>
              <a:rPr lang="cs-CZ" dirty="0"/>
              <a:t>doplněno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omezení počtu pracovišť</a:t>
            </a:r>
            <a:r>
              <a:rPr lang="cs-CZ" dirty="0"/>
              <a:t>, na kterých může jedna dohlížející </a:t>
            </a:r>
            <a:r>
              <a:rPr lang="cs-CZ" dirty="0" smtClean="0"/>
              <a:t>osoba vykonávat </a:t>
            </a:r>
            <a:r>
              <a:rPr lang="cs-CZ" dirty="0"/>
              <a:t>soustavný dohled nad radiační </a:t>
            </a:r>
            <a:r>
              <a:rPr lang="cs-CZ" dirty="0" smtClean="0"/>
              <a:t>ochranou</a:t>
            </a:r>
          </a:p>
          <a:p>
            <a:r>
              <a:rPr lang="cs-CZ" dirty="0"/>
              <a:t>Přípustné počty pracovišť budou </a:t>
            </a:r>
            <a:r>
              <a:rPr lang="cs-CZ" dirty="0" smtClean="0"/>
              <a:t>stanoveny vyhláškou V422/2016</a:t>
            </a:r>
          </a:p>
          <a:p>
            <a:pPr lvl="1"/>
            <a:r>
              <a:rPr lang="cs-CZ" dirty="0"/>
              <a:t>§ </a:t>
            </a:r>
            <a:r>
              <a:rPr lang="cs-CZ" dirty="0" smtClean="0"/>
              <a:t>43 </a:t>
            </a:r>
          </a:p>
          <a:p>
            <a:pPr marL="0" indent="0">
              <a:buNone/>
            </a:pPr>
            <a:r>
              <a:rPr lang="cs-CZ" dirty="0" smtClean="0"/>
              <a:t>      Zkvalitnění výkonu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51330" y="2668166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1330" y="2834382"/>
            <a:ext cx="10515600" cy="864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Bezpečný provoz pracoviště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75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51330" y="3564265"/>
            <a:ext cx="11963400" cy="1392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Oprava legální nesprávnosti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/>
              <a:t>Hodnoty plošné aktivity pro povrchovou kontaminaci povrchů pracoviště mimo KP a SP</a:t>
            </a:r>
          </a:p>
          <a:p>
            <a:pPr lvl="2" fontAlgn="auto">
              <a:spcAft>
                <a:spcPts val="0"/>
              </a:spcAft>
            </a:pPr>
            <a:r>
              <a:rPr lang="cs-CZ" dirty="0" smtClean="0"/>
              <a:t>V příloze č. 18 V422/2016 Sb.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>
                <a:solidFill>
                  <a:srgbClr val="FF0000"/>
                </a:solidFill>
              </a:rPr>
              <a:t>Změna nemá žádný dopad do praxe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51330" y="4873841"/>
            <a:ext cx="10515600" cy="667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Uvolňování radioaktivní látky z pracoviště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76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72081" y="5475624"/>
            <a:ext cx="12119919" cy="1382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Nové doplnění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povinnosti předcházet neodůvodněnému nahromadění radioaktivní látky</a:t>
            </a:r>
          </a:p>
          <a:p>
            <a:pPr lvl="1" fontAlgn="auto">
              <a:spcAft>
                <a:spcPts val="0"/>
              </a:spcAft>
            </a:pPr>
            <a:r>
              <a:rPr lang="cs-CZ" sz="2100" dirty="0" smtClean="0"/>
              <a:t>Mezinárodní doporučení IAEA BSS</a:t>
            </a:r>
          </a:p>
          <a:p>
            <a:pPr marL="457200" lvl="1" indent="0">
              <a:buNone/>
            </a:pPr>
            <a:r>
              <a:rPr lang="cs-CZ" dirty="0" smtClean="0"/>
              <a:t>Zajistit</a:t>
            </a:r>
            <a:r>
              <a:rPr lang="cs-CZ" dirty="0"/>
              <a:t>, </a:t>
            </a:r>
            <a:r>
              <a:rPr lang="cs-CZ" dirty="0" smtClean="0"/>
              <a:t>aby </a:t>
            </a:r>
            <a:r>
              <a:rPr lang="cs-CZ" dirty="0"/>
              <a:t>i přestože </a:t>
            </a:r>
            <a:r>
              <a:rPr lang="cs-CZ" dirty="0" smtClean="0"/>
              <a:t>jsou splněny </a:t>
            </a:r>
            <a:r>
              <a:rPr lang="cs-CZ" dirty="0"/>
              <a:t>všechny podmínky stanovené pro uvolnění radioaktivních látek z pracoviště, nemohlo </a:t>
            </a:r>
            <a:r>
              <a:rPr lang="cs-CZ" dirty="0" smtClean="0"/>
              <a:t>vlivem nahromadění </a:t>
            </a:r>
            <a:r>
              <a:rPr lang="cs-CZ" dirty="0"/>
              <a:t>dojít k dosažení takových úrovní aktivit radionuklidů, které by </a:t>
            </a:r>
            <a:r>
              <a:rPr lang="cs-CZ" dirty="0" smtClean="0"/>
              <a:t>představovaly neodůvodněné </a:t>
            </a:r>
            <a:r>
              <a:rPr lang="cs-CZ" dirty="0"/>
              <a:t>riziko</a:t>
            </a:r>
            <a:endParaRPr lang="cs-CZ" dirty="0" smtClean="0"/>
          </a:p>
        </p:txBody>
      </p:sp>
      <p:sp>
        <p:nvSpPr>
          <p:cNvPr id="12" name="Šipka doprava 11"/>
          <p:cNvSpPr/>
          <p:nvPr/>
        </p:nvSpPr>
        <p:spPr>
          <a:xfrm flipV="1">
            <a:off x="72081" y="6107414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227" y="1825625"/>
            <a:ext cx="11722443" cy="4351338"/>
          </a:xfrm>
        </p:spPr>
        <p:txBody>
          <a:bodyPr/>
          <a:lstStyle/>
          <a:p>
            <a:r>
              <a:rPr lang="cs-CZ" dirty="0" smtClean="0"/>
              <a:t>Nově doplněná povinnost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vybavit osobním dozimetrem též radiačního pracovníka kategorie A pracujícího v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podzemí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kde se provádí hornická činnost nebo činnost prováděná hornickým způsobem, a to osobním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dozimetrem pro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měření ozáření dceřinými produkty přeměny radonu a z příjmu směsi dlouhodobých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radionuklidů emitujících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záření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alfa</a:t>
            </a:r>
          </a:p>
          <a:p>
            <a:pPr lvl="1"/>
            <a:r>
              <a:rPr lang="cs-CZ" dirty="0" smtClean="0"/>
              <a:t>Specifický </a:t>
            </a:r>
            <a:r>
              <a:rPr lang="cs-CZ" dirty="0"/>
              <a:t>druh ozáření, který vyžaduje specifický způsob </a:t>
            </a:r>
            <a:r>
              <a:rPr lang="cs-CZ" dirty="0" smtClean="0"/>
              <a:t>monitorování</a:t>
            </a:r>
          </a:p>
          <a:p>
            <a:r>
              <a:rPr lang="cs-CZ" dirty="0" smtClean="0"/>
              <a:t>Stále platí možnost pro všechny RP B ozáření </a:t>
            </a:r>
            <a:r>
              <a:rPr lang="cs-CZ" dirty="0"/>
              <a:t>kvantifikovat i výpočtem z hodnot měřených v rámci monitorování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54227" y="365125"/>
            <a:ext cx="10999573" cy="1325563"/>
          </a:xfrm>
        </p:spPr>
        <p:txBody>
          <a:bodyPr/>
          <a:lstStyle/>
          <a:p>
            <a:r>
              <a:rPr lang="cs-CZ" b="1" dirty="0" smtClean="0"/>
              <a:t>Radiační pracovníci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78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21149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pracovníci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79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8091" cy="4351338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Nově se </a:t>
            </a:r>
            <a:r>
              <a:rPr lang="pl-PL" dirty="0"/>
              <a:t>doplňuje jako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osoba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povinná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zajistit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radiační ochranu externího pracovníka držitel povolení k poskytování služeb v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kontrolovaném pásmu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pracoviště IV. kategorie využívající externího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pracovníka,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který sám není držitelem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povolení nebo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jehož zaměstnavatel není držitelem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povolení</a:t>
            </a:r>
          </a:p>
          <a:p>
            <a:pPr marL="0" indent="0">
              <a:buNone/>
            </a:pPr>
            <a:r>
              <a:rPr lang="cs-CZ" dirty="0" smtClean="0"/>
              <a:t>      Dosavadní </a:t>
            </a:r>
            <a:r>
              <a:rPr lang="cs-CZ" dirty="0"/>
              <a:t>výčet odpovědných osob se ukázal </a:t>
            </a:r>
            <a:r>
              <a:rPr lang="cs-CZ" dirty="0" smtClean="0"/>
              <a:t>jako nedostatečný</a:t>
            </a:r>
            <a:r>
              <a:rPr lang="cs-CZ" dirty="0"/>
              <a:t>, resp. uvaloval neúměrnou zátěž na subjekty, zejména malé firmy a živnostníky, kteří </a:t>
            </a:r>
            <a:r>
              <a:rPr lang="cs-CZ" dirty="0" smtClean="0"/>
              <a:t>jsou najímáni </a:t>
            </a:r>
            <a:r>
              <a:rPr lang="cs-CZ" dirty="0"/>
              <a:t>pro dílčí činnosti většími dodavateli, přičemž tito dodavatelé ale nemohli </a:t>
            </a:r>
            <a:r>
              <a:rPr lang="cs-CZ" dirty="0" smtClean="0"/>
              <a:t>přijmout odpovědnost </a:t>
            </a:r>
            <a:r>
              <a:rPr lang="cs-CZ" dirty="0"/>
              <a:t>za zajištění radiační ochrany těchto radiačních pracovníků, přestože k tomu </a:t>
            </a:r>
            <a:r>
              <a:rPr lang="cs-CZ" dirty="0" smtClean="0"/>
              <a:t>mají dostatečné </a:t>
            </a:r>
            <a:r>
              <a:rPr lang="cs-CZ" dirty="0"/>
              <a:t>schopnosti i zdroje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838199" y="3759201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02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RO obyvatel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82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Upřesnění legálního požadavku</a:t>
            </a:r>
          </a:p>
          <a:p>
            <a:pPr lvl="1"/>
            <a:r>
              <a:rPr lang="cs-CZ" dirty="0" smtClean="0"/>
              <a:t>Odst.1)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 případě energetického jaderného zařízení tato dávková optimalizační mez platí souhrnně pro všechna jaderná zařízení v daném území k umístění jaderného zařízení</a:t>
            </a:r>
          </a:p>
          <a:p>
            <a:pPr marL="457200" lvl="1" indent="0">
              <a:buNone/>
            </a:pPr>
            <a:r>
              <a:rPr lang="cs-CZ" dirty="0" smtClean="0"/>
              <a:t>U JE zpravidla výpustě společné </a:t>
            </a:r>
            <a:r>
              <a:rPr lang="cs-CZ" dirty="0"/>
              <a:t>a ovlivňují okolí společnými dopady, proto je na místě rovněž meze pro přípustné </a:t>
            </a:r>
            <a:r>
              <a:rPr lang="cs-CZ" dirty="0" smtClean="0"/>
              <a:t>ovlivnění okolí </a:t>
            </a:r>
            <a:r>
              <a:rPr lang="cs-CZ" dirty="0"/>
              <a:t>posuzovat </a:t>
            </a:r>
            <a:r>
              <a:rPr lang="cs-CZ" dirty="0" smtClean="0"/>
              <a:t>společně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838200" y="3445165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7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782" y="365125"/>
            <a:ext cx="12044218" cy="111269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Diagnostické referenční úrovně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60, 84, V422</a:t>
            </a:r>
            <a:r>
              <a:rPr lang="cs-CZ" sz="4000" b="1" dirty="0" smtClean="0"/>
              <a:t>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781" y="1477818"/>
            <a:ext cx="12127345" cy="538018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ICRP 115</a:t>
            </a:r>
          </a:p>
          <a:p>
            <a:r>
              <a:rPr lang="cs-CZ" dirty="0" smtClean="0"/>
              <a:t>Nová definice DRÚ § 60</a:t>
            </a:r>
          </a:p>
          <a:p>
            <a:pPr lvl="1"/>
            <a:r>
              <a:rPr lang="cs-CZ" dirty="0" smtClean="0"/>
              <a:t>Odst. 2) písm. d </a:t>
            </a:r>
            <a:r>
              <a:rPr lang="cs-CZ" dirty="0" smtClean="0">
                <a:solidFill>
                  <a:schemeClr val="accent2"/>
                </a:solidFill>
              </a:rPr>
              <a:t>diagnostickou </a:t>
            </a:r>
            <a:r>
              <a:rPr lang="cs-CZ" dirty="0">
                <a:solidFill>
                  <a:schemeClr val="accent2"/>
                </a:solidFill>
              </a:rPr>
              <a:t>referenční úrovní </a:t>
            </a:r>
            <a:r>
              <a:rPr lang="cs-CZ" dirty="0" smtClean="0">
                <a:solidFill>
                  <a:schemeClr val="accent2"/>
                </a:solidFill>
              </a:rPr>
              <a:t>úroveň dávky </a:t>
            </a:r>
            <a:r>
              <a:rPr lang="cs-CZ" dirty="0">
                <a:solidFill>
                  <a:schemeClr val="accent2"/>
                </a:solidFill>
              </a:rPr>
              <a:t>v diagnostické a </a:t>
            </a:r>
            <a:r>
              <a:rPr lang="cs-CZ" dirty="0" smtClean="0">
                <a:solidFill>
                  <a:schemeClr val="accent2"/>
                </a:solidFill>
              </a:rPr>
              <a:t>intervenční </a:t>
            </a:r>
            <a:r>
              <a:rPr lang="cs-CZ" dirty="0">
                <a:solidFill>
                  <a:schemeClr val="accent2"/>
                </a:solidFill>
              </a:rPr>
              <a:t>radiologii nebo aplikovaná aktivita v nukleární medicíně</a:t>
            </a:r>
            <a:r>
              <a:rPr lang="cs-CZ" dirty="0" smtClean="0">
                <a:solidFill>
                  <a:schemeClr val="accent2"/>
                </a:solidFill>
              </a:rPr>
              <a:t>, která </a:t>
            </a:r>
            <a:r>
              <a:rPr lang="cs-CZ" dirty="0">
                <a:solidFill>
                  <a:schemeClr val="accent2"/>
                </a:solidFill>
              </a:rPr>
              <a:t>se používá jako nástroj optimalizace radiační ochrany při lékařském </a:t>
            </a:r>
            <a:r>
              <a:rPr lang="cs-CZ" dirty="0" smtClean="0">
                <a:solidFill>
                  <a:schemeClr val="accent2"/>
                </a:solidFill>
              </a:rPr>
              <a:t>ozáření pacientů pro </a:t>
            </a:r>
            <a:r>
              <a:rPr lang="cs-CZ" dirty="0">
                <a:solidFill>
                  <a:schemeClr val="accent2"/>
                </a:solidFill>
              </a:rPr>
              <a:t>určení, zda je za běžných podmínek množství použitého záření neobvykle vysoké </a:t>
            </a:r>
            <a:r>
              <a:rPr lang="cs-CZ" dirty="0" smtClean="0">
                <a:solidFill>
                  <a:schemeClr val="accent2"/>
                </a:solidFill>
              </a:rPr>
              <a:t>nebo nízké</a:t>
            </a:r>
          </a:p>
          <a:p>
            <a:pPr marL="457200" lvl="1" indent="0">
              <a:buNone/>
            </a:pPr>
            <a:r>
              <a:rPr lang="cs-CZ" dirty="0"/>
              <a:t>Nová definice odpovídá posunu, kdy se již nepovažuje za standardní správnou </a:t>
            </a:r>
            <a:r>
              <a:rPr lang="cs-CZ" dirty="0" smtClean="0"/>
              <a:t>praxi určovat </a:t>
            </a:r>
            <a:r>
              <a:rPr lang="cs-CZ" dirty="0"/>
              <a:t>tyto úrovně z hypotetických měření na fantomech, ale pouze z reálných údajů o ozáření </a:t>
            </a:r>
            <a:r>
              <a:rPr lang="cs-CZ" dirty="0" smtClean="0"/>
              <a:t>pacientů </a:t>
            </a:r>
            <a:r>
              <a:rPr lang="cs-CZ" dirty="0"/>
              <a:t>a zároveň zdůrazňuje užší propojení těchto úrovní s konkrétními indikacemi, které v praxi velmi </a:t>
            </a:r>
            <a:r>
              <a:rPr lang="cs-CZ" dirty="0" smtClean="0"/>
              <a:t>silně ovlivňují </a:t>
            </a:r>
            <a:r>
              <a:rPr lang="cs-CZ" dirty="0"/>
              <a:t>úroveň ozáření </a:t>
            </a:r>
            <a:r>
              <a:rPr lang="cs-CZ" dirty="0" smtClean="0"/>
              <a:t>pacienta</a:t>
            </a:r>
          </a:p>
          <a:p>
            <a:r>
              <a:rPr lang="cs-CZ" dirty="0" smtClean="0"/>
              <a:t>Změna v rozdělení </a:t>
            </a:r>
            <a:r>
              <a:rPr lang="cs-CZ" dirty="0"/>
              <a:t>DRÚ na národní a místní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Nově zveřejňovány v Národních radiologických standardech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Na místní úrovni povinnost stanovit typické hodnoty</a:t>
            </a:r>
          </a:p>
          <a:p>
            <a:pPr lvl="2"/>
            <a:r>
              <a:rPr lang="cs-CZ" dirty="0" smtClean="0"/>
              <a:t>Nástroj </a:t>
            </a:r>
            <a:r>
              <a:rPr lang="cs-CZ" dirty="0"/>
              <a:t>dlouhodobé optimalizace</a:t>
            </a:r>
          </a:p>
          <a:p>
            <a:pPr marL="457200" lvl="1" indent="0">
              <a:buNone/>
            </a:pPr>
            <a:r>
              <a:rPr lang="cs-CZ" dirty="0"/>
              <a:t>Povinnost optimalizovat dávky z lékařského ozáření s využitím měřitelných veličin a diagnostických referenčních úrovní s novou regulací zůstává, nicméně nové formulace umožňují větší pružnost a přiznávají tomuto procesu přirozenou dlouhodobou povahu, což přesně odpovídá základním myšlenkám zachyceným v doporučení ICRP</a:t>
            </a:r>
          </a:p>
          <a:p>
            <a:r>
              <a:rPr lang="cs-CZ" dirty="0"/>
              <a:t>Detailní způsob hodnocení dávek LO a nakládání s DRÚ nově v </a:t>
            </a:r>
            <a:r>
              <a:rPr lang="cs-CZ" dirty="0" smtClean="0"/>
              <a:t>NRS radiologická fyzika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Ve V422 DRÚ vůbec nebudou</a:t>
            </a:r>
            <a:r>
              <a:rPr lang="cs-CZ" dirty="0" smtClean="0"/>
              <a:t> – ani detaily v těle vyhlášky, ani hodnoty NDRÚ v příloze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147780" y="3080237"/>
            <a:ext cx="473364" cy="160456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464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Sledování dávek v LO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85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Nově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povinnost zadavatele klinického hodnocení oznámit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Úřadu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podání žádosti 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povolení klinického hodnocení radiofarmak podle zákona o léčivech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ahrazuje </a:t>
            </a:r>
            <a:r>
              <a:rPr lang="cs-CZ" dirty="0"/>
              <a:t>stávající úpravu v § 18 zákona č. 378/2008 Sb., o léčivech a </a:t>
            </a:r>
            <a:r>
              <a:rPr lang="cs-CZ" dirty="0" smtClean="0"/>
              <a:t>o změnách </a:t>
            </a:r>
            <a:r>
              <a:rPr lang="cs-CZ" dirty="0"/>
              <a:t>některých souvisejících zákonů (zákon o léčivech), kdy je vyžadováno stanovisko SÚJB </a:t>
            </a:r>
            <a:r>
              <a:rPr lang="cs-CZ" dirty="0" smtClean="0"/>
              <a:t>jako součást </a:t>
            </a:r>
            <a:r>
              <a:rPr lang="cs-CZ" dirty="0"/>
              <a:t>žádosti o povolení klinického hodnocení podle zákona o </a:t>
            </a:r>
            <a:r>
              <a:rPr lang="cs-CZ" dirty="0" smtClean="0"/>
              <a:t>léčivech</a:t>
            </a:r>
          </a:p>
          <a:p>
            <a:pPr lvl="1"/>
            <a:r>
              <a:rPr lang="cs-CZ" dirty="0" smtClean="0"/>
              <a:t>Úprava zajistí hladký průběh procesu žádosti o povolení </a:t>
            </a:r>
          </a:p>
          <a:p>
            <a:pPr lvl="1"/>
            <a:r>
              <a:rPr lang="cs-CZ" dirty="0" smtClean="0"/>
              <a:t>Obsah oznámení je uveden v § 79 V422/2016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163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835" y="551934"/>
            <a:ext cx="11954565" cy="799071"/>
          </a:xfrm>
        </p:spPr>
        <p:txBody>
          <a:bodyPr>
            <a:normAutofit/>
          </a:bodyPr>
          <a:lstStyle/>
          <a:p>
            <a:r>
              <a:rPr lang="cs-CZ" b="1" dirty="0" smtClean="0"/>
              <a:t>Radiologické události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60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1252151"/>
            <a:ext cx="12090400" cy="5469324"/>
          </a:xfrm>
        </p:spPr>
        <p:txBody>
          <a:bodyPr>
            <a:normAutofit fontScale="92500"/>
          </a:bodyPr>
          <a:lstStyle/>
          <a:p>
            <a:r>
              <a:rPr lang="cs-CZ" dirty="0"/>
              <a:t>Úprava definice </a:t>
            </a:r>
            <a:r>
              <a:rPr lang="cs-CZ" dirty="0" smtClean="0"/>
              <a:t>RU</a:t>
            </a:r>
            <a:endParaRPr lang="cs-CZ" dirty="0"/>
          </a:p>
          <a:p>
            <a:pPr lvl="1"/>
            <a:r>
              <a:rPr lang="cs-CZ" dirty="0" smtClean="0"/>
              <a:t>Událost </a:t>
            </a:r>
            <a:r>
              <a:rPr lang="cs-CZ" dirty="0"/>
              <a:t>při lékařském ozáření,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při které dojde k chybnému ozáření pacienta</a:t>
            </a:r>
          </a:p>
          <a:p>
            <a:pPr marL="457200" lvl="1" indent="0">
              <a:buNone/>
            </a:pPr>
            <a:r>
              <a:rPr lang="cs-CZ" dirty="0" smtClean="0"/>
              <a:t>Smyslem </a:t>
            </a:r>
            <a:r>
              <a:rPr lang="cs-CZ" dirty="0"/>
              <a:t>úpravy je přesnější vyjádření významu definovaných institutů.</a:t>
            </a:r>
          </a:p>
          <a:p>
            <a:r>
              <a:rPr lang="cs-CZ" dirty="0" smtClean="0"/>
              <a:t>Nový </a:t>
            </a:r>
            <a:r>
              <a:rPr lang="cs-CZ" dirty="0"/>
              <a:t>pojem potenciální radiologická událost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Událost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, která by mohla vést ke vzniku radiologické události, pokud by nebyly chyby vedoucí k radiologické události včas odhaleny a odstraněny; potenciální radiologickou událostí není událost, při které byly chyby odhaleny pomocí dokumentovaných kontrolních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mechanismů</a:t>
            </a:r>
          </a:p>
          <a:p>
            <a:pPr marL="457200" lvl="1" indent="0">
              <a:buNone/>
            </a:pPr>
            <a:r>
              <a:rPr lang="cs-CZ" dirty="0" smtClean="0"/>
              <a:t>Běžně </a:t>
            </a:r>
            <a:r>
              <a:rPr lang="cs-CZ" dirty="0"/>
              <a:t>v praxi i v mezinárodních regulačních dokumentech používán a </a:t>
            </a:r>
            <a:r>
              <a:rPr lang="cs-CZ" dirty="0" smtClean="0"/>
              <a:t>je nezbytný </a:t>
            </a:r>
            <a:r>
              <a:rPr lang="cs-CZ" dirty="0"/>
              <a:t>k vystižení celého řetězce předcházení chybnému ozáření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„Chyba“ může (ale nemusí) vést k radiologické události.</a:t>
            </a:r>
          </a:p>
          <a:p>
            <a:pPr lvl="1"/>
            <a:r>
              <a:rPr lang="cs-CZ" dirty="0"/>
              <a:t>Chybné ozáření způsobuje „chyba“, která se stala před tím, než k ozáření došlo (nebo se obojí odehrálo zároveň), a která nebyla odhalena. </a:t>
            </a:r>
          </a:p>
          <a:p>
            <a:pPr lvl="1"/>
            <a:r>
              <a:rPr lang="cs-CZ" dirty="0"/>
              <a:t>Pokud by „chyba“ byla odhalena před ozářením pacienta, jednalo by se o nově definovanou „potenciální radiologickou událost“ (která není považována za radiologickou událost).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31173" y="4243333"/>
            <a:ext cx="473364" cy="160456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flipV="1">
            <a:off x="31173" y="2130619"/>
            <a:ext cx="473364" cy="160456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8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legislativy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770207"/>
            <a:ext cx="10864273" cy="4351338"/>
          </a:xfrm>
        </p:spPr>
        <p:txBody>
          <a:bodyPr/>
          <a:lstStyle/>
          <a:p>
            <a:r>
              <a:rPr lang="cs-CZ" dirty="0" smtClean="0"/>
              <a:t>Atomová legislativa:</a:t>
            </a:r>
          </a:p>
          <a:p>
            <a:pPr lvl="1"/>
            <a:r>
              <a:rPr lang="cs-CZ" dirty="0" smtClean="0"/>
              <a:t>263/2016						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1.7.2025</a:t>
            </a:r>
            <a:endParaRPr lang="cs-CZ" dirty="0" smtClean="0"/>
          </a:p>
          <a:p>
            <a:pPr lvl="1"/>
            <a:r>
              <a:rPr lang="cs-CZ" dirty="0" smtClean="0"/>
              <a:t>422/2016						</a:t>
            </a:r>
          </a:p>
          <a:p>
            <a:pPr lvl="1"/>
            <a:r>
              <a:rPr lang="cs-CZ" dirty="0" smtClean="0"/>
              <a:t>359/2016						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Přípomínkové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řízení</a:t>
            </a:r>
          </a:p>
          <a:p>
            <a:pPr lvl="1"/>
            <a:r>
              <a:rPr lang="cs-CZ" dirty="0" smtClean="0"/>
              <a:t>A další…</a:t>
            </a:r>
          </a:p>
          <a:p>
            <a:r>
              <a:rPr lang="cs-CZ" dirty="0" smtClean="0"/>
              <a:t>Zákon </a:t>
            </a:r>
            <a:r>
              <a:rPr lang="cs-CZ" dirty="0"/>
              <a:t>o specifických zdravotních službách </a:t>
            </a:r>
            <a:r>
              <a:rPr lang="cs-CZ" dirty="0" smtClean="0"/>
              <a:t>č. 373/2011 Sb.</a:t>
            </a:r>
          </a:p>
          <a:p>
            <a:pPr lvl="1"/>
            <a:r>
              <a:rPr lang="cs-CZ" dirty="0" smtClean="0"/>
              <a:t>						</a:t>
            </a:r>
            <a:r>
              <a:rPr lang="cs-CZ" altLang="cs-CZ" dirty="0" smtClean="0"/>
              <a:t> 		</a:t>
            </a:r>
            <a:r>
              <a:rPr lang="cs-CZ" altLang="cs-CZ" dirty="0" smtClean="0">
                <a:solidFill>
                  <a:schemeClr val="accent2">
                    <a:lumMod val="75000"/>
                  </a:schemeClr>
                </a:solidFill>
              </a:rPr>
              <a:t>Legislativní rada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vlády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 smtClean="0"/>
              <a:t>Vyhláška </a:t>
            </a:r>
            <a:r>
              <a:rPr lang="cs-CZ" dirty="0"/>
              <a:t>o lékařském ozáření </a:t>
            </a:r>
            <a:r>
              <a:rPr lang="cs-CZ" dirty="0" smtClean="0"/>
              <a:t>č. 410/2012 Sb. </a:t>
            </a:r>
            <a:endParaRPr lang="cs-CZ" dirty="0"/>
          </a:p>
          <a:p>
            <a:pPr lvl="1"/>
            <a:r>
              <a:rPr lang="cs-CZ" dirty="0"/>
              <a:t> </a:t>
            </a:r>
            <a:r>
              <a:rPr lang="cs-CZ" dirty="0" smtClean="0"/>
              <a:t>								</a:t>
            </a:r>
            <a:r>
              <a:rPr lang="cs-CZ" altLang="cs-CZ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Tvorba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legislativního textu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>
            <a:off x="3075708" y="2299854"/>
            <a:ext cx="4350328" cy="240145"/>
          </a:xfrm>
          <a:prstGeom prst="rightArrow">
            <a:avLst/>
          </a:prstGeom>
          <a:solidFill>
            <a:srgbClr val="389E9C"/>
          </a:solidFill>
          <a:ln>
            <a:solidFill>
              <a:srgbClr val="34AA8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075708" y="3069646"/>
            <a:ext cx="4350328" cy="240145"/>
          </a:xfrm>
          <a:prstGeom prst="rightArrow">
            <a:avLst/>
          </a:prstGeom>
          <a:solidFill>
            <a:srgbClr val="389E9C"/>
          </a:solidFill>
          <a:ln>
            <a:solidFill>
              <a:srgbClr val="34AA8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075708" y="4349279"/>
            <a:ext cx="4350328" cy="222721"/>
          </a:xfrm>
          <a:prstGeom prst="rightArrow">
            <a:avLst/>
          </a:prstGeom>
          <a:solidFill>
            <a:srgbClr val="389E9C"/>
          </a:solidFill>
          <a:ln>
            <a:solidFill>
              <a:srgbClr val="34AA8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075708" y="5195307"/>
            <a:ext cx="4350328" cy="222721"/>
          </a:xfrm>
          <a:prstGeom prst="rightArrow">
            <a:avLst/>
          </a:prstGeom>
          <a:solidFill>
            <a:srgbClr val="389E9C"/>
          </a:solidFill>
          <a:ln>
            <a:solidFill>
              <a:srgbClr val="34AA8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3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616" y="365125"/>
            <a:ext cx="11263184" cy="1325563"/>
          </a:xfrm>
        </p:spPr>
        <p:txBody>
          <a:bodyPr/>
          <a:lstStyle/>
          <a:p>
            <a:r>
              <a:rPr lang="cs-CZ" b="1" dirty="0" smtClean="0"/>
              <a:t>Radiologické události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87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616" y="1433384"/>
            <a:ext cx="12101384" cy="5424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Nemění </a:t>
            </a:r>
            <a:r>
              <a:rPr lang="cs-CZ" dirty="0"/>
              <a:t>již zavedenou </a:t>
            </a:r>
            <a:r>
              <a:rPr lang="cs-CZ" dirty="0" smtClean="0"/>
              <a:t>praxi</a:t>
            </a:r>
            <a:endParaRPr lang="cs-CZ" dirty="0"/>
          </a:p>
          <a:p>
            <a:pPr lvl="1"/>
            <a:r>
              <a:rPr lang="cs-CZ" dirty="0" smtClean="0"/>
              <a:t>DP kategorizuje RU sám dle návodu ve V422 (drobné změny § 80, 81)</a:t>
            </a:r>
          </a:p>
          <a:p>
            <a:pPr lvl="1"/>
            <a:r>
              <a:rPr lang="cs-CZ" dirty="0" smtClean="0"/>
              <a:t>3 Kategorie:</a:t>
            </a:r>
          </a:p>
          <a:p>
            <a:pPr lvl="2"/>
            <a:r>
              <a:rPr lang="cs-CZ" dirty="0"/>
              <a:t>A pokud se u pacienta mohou vyskytnout tkáňové reakce, které mohou vést k trvalému poškození zdraví a kvality života nebo předčasné smrti,</a:t>
            </a:r>
          </a:p>
          <a:p>
            <a:pPr lvl="2"/>
            <a:r>
              <a:rPr lang="cs-CZ" dirty="0"/>
              <a:t>B pokud se u pacienta mohou vyskytnout tkáňové reakce, které nemohou vést k trvalému poškození zdraví a kvality života nebo předčasné smrti, </a:t>
            </a:r>
          </a:p>
          <a:p>
            <a:pPr lvl="2"/>
            <a:r>
              <a:rPr lang="cs-CZ" dirty="0"/>
              <a:t>C ostatní RU, zejména</a:t>
            </a:r>
          </a:p>
          <a:p>
            <a:pPr lvl="3"/>
            <a:r>
              <a:rPr lang="cs-CZ" dirty="0"/>
              <a:t>záměnu pacienta, nebo</a:t>
            </a:r>
          </a:p>
          <a:p>
            <a:pPr lvl="3"/>
            <a:r>
              <a:rPr lang="cs-CZ" dirty="0"/>
              <a:t>záměnu vyšetřované </a:t>
            </a:r>
            <a:r>
              <a:rPr lang="cs-CZ" dirty="0" smtClean="0"/>
              <a:t>oblasti</a:t>
            </a:r>
          </a:p>
          <a:p>
            <a:r>
              <a:rPr lang="cs-CZ" dirty="0"/>
              <a:t>Návod na kategorizaci ve vyhlášce 422 (příloha 23) je mnohem obecnější, neobsahuje konkrétní hodnoty dávkových veličin ani čísla opakování, ale jde po podstatě, významu a dopadu RU</a:t>
            </a:r>
          </a:p>
          <a:p>
            <a:r>
              <a:rPr lang="cs-CZ" dirty="0"/>
              <a:t>Potenciální RU</a:t>
            </a:r>
          </a:p>
          <a:p>
            <a:pPr lvl="1"/>
            <a:r>
              <a:rPr lang="cs-CZ" dirty="0"/>
              <a:t>Vyžaduje řádné prošetření</a:t>
            </a:r>
          </a:p>
          <a:p>
            <a:pPr lvl="1"/>
            <a:r>
              <a:rPr lang="cs-CZ" dirty="0"/>
              <a:t>Nezbytné zabránit jejímu opakování</a:t>
            </a:r>
          </a:p>
          <a:p>
            <a:pPr lvl="1"/>
            <a:r>
              <a:rPr lang="cs-CZ" dirty="0"/>
              <a:t>Nastavit kontrolní </a:t>
            </a:r>
            <a:r>
              <a:rPr lang="cs-CZ" dirty="0" smtClean="0"/>
              <a:t>mechanismy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441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382" y="365125"/>
            <a:ext cx="11104418" cy="1325563"/>
          </a:xfrm>
        </p:spPr>
        <p:txBody>
          <a:bodyPr/>
          <a:lstStyle/>
          <a:p>
            <a:r>
              <a:rPr lang="cs-CZ" b="1" dirty="0" smtClean="0"/>
              <a:t>Opuštěný zdroj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91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382" y="1690688"/>
            <a:ext cx="11104418" cy="503078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Zajistit </a:t>
            </a:r>
            <a:r>
              <a:rPr lang="cs-CZ" dirty="0"/>
              <a:t>efektivní zabezpečení </a:t>
            </a:r>
            <a:r>
              <a:rPr lang="cs-CZ" dirty="0" smtClean="0"/>
              <a:t>zachycených či nalezených zdrojů (nebo jinak zajištěných) </a:t>
            </a:r>
          </a:p>
          <a:p>
            <a:r>
              <a:rPr lang="pl-PL" dirty="0" smtClean="0"/>
              <a:t>Odst</a:t>
            </a:r>
            <a:r>
              <a:rPr lang="pl-PL" dirty="0"/>
              <a:t>. </a:t>
            </a:r>
            <a:r>
              <a:rPr lang="pl-PL" dirty="0" smtClean="0"/>
              <a:t>3 řeší </a:t>
            </a:r>
            <a:r>
              <a:rPr lang="pl-PL" dirty="0"/>
              <a:t>odpovědnost za </a:t>
            </a:r>
            <a:r>
              <a:rPr lang="pl-PL" dirty="0" smtClean="0"/>
              <a:t>náklady</a:t>
            </a:r>
          </a:p>
          <a:p>
            <a:pPr lvl="1"/>
            <a:r>
              <a:rPr lang="cs-CZ" dirty="0" smtClean="0"/>
              <a:t>Doplněno</a:t>
            </a:r>
            <a:r>
              <a:rPr lang="cs-CZ" dirty="0"/>
              <a:t>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že součástí těchto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nákladů je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jeho dohledání a identifikace v případě, že existuje podezření, že se jedná o opuštěný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zdroj</a:t>
            </a:r>
          </a:p>
          <a:p>
            <a:pPr lvl="1"/>
            <a:r>
              <a:rPr lang="cs-CZ" dirty="0" smtClean="0"/>
              <a:t>! Zůstává i v případě, že se o opuštěný zdroj nejedná</a:t>
            </a:r>
          </a:p>
          <a:p>
            <a:pPr lvl="1"/>
            <a:r>
              <a:rPr lang="cs-CZ" dirty="0" smtClean="0"/>
              <a:t>Pokud je opuštěný zdroj vzniká odpovědnost i za další náklady (</a:t>
            </a:r>
            <a:r>
              <a:rPr lang="cs-CZ" dirty="0"/>
              <a:t>bezpečné předání, skladování nebo </a:t>
            </a:r>
            <a:r>
              <a:rPr lang="cs-CZ" dirty="0" smtClean="0"/>
              <a:t>zneškodnění)</a:t>
            </a:r>
          </a:p>
          <a:p>
            <a:pPr lvl="1"/>
            <a:r>
              <a:rPr lang="cs-CZ" dirty="0"/>
              <a:t>vyjmuta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příprava zdroje na další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využití </a:t>
            </a:r>
            <a:r>
              <a:rPr lang="cs-CZ" dirty="0" smtClean="0"/>
              <a:t>(vlastník)</a:t>
            </a:r>
          </a:p>
          <a:p>
            <a:r>
              <a:rPr lang="cs-CZ" dirty="0" smtClean="0"/>
              <a:t>Nově </a:t>
            </a:r>
            <a:r>
              <a:rPr lang="cs-CZ" dirty="0"/>
              <a:t>doplněna pravomoc SÚJB rozhodnout o tom, že výše uvedené náklady ponese Česká </a:t>
            </a:r>
            <a:r>
              <a:rPr lang="cs-CZ" dirty="0" smtClean="0"/>
              <a:t>republika i </a:t>
            </a:r>
            <a:r>
              <a:rPr lang="cs-CZ" dirty="0"/>
              <a:t>v případě, že je znám původní </a:t>
            </a:r>
            <a:r>
              <a:rPr lang="cs-CZ" dirty="0" smtClean="0"/>
              <a:t>vlastník</a:t>
            </a:r>
          </a:p>
          <a:p>
            <a:pPr marL="457200" lvl="1" indent="0">
              <a:buNone/>
            </a:pPr>
            <a:r>
              <a:rPr lang="cs-CZ" dirty="0"/>
              <a:t>P</a:t>
            </a:r>
            <a:r>
              <a:rPr lang="cs-CZ" dirty="0" smtClean="0"/>
              <a:t>řípady </a:t>
            </a:r>
            <a:r>
              <a:rPr lang="cs-CZ" dirty="0"/>
              <a:t>soukromých osob, které se stanou </a:t>
            </a:r>
            <a:r>
              <a:rPr lang="cs-CZ" dirty="0" smtClean="0"/>
              <a:t>vlastníky z </a:t>
            </a:r>
            <a:r>
              <a:rPr lang="cs-CZ" dirty="0"/>
              <a:t>důvodu dědictví, aniž by si byly vědomy toho, že se jedná o zdroje ionizujícího záření, příp. na </a:t>
            </a:r>
            <a:r>
              <a:rPr lang="cs-CZ" dirty="0" smtClean="0"/>
              <a:t>malé obce</a:t>
            </a:r>
            <a:r>
              <a:rPr lang="cs-CZ" dirty="0"/>
              <a:t>, které se stanou vlastníky z titulu ustanovení jiných předpisů a nemají prostředky na likvidaci </a:t>
            </a:r>
            <a:r>
              <a:rPr lang="cs-CZ" dirty="0" smtClean="0"/>
              <a:t>těchto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249382" y="5532584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60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232" y="365125"/>
            <a:ext cx="11172568" cy="1325563"/>
          </a:xfrm>
        </p:spPr>
        <p:txBody>
          <a:bodyPr/>
          <a:lstStyle/>
          <a:p>
            <a:r>
              <a:rPr lang="cs-CZ" b="1" dirty="0" smtClean="0"/>
              <a:t>Dovoz a vývoz radionuklidového zdroje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92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1232" y="1825625"/>
            <a:ext cx="11172568" cy="464906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Nově doplněny </a:t>
            </a:r>
            <a:r>
              <a:rPr lang="cs-CZ" dirty="0"/>
              <a:t>specifické lhůty pro oznamování informací </a:t>
            </a:r>
            <a:r>
              <a:rPr lang="cs-CZ" dirty="0" smtClean="0"/>
              <a:t>Úřadu</a:t>
            </a:r>
          </a:p>
          <a:p>
            <a:pPr lvl="1"/>
            <a:r>
              <a:rPr lang="cs-CZ" dirty="0" smtClean="0"/>
              <a:t>Standardní lhůty </a:t>
            </a:r>
            <a:r>
              <a:rPr lang="cs-CZ" dirty="0"/>
              <a:t>uvedené v předchozích odstavcích není možné z praktických důvodů </a:t>
            </a:r>
            <a:r>
              <a:rPr lang="cs-CZ" dirty="0" smtClean="0"/>
              <a:t>dodržet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Odst. 4)Je-li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doba mezi uzavřením smluvního vztahu o dovozu nebo vývozu zdroje 1. nebo 2.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kategorie zabezpečení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 uskutečněním jeho plnění kratší než 30 dní, je držitel povolení k tomuto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dovozu nebo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vývozu povinen informovat Úřad nejpozději den následující po dni uzavření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smluvního vztahu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 tomto chystaném dovozu nebo vývozu.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Odst. 5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) Je-li doba mezi uzavřením smluvního vztahu o dovozu zdroje 1. nebo 2. kategorie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zabezpečení 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skutečným datem tohoto dovozu kratší než 3 dny, nebo je-li doba mezi uzavřením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smluvního vztahu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 vývozu zdroje 1. nebo 2. kategorie zabezpečení a skutečným datem tohoto vývozu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kratší než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7 dní, je držitel povolení k dovozu nebo vývozu povinen informovat Úřad nejpozději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den následující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 dni uzavření smluvního vztahu o skutečném datu dovozu nebo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vývozu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radionuklidového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zdroje 1. nebo 2. kategorie zabezpečení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cs-CZ" dirty="0" smtClean="0"/>
              <a:t>Potřeby </a:t>
            </a:r>
            <a:r>
              <a:rPr lang="cs-CZ" dirty="0"/>
              <a:t>praktické proveditelnosti jejich obchodních vztahů, ovšem tak, aby </a:t>
            </a:r>
            <a:r>
              <a:rPr lang="cs-CZ" dirty="0" smtClean="0"/>
              <a:t>byla informovanost </a:t>
            </a:r>
            <a:r>
              <a:rPr lang="cs-CZ" dirty="0"/>
              <a:t>Úřadu s potřebným předstihem zajištěna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181232" y="5712319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85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Sazba poplatků </a:t>
            </a:r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122</a:t>
            </a:r>
            <a:endParaRPr 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9345"/>
            <a:ext cx="10515600" cy="2604656"/>
          </a:xfrm>
        </p:spPr>
        <p:txBody>
          <a:bodyPr>
            <a:normAutofit/>
          </a:bodyPr>
          <a:lstStyle/>
          <a:p>
            <a:r>
              <a:rPr lang="cs-CZ" dirty="0" smtClean="0"/>
              <a:t>Změna sazby poplatků</a:t>
            </a:r>
          </a:p>
          <a:p>
            <a:pPr lvl="1"/>
            <a:r>
              <a:rPr lang="cs-CZ" dirty="0" smtClean="0"/>
              <a:t>Aktuální </a:t>
            </a:r>
            <a:r>
              <a:rPr lang="cs-CZ" dirty="0"/>
              <a:t>odhad nákladů na vybudování a provoz úložišť radioaktivního odpadu; </a:t>
            </a:r>
            <a:r>
              <a:rPr lang="cs-CZ" dirty="0" smtClean="0"/>
              <a:t>aktuální stav </a:t>
            </a:r>
            <a:r>
              <a:rPr lang="cs-CZ" dirty="0"/>
              <a:t>prostředků na jaderném účtu; a očekávanou výrobu energie v </a:t>
            </a:r>
            <a:r>
              <a:rPr lang="cs-CZ" dirty="0" smtClean="0"/>
              <a:t>jaderných </a:t>
            </a:r>
            <a:r>
              <a:rPr lang="cs-CZ" dirty="0"/>
              <a:t>zařízeních podle </a:t>
            </a:r>
            <a:r>
              <a:rPr lang="cs-CZ" dirty="0" smtClean="0"/>
              <a:t>Státní energetické </a:t>
            </a:r>
            <a:r>
              <a:rPr lang="cs-CZ" dirty="0"/>
              <a:t>koncepce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r>
              <a:rPr lang="cs-CZ" dirty="0" smtClean="0"/>
              <a:t>Umožní </a:t>
            </a:r>
            <a:r>
              <a:rPr lang="cs-CZ" dirty="0"/>
              <a:t>efektivnější nastavení sazby poplatku, eliminuje rizika, </a:t>
            </a:r>
            <a:r>
              <a:rPr lang="cs-CZ" dirty="0" smtClean="0"/>
              <a:t>jako např</a:t>
            </a:r>
            <a:r>
              <a:rPr lang="cs-CZ" dirty="0"/>
              <a:t>. zpoždění, spojená s novelizací atomového zákona a zároveň pro původce vytvoří </a:t>
            </a:r>
            <a:r>
              <a:rPr lang="cs-CZ" dirty="0" smtClean="0"/>
              <a:t>více předvídatelné </a:t>
            </a:r>
            <a:r>
              <a:rPr lang="cs-CZ" dirty="0"/>
              <a:t>prostředí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838200" y="3139317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3899204"/>
            <a:ext cx="10515600" cy="1002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Poplatkové přiznání </a:t>
            </a:r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§ 126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38200" y="4791156"/>
            <a:ext cx="10515600" cy="837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Legislativní </a:t>
            </a:r>
            <a:r>
              <a:rPr lang="cs-CZ" dirty="0"/>
              <a:t>zjednodušení textu bez reálného dopadu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838200" y="503065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smtClean="0"/>
              <a:t>Sazba poplatku </a:t>
            </a:r>
            <a:r>
              <a:rPr lang="cs-CZ" sz="4000" b="1" smtClean="0">
                <a:solidFill>
                  <a:schemeClr val="accent2">
                    <a:lumMod val="75000"/>
                  </a:schemeClr>
                </a:solidFill>
              </a:rPr>
              <a:t>§ 131</a:t>
            </a:r>
            <a:endParaRPr lang="cs-CZ" sz="40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38200" y="6022589"/>
            <a:ext cx="10515600" cy="548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mtClean="0"/>
              <a:t>Inflace, navyšování každým rokem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27" y="544946"/>
            <a:ext cx="11970328" cy="1266102"/>
          </a:xfrm>
        </p:spPr>
        <p:txBody>
          <a:bodyPr>
            <a:normAutofit/>
          </a:bodyPr>
          <a:lstStyle/>
          <a:p>
            <a:r>
              <a:rPr lang="cs-CZ" sz="4000" b="1" dirty="0"/>
              <a:t>Vymezení některých pojmů v oblasti schvalování typu výrobku </a:t>
            </a:r>
            <a:r>
              <a:rPr lang="cs-CZ" sz="4000" b="1" dirty="0" smtClean="0"/>
              <a:t>a přepravy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136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127" y="1948873"/>
            <a:ext cx="11270673" cy="4772601"/>
          </a:xfrm>
        </p:spPr>
        <p:txBody>
          <a:bodyPr>
            <a:normAutofit/>
          </a:bodyPr>
          <a:lstStyle/>
          <a:p>
            <a:r>
              <a:rPr lang="cs-CZ" dirty="0" smtClean="0"/>
              <a:t>Přesun definice</a:t>
            </a:r>
          </a:p>
          <a:p>
            <a:pPr lvl="1"/>
            <a:r>
              <a:rPr lang="cs-CZ" dirty="0" smtClean="0"/>
              <a:t>Písm. n) </a:t>
            </a:r>
            <a:r>
              <a:rPr lang="cs-CZ" dirty="0"/>
              <a:t>povrchově </a:t>
            </a:r>
            <a:r>
              <a:rPr lang="cs-CZ" dirty="0" smtClean="0"/>
              <a:t>kontaminovaný předmět</a:t>
            </a:r>
          </a:p>
          <a:p>
            <a:pPr lvl="2"/>
            <a:r>
              <a:rPr lang="cs-CZ" dirty="0" smtClean="0"/>
              <a:t>Vymezen </a:t>
            </a:r>
            <a:r>
              <a:rPr lang="cs-CZ" dirty="0"/>
              <a:t>v § 2 písm. l) vyhlášky č</a:t>
            </a:r>
            <a:r>
              <a:rPr lang="cs-CZ" dirty="0" smtClean="0"/>
              <a:t>. 379/2016 </a:t>
            </a:r>
            <a:r>
              <a:rPr lang="cs-CZ" dirty="0"/>
              <a:t>Sb., o schválení typu některých </a:t>
            </a:r>
            <a:r>
              <a:rPr lang="cs-CZ" dirty="0" smtClean="0"/>
              <a:t>výrobků</a:t>
            </a:r>
          </a:p>
          <a:p>
            <a:pPr lvl="2"/>
            <a:r>
              <a:rPr lang="cs-CZ" dirty="0" smtClean="0"/>
              <a:t>Navržené ustanovení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141 odst. 1 písm. n) </a:t>
            </a:r>
            <a:r>
              <a:rPr lang="cs-CZ" dirty="0" smtClean="0"/>
              <a:t>AZ stanoví podmínky přepravy povrchově kontaminovaného předmětu skupiny SCO-III a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navržený bod 4. přílohy č. 1</a:t>
            </a:r>
            <a:r>
              <a:rPr lang="cs-CZ" dirty="0" smtClean="0"/>
              <a:t> k AZ stanoví náležitosti dokumentace pro přepravu povrchově kontaminovaného předmětu skupiny SCO-III.</a:t>
            </a:r>
          </a:p>
          <a:p>
            <a:pPr marL="914400" lvl="2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Písm. o) </a:t>
            </a:r>
            <a:r>
              <a:rPr lang="cs-CZ" dirty="0"/>
              <a:t>radioaktivní </a:t>
            </a:r>
            <a:r>
              <a:rPr lang="cs-CZ" dirty="0" smtClean="0"/>
              <a:t>zásilka</a:t>
            </a:r>
          </a:p>
          <a:p>
            <a:pPr lvl="2"/>
            <a:r>
              <a:rPr lang="cs-CZ" dirty="0" smtClean="0"/>
              <a:t>V </a:t>
            </a:r>
            <a:r>
              <a:rPr lang="cs-CZ" dirty="0"/>
              <a:t>§ 2 písm. c) </a:t>
            </a:r>
            <a:r>
              <a:rPr lang="cs-CZ" dirty="0" smtClean="0"/>
              <a:t>vyhlášky </a:t>
            </a:r>
            <a:r>
              <a:rPr lang="cs-CZ" dirty="0"/>
              <a:t>č. 379/2016 Sb., o schválení </a:t>
            </a:r>
            <a:r>
              <a:rPr lang="cs-CZ" dirty="0" smtClean="0"/>
              <a:t>typu některých výrobků</a:t>
            </a:r>
          </a:p>
          <a:p>
            <a:pPr marL="914400" lvl="2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Přesun z důvodu výhrady zákona a nezbytnosti respektování pravidla, že prováděcí </a:t>
            </a:r>
            <a:r>
              <a:rPr lang="cs-CZ" dirty="0" smtClean="0"/>
              <a:t>právní </a:t>
            </a:r>
            <a:r>
              <a:rPr lang="cs-CZ" dirty="0"/>
              <a:t>předpis nemůže definovat právní pojem obsažený v zákoně</a:t>
            </a:r>
          </a:p>
          <a:p>
            <a:endParaRPr lang="cs-CZ" dirty="0"/>
          </a:p>
          <a:p>
            <a:pPr lvl="2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83127" y="5550008"/>
            <a:ext cx="473364" cy="151764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3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040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 Schválení typu výrobku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137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274"/>
            <a:ext cx="10515600" cy="4544290"/>
          </a:xfrm>
        </p:spPr>
        <p:txBody>
          <a:bodyPr>
            <a:normAutofit/>
          </a:bodyPr>
          <a:lstStyle/>
          <a:p>
            <a:r>
              <a:rPr lang="cs-CZ" dirty="0" smtClean="0"/>
              <a:t>Odst</a:t>
            </a:r>
            <a:r>
              <a:rPr lang="cs-CZ" dirty="0"/>
              <a:t>. 3 </a:t>
            </a:r>
            <a:r>
              <a:rPr lang="cs-CZ" dirty="0" smtClean="0"/>
              <a:t>v </a:t>
            </a:r>
            <a:r>
              <a:rPr lang="cs-CZ" dirty="0"/>
              <a:t>praxi dopadá především (nikoliv však pouze) na </a:t>
            </a:r>
            <a:r>
              <a:rPr lang="cs-CZ" dirty="0" smtClean="0"/>
              <a:t>výrobky - </a:t>
            </a:r>
            <a:r>
              <a:rPr lang="cs-CZ" dirty="0"/>
              <a:t>zdroje ionizujícího záření - používané ve </a:t>
            </a:r>
            <a:r>
              <a:rPr lang="cs-CZ" dirty="0" smtClean="0"/>
              <a:t>výzkumu</a:t>
            </a:r>
          </a:p>
          <a:p>
            <a:pPr lvl="1"/>
            <a:r>
              <a:rPr lang="cs-CZ" dirty="0" smtClean="0"/>
              <a:t>ZIZ pro výzkum lze </a:t>
            </a:r>
            <a:r>
              <a:rPr lang="cs-CZ" dirty="0"/>
              <a:t>podrobit schválení </a:t>
            </a:r>
            <a:r>
              <a:rPr lang="cs-CZ" dirty="0" smtClean="0"/>
              <a:t>typu</a:t>
            </a:r>
          </a:p>
          <a:p>
            <a:r>
              <a:rPr lang="cs-CZ" dirty="0" smtClean="0"/>
              <a:t>Novela </a:t>
            </a:r>
            <a:r>
              <a:rPr lang="cs-CZ" dirty="0"/>
              <a:t>z doložky vzájemného uznávání vylučuje obalový soubor pro přepravu štěpné látky, </a:t>
            </a:r>
            <a:r>
              <a:rPr lang="cs-CZ" dirty="0" smtClean="0"/>
              <a:t>neboť v </a:t>
            </a:r>
            <a:r>
              <a:rPr lang="cs-CZ" dirty="0"/>
              <a:t>jeho případě musí podle mezinárodních závazků České republiky </a:t>
            </a:r>
            <a:r>
              <a:rPr lang="cs-CZ" dirty="0" smtClean="0"/>
              <a:t>probíhat </a:t>
            </a:r>
            <a:r>
              <a:rPr lang="cs-CZ" dirty="0"/>
              <a:t>schválení typu obalového </a:t>
            </a:r>
            <a:r>
              <a:rPr lang="cs-CZ" dirty="0" smtClean="0"/>
              <a:t>souboru ve </a:t>
            </a:r>
            <a:r>
              <a:rPr lang="cs-CZ" dirty="0"/>
              <a:t>všech zemích, v nichž je soubor k přepravě </a:t>
            </a:r>
            <a:r>
              <a:rPr lang="cs-CZ" dirty="0" smtClean="0"/>
              <a:t>užíván</a:t>
            </a:r>
          </a:p>
          <a:p>
            <a:r>
              <a:rPr lang="cs-CZ" dirty="0" smtClean="0"/>
              <a:t>Doplněna </a:t>
            </a:r>
            <a:r>
              <a:rPr lang="cs-CZ" dirty="0"/>
              <a:t>řada mimoevropských zemí</a:t>
            </a:r>
            <a:r>
              <a:rPr lang="cs-CZ" dirty="0" smtClean="0"/>
              <a:t>, u </a:t>
            </a:r>
            <a:r>
              <a:rPr lang="cs-CZ" dirty="0"/>
              <a:t>nichž je zajištěna kvalita posouzení srovnatelná s kvalitou v EU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2131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8530"/>
            <a:ext cx="10515600" cy="240147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Nahrazuje termín „příkony dávek“ terminologicky správným pojmem „příkon prostorového dávkového ekvivalentu“</a:t>
            </a:r>
          </a:p>
          <a:p>
            <a:r>
              <a:rPr lang="cs-CZ" dirty="0"/>
              <a:t>Nahrazuje pojem „radionuklid“ terminologicky správným pojmem „uzavřený radionuklidový zdroj“</a:t>
            </a:r>
          </a:p>
          <a:p>
            <a:r>
              <a:rPr lang="cs-CZ" dirty="0" smtClean="0"/>
              <a:t>Doplňuje </a:t>
            </a:r>
            <a:r>
              <a:rPr lang="cs-CZ" dirty="0"/>
              <a:t>náležitosti žádosti o schválení typu </a:t>
            </a:r>
            <a:r>
              <a:rPr lang="cs-CZ" dirty="0" smtClean="0"/>
              <a:t>výrobku</a:t>
            </a:r>
          </a:p>
          <a:p>
            <a:pPr lvl="1"/>
            <a:r>
              <a:rPr lang="cs-CZ" dirty="0" smtClean="0"/>
              <a:t>Souvisí se změnou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§ 139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  <p:sp>
        <p:nvSpPr>
          <p:cNvPr id="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 Žádost o schválení typu výrobku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138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3593013"/>
            <a:ext cx="10515600" cy="1015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 Žádost o schválení typu výrobku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139</a:t>
            </a:r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942474" y="4514850"/>
            <a:ext cx="10515600" cy="21376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Souvisí s </a:t>
            </a:r>
            <a:r>
              <a:rPr lang="cs-CZ" dirty="0"/>
              <a:t>mezinárodní úpravou obsaženou v doporučení MAAE SSR-6 </a:t>
            </a:r>
            <a:r>
              <a:rPr lang="cs-CZ" dirty="0" smtClean="0"/>
              <a:t>rev.1</a:t>
            </a:r>
          </a:p>
          <a:p>
            <a:pPr fontAlgn="auto">
              <a:spcAft>
                <a:spcPts val="0"/>
              </a:spcAft>
            </a:pPr>
            <a:r>
              <a:rPr lang="cs-CZ" dirty="0"/>
              <a:t>Nahrazení pojmu „klasifikace“ terminologicky správným pojmem „</a:t>
            </a:r>
            <a:r>
              <a:rPr lang="cs-CZ" dirty="0" smtClean="0"/>
              <a:t>kategorie“</a:t>
            </a:r>
          </a:p>
          <a:p>
            <a:r>
              <a:rPr lang="cs-CZ" dirty="0"/>
              <a:t>P</a:t>
            </a:r>
            <a:r>
              <a:rPr lang="cs-CZ" dirty="0" smtClean="0"/>
              <a:t>rodloužení </a:t>
            </a:r>
            <a:r>
              <a:rPr lang="cs-CZ" dirty="0"/>
              <a:t>lhůty pro vydání rozhodnutí o schválení typu výrobku, který </a:t>
            </a:r>
            <a:r>
              <a:rPr lang="cs-CZ" dirty="0" smtClean="0"/>
              <a:t>je zdrojem </a:t>
            </a:r>
            <a:r>
              <a:rPr lang="cs-CZ" dirty="0"/>
              <a:t>ionizujícího záření, na 90 dnů od zahájení řízení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35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599" y="365125"/>
            <a:ext cx="11905673" cy="1611457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Povinnost při dodávání výrobku podléhajícího schválení typu výrobku na trh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140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599" y="2272145"/>
            <a:ext cx="11252201" cy="3904818"/>
          </a:xfrm>
        </p:spPr>
        <p:txBody>
          <a:bodyPr>
            <a:normAutofit/>
          </a:bodyPr>
          <a:lstStyle/>
          <a:p>
            <a:r>
              <a:rPr lang="cs-CZ" dirty="0" smtClean="0"/>
              <a:t>Změna nadpisu</a:t>
            </a:r>
          </a:p>
          <a:p>
            <a:pPr lvl="1"/>
            <a:r>
              <a:rPr lang="cs-CZ" dirty="0" smtClean="0"/>
              <a:t>Výstižně </a:t>
            </a:r>
            <a:r>
              <a:rPr lang="cs-CZ" dirty="0"/>
              <a:t>obsah celého paragrafu</a:t>
            </a:r>
            <a:endParaRPr lang="cs-CZ" dirty="0" smtClean="0"/>
          </a:p>
          <a:p>
            <a:r>
              <a:rPr lang="cs-CZ" dirty="0" smtClean="0"/>
              <a:t>Stanoví povinnosti dokumentace odst</a:t>
            </a:r>
            <a:r>
              <a:rPr lang="cs-CZ" dirty="0"/>
              <a:t>. 5 stanoví povinnost distributora typově schváleného spotřebního výrobku </a:t>
            </a:r>
            <a:r>
              <a:rPr lang="cs-CZ" dirty="0" smtClean="0"/>
              <a:t>s přidaným radionuklidem </a:t>
            </a:r>
            <a:r>
              <a:rPr lang="cs-CZ" dirty="0"/>
              <a:t>zajistit, aby součástí dokumentace předávané uživateli spotřebního výrobku </a:t>
            </a:r>
            <a:r>
              <a:rPr lang="cs-CZ" dirty="0" smtClean="0"/>
              <a:t>s přidaným </a:t>
            </a:r>
            <a:r>
              <a:rPr lang="cs-CZ" dirty="0"/>
              <a:t>radionuklidem byly informace uvedené v písm. a) až f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Vztahuje se na distributora, </a:t>
            </a:r>
            <a:r>
              <a:rPr lang="cs-CZ" dirty="0"/>
              <a:t>nemusí být držitelem povolení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povolení dle § 9 odst. </a:t>
            </a:r>
            <a:r>
              <a:rPr lang="cs-CZ" dirty="0" smtClean="0"/>
              <a:t>2 písm</a:t>
            </a:r>
            <a:r>
              <a:rPr lang="cs-CZ" dirty="0"/>
              <a:t>. g) </a:t>
            </a:r>
            <a:r>
              <a:rPr lang="cs-CZ" dirty="0" smtClean="0"/>
              <a:t>AZ je </a:t>
            </a:r>
            <a:r>
              <a:rPr lang="pl-PL" dirty="0"/>
              <a:t>povinnost stanovena v § 68 odst. 1 písm. m)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1567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Povinnosti přepravce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141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</a:t>
            </a:r>
            <a:r>
              <a:rPr lang="cs-CZ" dirty="0"/>
              <a:t>závazek ČR plynoucí z členství ČR v </a:t>
            </a:r>
            <a:r>
              <a:rPr lang="cs-CZ" dirty="0" smtClean="0"/>
              <a:t>MAAE</a:t>
            </a:r>
          </a:p>
          <a:p>
            <a:pPr lvl="1"/>
            <a:r>
              <a:rPr lang="cs-CZ" dirty="0" smtClean="0"/>
              <a:t>Stanovuje povinnosti přepravy povrchově kontaminovaného předmětu SCO-III pouze v odůvodněných případech</a:t>
            </a:r>
          </a:p>
          <a:p>
            <a:pPr lvl="2"/>
            <a:r>
              <a:rPr lang="cs-CZ" dirty="0"/>
              <a:t>uskutečňovat v souladu s ustanoveními pro „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arrangements</a:t>
            </a:r>
            <a:r>
              <a:rPr lang="cs-CZ" dirty="0"/>
              <a:t> transport“ </a:t>
            </a:r>
            <a:r>
              <a:rPr lang="cs-CZ" dirty="0" smtClean="0"/>
              <a:t>předpisu MAAE </a:t>
            </a:r>
            <a:r>
              <a:rPr lang="cs-CZ" dirty="0"/>
              <a:t>SSR-6 rev.1 (§ 9 odst. 4 písm. c) atomového zákona – povolení za zvláštních podmínek</a:t>
            </a:r>
            <a:endParaRPr lang="cs-CZ" dirty="0" smtClean="0"/>
          </a:p>
          <a:p>
            <a:pPr lvl="1"/>
            <a:r>
              <a:rPr lang="cs-CZ" dirty="0" smtClean="0"/>
              <a:t>Stanovuje podmínky pro klasifikaci radioaktivní a štěpné látky pro účely přepravy</a:t>
            </a:r>
          </a:p>
          <a:p>
            <a:pPr lvl="2"/>
            <a:r>
              <a:rPr lang="cs-CZ" dirty="0"/>
              <a:t>Doplňuje se zmocňovací ustanovení tak, aby bylo umožněno v prováděcím právním předpise, tj. </a:t>
            </a:r>
            <a:r>
              <a:rPr lang="cs-CZ" dirty="0" smtClean="0"/>
              <a:t>ve vyhlášce </a:t>
            </a:r>
            <a:r>
              <a:rPr lang="cs-CZ" dirty="0"/>
              <a:t>č. 379/2016 Sb., stanovit klasifikaci všech přepravovaných radioaktivních a štěpných látek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197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radiační situace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149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Oprava chyby</a:t>
            </a:r>
          </a:p>
          <a:p>
            <a:pPr lvl="1"/>
            <a:r>
              <a:rPr lang="cs-CZ" dirty="0" smtClean="0"/>
              <a:t>Povinná účast</a:t>
            </a:r>
            <a:r>
              <a:rPr lang="cs-CZ" dirty="0"/>
              <a:t> pro všechny osoby</a:t>
            </a:r>
            <a:r>
              <a:rPr lang="cs-CZ" dirty="0" smtClean="0"/>
              <a:t> </a:t>
            </a:r>
            <a:r>
              <a:rPr lang="cs-CZ" dirty="0"/>
              <a:t>na monitorování při havarijním cvičení, nácviku </a:t>
            </a:r>
            <a:r>
              <a:rPr lang="cs-CZ" dirty="0" smtClean="0"/>
              <a:t>a porovnávacím měření</a:t>
            </a:r>
          </a:p>
          <a:p>
            <a:pPr lvl="1"/>
            <a:r>
              <a:rPr lang="cs-CZ" dirty="0" smtClean="0"/>
              <a:t>V</a:t>
            </a:r>
            <a:r>
              <a:rPr lang="pt-BR" dirty="0" smtClean="0"/>
              <a:t>360/2016 </a:t>
            </a:r>
            <a:r>
              <a:rPr lang="pt-BR" dirty="0"/>
              <a:t>Sb. a v </a:t>
            </a:r>
            <a:r>
              <a:rPr lang="pt-BR" dirty="0" smtClean="0"/>
              <a:t>Národním</a:t>
            </a:r>
            <a:r>
              <a:rPr lang="cs-CZ" dirty="0" smtClean="0"/>
              <a:t> programu monitorování</a:t>
            </a:r>
          </a:p>
          <a:p>
            <a:r>
              <a:rPr lang="cs-CZ" dirty="0" smtClean="0"/>
              <a:t>Změna odst. 4) </a:t>
            </a:r>
          </a:p>
          <a:p>
            <a:pPr lvl="1"/>
            <a:r>
              <a:rPr lang="cs-CZ" dirty="0" smtClean="0"/>
              <a:t>Zdůraznění </a:t>
            </a:r>
            <a:r>
              <a:rPr lang="cs-CZ" dirty="0"/>
              <a:t>strategické funkce Národního programu </a:t>
            </a:r>
            <a:r>
              <a:rPr lang="cs-CZ" dirty="0" smtClean="0"/>
              <a:t>monitorování</a:t>
            </a:r>
          </a:p>
          <a:p>
            <a:r>
              <a:rPr lang="cs-CZ" dirty="0" smtClean="0"/>
              <a:t>Změna odst. 6)</a:t>
            </a:r>
          </a:p>
          <a:p>
            <a:pPr lvl="1"/>
            <a:r>
              <a:rPr lang="cs-CZ" dirty="0" smtClean="0"/>
              <a:t>úprava vyhlášky V360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444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67855" y="445440"/>
            <a:ext cx="5649623" cy="823912"/>
          </a:xfrm>
        </p:spPr>
        <p:txBody>
          <a:bodyPr>
            <a:noAutofit/>
          </a:bodyPr>
          <a:lstStyle/>
          <a:p>
            <a:r>
              <a:rPr lang="cs-CZ" sz="2800" dirty="0"/>
              <a:t>Lékařské ozáření </a:t>
            </a:r>
            <a:r>
              <a:rPr lang="pl-PL" sz="2800" dirty="0">
                <a:solidFill>
                  <a:schemeClr val="accent2">
                    <a:lumMod val="75000"/>
                  </a:schemeClr>
                </a:solidFill>
              </a:rPr>
              <a:t>§ 2 odst. 3 písm. c</a:t>
            </a:r>
            <a:r>
              <a:rPr lang="cs-CZ" sz="2800" dirty="0"/>
              <a:t>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267856" y="1745673"/>
            <a:ext cx="5729720" cy="4443990"/>
          </a:xfrm>
        </p:spPr>
        <p:txBody>
          <a:bodyPr>
            <a:normAutofit/>
          </a:bodyPr>
          <a:lstStyle/>
          <a:p>
            <a:r>
              <a:rPr lang="cs-CZ" dirty="0"/>
              <a:t>lékařským ozářením ozáření v rámci</a:t>
            </a:r>
          </a:p>
          <a:p>
            <a:pPr lvl="1"/>
            <a:r>
              <a:rPr lang="cs-CZ" dirty="0"/>
              <a:t>1. vyšetření nebo léčby pacienta,</a:t>
            </a:r>
          </a:p>
          <a:p>
            <a:pPr lvl="1"/>
            <a:r>
              <a:rPr lang="cs-CZ" dirty="0"/>
              <a:t>2. </a:t>
            </a:r>
            <a:r>
              <a:rPr lang="cs-CZ" dirty="0" err="1"/>
              <a:t>pracovnělékařských</a:t>
            </a:r>
            <a:r>
              <a:rPr lang="cs-CZ" dirty="0"/>
              <a:t> služeb a preventivní zdravotní péče,</a:t>
            </a:r>
          </a:p>
          <a:p>
            <a:pPr lvl="1"/>
            <a:r>
              <a:rPr lang="cs-CZ" dirty="0"/>
              <a:t>3. dobrovolné účasti zdravých fyzických osob nebo pacientů na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biomedicínském výzkumu</a:t>
            </a:r>
            <a:r>
              <a:rPr lang="cs-CZ" dirty="0"/>
              <a:t>, nebo</a:t>
            </a:r>
          </a:p>
          <a:p>
            <a:pPr lvl="1"/>
            <a:r>
              <a:rPr lang="cs-CZ" dirty="0"/>
              <a:t>4. poskytování pomoci fyzické osobě podstupující lékařské ozáření podle § 64 odst. 1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6172200" y="445440"/>
            <a:ext cx="6019800" cy="823912"/>
          </a:xfrm>
        </p:spPr>
        <p:txBody>
          <a:bodyPr/>
          <a:lstStyle/>
          <a:p>
            <a:r>
              <a:rPr lang="cs-CZ" sz="2800" dirty="0"/>
              <a:t>Nelékařské ozáření </a:t>
            </a:r>
            <a:r>
              <a:rPr lang="pl-PL" sz="2800" dirty="0">
                <a:solidFill>
                  <a:schemeClr val="accent2">
                    <a:lumMod val="75000"/>
                  </a:schemeClr>
                </a:solidFill>
              </a:rPr>
              <a:t>§ 2 odst. 3 písm. h</a:t>
            </a:r>
            <a:r>
              <a:rPr lang="cs-CZ" sz="2800" dirty="0"/>
              <a:t>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6172199" y="1745673"/>
            <a:ext cx="5899727" cy="4443990"/>
          </a:xfrm>
        </p:spPr>
        <p:txBody>
          <a:bodyPr>
            <a:normAutofit/>
          </a:bodyPr>
          <a:lstStyle/>
          <a:p>
            <a:r>
              <a:rPr lang="cs-CZ" dirty="0"/>
              <a:t>nelékařským ozářením </a:t>
            </a:r>
            <a:r>
              <a:rPr lang="cs-CZ" dirty="0" smtClean="0"/>
              <a:t>je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1) nelékařské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ozáření radiologickým zařízením, zejména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pro účely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přistěhování, pojištění, hodnocení fyzického vývoje dětí a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mladistvých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ke sportovní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 taneční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kariéře, vyšetření k určení věku, pro účely zaměstnání, kromě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pracovnělékařských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služeb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, nebo identifikace věcí skrytých v lidském těle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07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Zvládání RMU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152a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3334327"/>
          </a:xfrm>
        </p:spPr>
        <p:txBody>
          <a:bodyPr>
            <a:normAutofit/>
          </a:bodyPr>
          <a:lstStyle/>
          <a:p>
            <a:r>
              <a:rPr lang="cs-CZ" dirty="0" smtClean="0"/>
              <a:t>Doplňováno </a:t>
            </a:r>
            <a:r>
              <a:rPr lang="cs-CZ" dirty="0"/>
              <a:t>nové ustanovení upravující otázky havarijního plánování a zvládání </a:t>
            </a:r>
            <a:r>
              <a:rPr lang="cs-CZ" dirty="0" smtClean="0"/>
              <a:t>radiační mimořádné událost</a:t>
            </a:r>
          </a:p>
          <a:p>
            <a:pPr lvl="1"/>
            <a:r>
              <a:rPr lang="cs-CZ" dirty="0" smtClean="0"/>
              <a:t>Jasně </a:t>
            </a:r>
            <a:r>
              <a:rPr lang="cs-CZ" dirty="0"/>
              <a:t>stanoveny odpovědnosti za konkrétní činnosti vedoucí ke zvládání </a:t>
            </a:r>
            <a:r>
              <a:rPr lang="cs-CZ" dirty="0" smtClean="0"/>
              <a:t>havárií</a:t>
            </a:r>
          </a:p>
          <a:p>
            <a:pPr lvl="2"/>
            <a:r>
              <a:rPr lang="cs-CZ" dirty="0" smtClean="0"/>
              <a:t>Systém varování</a:t>
            </a:r>
            <a:r>
              <a:rPr lang="cs-CZ" dirty="0"/>
              <a:t>, evakuace, provádění jódové </a:t>
            </a:r>
            <a:r>
              <a:rPr lang="cs-CZ" dirty="0" smtClean="0"/>
              <a:t>profylaxe, </a:t>
            </a:r>
            <a:r>
              <a:rPr lang="cs-CZ" dirty="0" err="1" smtClean="0"/>
              <a:t>atd</a:t>
            </a:r>
            <a:endParaRPr lang="cs-CZ" dirty="0" smtClean="0"/>
          </a:p>
          <a:p>
            <a:pPr lvl="1"/>
            <a:r>
              <a:rPr lang="cs-CZ" dirty="0" smtClean="0"/>
              <a:t>Sdílení</a:t>
            </a:r>
          </a:p>
          <a:p>
            <a:pPr lvl="2"/>
            <a:r>
              <a:rPr lang="cs-CZ" dirty="0" smtClean="0"/>
              <a:t>Vyloučení konfliktních přístupů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óny </a:t>
            </a:r>
            <a:r>
              <a:rPr lang="cs-CZ" dirty="0"/>
              <a:t>havarijního plánování mohou </a:t>
            </a:r>
            <a:r>
              <a:rPr lang="cs-CZ" dirty="0" smtClean="0"/>
              <a:t>překrývat či </a:t>
            </a:r>
            <a:r>
              <a:rPr lang="cs-CZ" dirty="0"/>
              <a:t>splývat</a:t>
            </a:r>
            <a:r>
              <a:rPr lang="cs-CZ" dirty="0" smtClean="0"/>
              <a:t> </a:t>
            </a:r>
          </a:p>
          <a:p>
            <a:pPr lvl="2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45006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b="1" dirty="0" smtClean="0"/>
              <a:t>Odezva na RMU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157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38200" y="5694867"/>
            <a:ext cx="10515600" cy="913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Zahájení odezvy na RMU není již omezeno překročením nejvyšší monitorovací úrovně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417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Přestupky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177 -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199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Nově zařazené přestupky pro právnické osoby</a:t>
            </a:r>
          </a:p>
          <a:p>
            <a:pPr lvl="1"/>
            <a:r>
              <a:rPr lang="cs-CZ" dirty="0" smtClean="0"/>
              <a:t>Soulad s </a:t>
            </a:r>
            <a:r>
              <a:rPr lang="cs-CZ" dirty="0"/>
              <a:t>formálními </a:t>
            </a:r>
            <a:r>
              <a:rPr lang="cs-CZ" dirty="0" smtClean="0"/>
              <a:t>změnami provedenými </a:t>
            </a:r>
            <a:r>
              <a:rPr lang="cs-CZ" dirty="0"/>
              <a:t>v předchozích částech zákona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32607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b="1" smtClean="0"/>
              <a:t>Kontrolující </a:t>
            </a:r>
            <a:r>
              <a:rPr lang="cs-CZ" b="1" smtClean="0">
                <a:solidFill>
                  <a:schemeClr val="accent2">
                    <a:lumMod val="75000"/>
                  </a:schemeClr>
                </a:solidFill>
              </a:rPr>
              <a:t>§ 201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90600" y="4307305"/>
            <a:ext cx="10515600" cy="2022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Doplnění vysvětlení zda jsou inspektoři Úřadu externími pracovníky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/>
              <a:t>Výkon kontroly není prací vykonávanou externím pracovníkem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/>
              <a:t>Provozovatel KP tedy neodpovídá za zajištění radiační </a:t>
            </a:r>
            <a:r>
              <a:rPr lang="pl-PL" dirty="0" smtClean="0"/>
              <a:t>ochrany inspektorů, neboť tu zajišťuje SÚJB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184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184" y="655783"/>
            <a:ext cx="11139616" cy="51703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Opatření k nápravě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§ 204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184" y="1172816"/>
            <a:ext cx="11878962" cy="64757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Rozšíření dosavadní </a:t>
            </a:r>
            <a:r>
              <a:rPr lang="cs-CZ" sz="2000" dirty="0"/>
              <a:t>možnosti užití tohoto institutu </a:t>
            </a:r>
            <a:r>
              <a:rPr lang="cs-CZ" sz="2000" dirty="0" smtClean="0"/>
              <a:t>také na </a:t>
            </a:r>
            <a:r>
              <a:rPr lang="cs-CZ" sz="2000" dirty="0"/>
              <a:t>případy, kdy je identifikováno riziko vzniku nedostatku v činnosti regulované osoby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184" y="2244854"/>
            <a:ext cx="11780108" cy="3422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2000" dirty="0" smtClean="0"/>
              <a:t>Doplněn </a:t>
            </a:r>
            <a:r>
              <a:rPr lang="cs-CZ" sz="2000" dirty="0"/>
              <a:t>Národní úřad pro kybernetickou a informační </a:t>
            </a:r>
            <a:r>
              <a:rPr lang="cs-CZ" sz="2000" dirty="0" smtClean="0"/>
              <a:t>bezpečnost, viz také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§ 223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14184" y="1781868"/>
            <a:ext cx="10515600" cy="4629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sz="3200" b="1"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Výkon státní správy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§ 206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05946" y="2657255"/>
            <a:ext cx="10515600" cy="3932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b="1" dirty="0" smtClean="0"/>
              <a:t>Úřad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208 a §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209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05946" y="2994223"/>
            <a:ext cx="11771870" cy="1223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Rozšíření pravomoci Úřadu </a:t>
            </a:r>
            <a:r>
              <a:rPr lang="cs-CZ" sz="2000" dirty="0"/>
              <a:t>pro řízení o záměru podle stavebního zákona </a:t>
            </a:r>
            <a:r>
              <a:rPr lang="cs-CZ" sz="2000" dirty="0" smtClean="0"/>
              <a:t>vedle pozemku</a:t>
            </a:r>
            <a:r>
              <a:rPr lang="cs-CZ" sz="2000" dirty="0"/>
              <a:t>, kde je umístěno uzavřené úložiště radioaktivního odpadu i na pozemky, kde je </a:t>
            </a:r>
            <a:r>
              <a:rPr lang="cs-CZ" sz="2000" dirty="0" smtClean="0"/>
              <a:t>umístěno uzavřené </a:t>
            </a:r>
            <a:r>
              <a:rPr lang="cs-CZ" sz="2000" dirty="0"/>
              <a:t>úložné místo těžebního odpadu vzniklého při činnosti související se získáváním </a:t>
            </a:r>
            <a:r>
              <a:rPr lang="cs-CZ" sz="2000" dirty="0" smtClean="0"/>
              <a:t>radioaktivního nerostu</a:t>
            </a:r>
          </a:p>
          <a:p>
            <a:r>
              <a:rPr lang="cs-CZ" sz="2000" dirty="0"/>
              <a:t>Pravomoc ke schválení Národního programu monitorování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05946" y="4245431"/>
            <a:ext cx="10515600" cy="480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b="1" dirty="0" smtClean="0"/>
              <a:t>Ministerstvo obrany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§ 216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14184" y="4624911"/>
            <a:ext cx="11977816" cy="1051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Poskytovatelé zdravotních služeb veřejnosti pod MO budou nově plně regulováni SÚJB</a:t>
            </a:r>
          </a:p>
          <a:p>
            <a:r>
              <a:rPr lang="cs-CZ" sz="2000" dirty="0" smtClean="0"/>
              <a:t>Jasné vymezení </a:t>
            </a:r>
            <a:r>
              <a:rPr lang="cs-CZ" sz="2000" dirty="0"/>
              <a:t>pravomocí dle typu </a:t>
            </a:r>
            <a:r>
              <a:rPr lang="cs-CZ" sz="2000" dirty="0" smtClean="0"/>
              <a:t>pracovišť a </a:t>
            </a:r>
            <a:r>
              <a:rPr lang="cs-CZ" sz="2000" dirty="0"/>
              <a:t>také zohlednit rozsah majoritního poskytování služeb těmito pracovišti a potřebnou míru </a:t>
            </a:r>
            <a:r>
              <a:rPr lang="cs-CZ" sz="2000" dirty="0" smtClean="0"/>
              <a:t>radiační </a:t>
            </a:r>
            <a:r>
              <a:rPr lang="pl-PL" sz="2000" dirty="0" smtClean="0"/>
              <a:t>ochrany </a:t>
            </a:r>
            <a:r>
              <a:rPr lang="pl-PL" sz="2000" dirty="0"/>
              <a:t>a dozoru nad </a:t>
            </a:r>
            <a:r>
              <a:rPr lang="pl-PL" sz="2000" dirty="0" smtClean="0"/>
              <a:t>ní</a:t>
            </a:r>
            <a:endParaRPr lang="cs-CZ" sz="2000" dirty="0"/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14184" y="5673385"/>
            <a:ext cx="10515600" cy="51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200" b="1" dirty="0" smtClean="0"/>
              <a:t>Obecní úřad a obce s rozšířenou působností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§ 225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14184" y="6248368"/>
            <a:ext cx="11878962" cy="515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Doplnění povinnosti </a:t>
            </a:r>
            <a:r>
              <a:rPr lang="cs-CZ" sz="2000" dirty="0"/>
              <a:t>k zabezpečení spolupráce </a:t>
            </a:r>
            <a:r>
              <a:rPr lang="cs-CZ" sz="2000" dirty="0" smtClean="0"/>
              <a:t>při distribuci </a:t>
            </a:r>
            <a:r>
              <a:rPr lang="cs-CZ" sz="2000" dirty="0" err="1"/>
              <a:t>antidot</a:t>
            </a:r>
            <a:r>
              <a:rPr lang="cs-CZ" sz="2000" dirty="0"/>
              <a:t> k jodové profylaxi obyvatelstvu</a:t>
            </a:r>
          </a:p>
        </p:txBody>
      </p:sp>
    </p:spTree>
    <p:extLst>
      <p:ext uri="{BB962C8B-B14F-4D97-AF65-F5344CB8AC3E}">
        <p14:creationId xmlns:p14="http://schemas.microsoft.com/office/powerpoint/2010/main" val="4290533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891" y="365125"/>
            <a:ext cx="11279909" cy="1325563"/>
          </a:xfrm>
        </p:spPr>
        <p:txBody>
          <a:bodyPr/>
          <a:lstStyle/>
          <a:p>
            <a:r>
              <a:rPr lang="cs-CZ" b="1" dirty="0" smtClean="0"/>
              <a:t>Společná ustanovení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228a a 228b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91" y="1440873"/>
            <a:ext cx="11988799" cy="528060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Zavedení nového institutu</a:t>
            </a:r>
          </a:p>
          <a:p>
            <a:pPr lvl="1"/>
            <a:r>
              <a:rPr lang="cs-CZ" dirty="0" smtClean="0"/>
              <a:t>Klíčové </a:t>
            </a:r>
            <a:r>
              <a:rPr lang="cs-CZ" dirty="0"/>
              <a:t>pro budoucí nasazování </a:t>
            </a:r>
            <a:r>
              <a:rPr lang="cs-CZ" dirty="0" smtClean="0"/>
              <a:t>nových jaderných technologií, ale § 228b využitelný i v expozičních situacích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Předběžná informace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(§ 228a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ktuální </a:t>
            </a:r>
            <a:r>
              <a:rPr lang="cs-CZ" dirty="0"/>
              <a:t>potřeby </a:t>
            </a:r>
            <a:r>
              <a:rPr lang="cs-CZ" dirty="0" smtClean="0"/>
              <a:t>praxe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ychází </a:t>
            </a:r>
            <a:r>
              <a:rPr lang="cs-CZ" dirty="0"/>
              <a:t>z § 139 zákona č. 500/2004 Sb., správní </a:t>
            </a:r>
            <a:r>
              <a:rPr lang="cs-CZ" dirty="0" smtClean="0"/>
              <a:t>řád</a:t>
            </a:r>
          </a:p>
          <a:p>
            <a:pPr lvl="1"/>
            <a:r>
              <a:rPr lang="cs-CZ" dirty="0" smtClean="0"/>
              <a:t>Podstatou tohoto institutu je možnost obrátit se na orgán, který je příslušný vydat rozhodnutí nebo podmiňující úkon, aby v písemné formě poskytl předběžnou informaci 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da lze určitý záměr uskutečnit jen za předpokladu vydání rozhodnutí nebo podmiňujícího úkonu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/>
              <a:t>jakých hledisek bude posuzovat žádost o vydání rozhodnutí, nebo </a:t>
            </a:r>
            <a:r>
              <a:rPr lang="cs-CZ" dirty="0" smtClean="0"/>
              <a:t>podmiňujícího úkonu </a:t>
            </a:r>
            <a:r>
              <a:rPr lang="cs-CZ" dirty="0"/>
              <a:t>popřípadě za jakých předpokladů lze žádosti vyhovět</a:t>
            </a:r>
            <a:endParaRPr lang="cs-CZ" dirty="0" smtClean="0"/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Možnost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schválení výjimky z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požadavků (§ 228b)</a:t>
            </a:r>
          </a:p>
          <a:p>
            <a:pPr lvl="1"/>
            <a:r>
              <a:rPr lang="cs-CZ" dirty="0" smtClean="0"/>
              <a:t>Možnost </a:t>
            </a:r>
            <a:r>
              <a:rPr lang="cs-CZ" dirty="0"/>
              <a:t>výjimky ze zákonných požadavků vztahujících se k zajištění </a:t>
            </a:r>
            <a:r>
              <a:rPr lang="cs-CZ" dirty="0" smtClean="0"/>
              <a:t>jaderné bezpečnosti</a:t>
            </a:r>
            <a:r>
              <a:rPr lang="cs-CZ" dirty="0"/>
              <a:t>, radiační ochrany, technické bezpečnosti, monitorování radiační situace, zvládání </a:t>
            </a:r>
            <a:r>
              <a:rPr lang="cs-CZ" dirty="0" smtClean="0"/>
              <a:t>radiační mimořádné </a:t>
            </a:r>
            <a:r>
              <a:rPr lang="cs-CZ" dirty="0"/>
              <a:t>události, zabezpečení a nešíření jaderných </a:t>
            </a:r>
            <a:r>
              <a:rPr lang="cs-CZ" dirty="0" smtClean="0"/>
              <a:t>zbraní</a:t>
            </a:r>
          </a:p>
          <a:p>
            <a:pPr lvl="2"/>
            <a:r>
              <a:rPr lang="cs-CZ" dirty="0" smtClean="0"/>
              <a:t>Na žádost, zdůvodněné, SÚJB vydá rozhodnutí, kde specifikuje změněnou povinnost a podmínky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21744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519" y="365125"/>
            <a:ext cx="11197281" cy="1325563"/>
          </a:xfrm>
        </p:spPr>
        <p:txBody>
          <a:bodyPr/>
          <a:lstStyle/>
          <a:p>
            <a:r>
              <a:rPr lang="cs-CZ" dirty="0" smtClean="0"/>
              <a:t>Shrnutí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519" y="1367481"/>
            <a:ext cx="11197281" cy="535399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Změny definic, sjednocení terminologie, lhůty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Nová </a:t>
            </a:r>
            <a:r>
              <a:rPr lang="cs-CZ" dirty="0">
                <a:solidFill>
                  <a:srgbClr val="FF0000"/>
                </a:solidFill>
              </a:rPr>
              <a:t>povolení</a:t>
            </a:r>
          </a:p>
          <a:p>
            <a:pPr lvl="1"/>
            <a:r>
              <a:rPr lang="cs-CZ" dirty="0"/>
              <a:t>Veterinární medicína</a:t>
            </a:r>
          </a:p>
          <a:p>
            <a:pPr lvl="1"/>
            <a:r>
              <a:rPr lang="cs-CZ" dirty="0"/>
              <a:t>Jodová zrna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! </a:t>
            </a:r>
            <a:r>
              <a:rPr lang="cs-CZ" dirty="0">
                <a:solidFill>
                  <a:srgbClr val="FF0000"/>
                </a:solidFill>
              </a:rPr>
              <a:t>Změny se netýkají povolení podle </a:t>
            </a:r>
            <a:r>
              <a:rPr lang="pl-PL" dirty="0">
                <a:solidFill>
                  <a:srgbClr val="FF0000"/>
                </a:solidFill>
              </a:rPr>
              <a:t>§ 9 odst. 6</a:t>
            </a:r>
          </a:p>
          <a:p>
            <a:pPr lvl="2"/>
            <a:r>
              <a:rPr lang="pl-PL" dirty="0"/>
              <a:t>Odborná a další odborná příprava</a:t>
            </a:r>
          </a:p>
          <a:p>
            <a:pPr lvl="2"/>
            <a:r>
              <a:rPr lang="pl-PL" dirty="0"/>
              <a:t>Příprava OZARO</a:t>
            </a:r>
            <a:endParaRPr lang="cs-CZ" dirty="0"/>
          </a:p>
          <a:p>
            <a:r>
              <a:rPr lang="cs-CZ" dirty="0" smtClean="0"/>
              <a:t>Změny v povinnostech pro DP v oblastech </a:t>
            </a:r>
            <a:r>
              <a:rPr lang="cs-CZ" dirty="0" err="1" smtClean="0"/>
              <a:t>zajitování</a:t>
            </a:r>
            <a:r>
              <a:rPr lang="cs-CZ" dirty="0" smtClean="0"/>
              <a:t> RO</a:t>
            </a:r>
          </a:p>
          <a:p>
            <a:pPr lvl="1"/>
            <a:r>
              <a:rPr lang="cs-CZ" dirty="0" smtClean="0"/>
              <a:t>Požadavky na havarijní připravenost</a:t>
            </a:r>
          </a:p>
          <a:p>
            <a:pPr lvl="1"/>
            <a:r>
              <a:rPr lang="cs-CZ" dirty="0" smtClean="0"/>
              <a:t>! </a:t>
            </a:r>
            <a:r>
              <a:rPr lang="cs-CZ" dirty="0" smtClean="0">
                <a:solidFill>
                  <a:srgbClr val="FF0000"/>
                </a:solidFill>
              </a:rPr>
              <a:t>Povinnosti </a:t>
            </a:r>
            <a:r>
              <a:rPr lang="cs-CZ" dirty="0" err="1">
                <a:solidFill>
                  <a:srgbClr val="FF0000"/>
                </a:solidFill>
              </a:rPr>
              <a:t>registranta</a:t>
            </a:r>
            <a:r>
              <a:rPr lang="cs-CZ" dirty="0">
                <a:solidFill>
                  <a:srgbClr val="FF0000"/>
                </a:solidFill>
              </a:rPr>
              <a:t> a ohlašovatele v oblasti zajištění RO zůstávají beze </a:t>
            </a:r>
            <a:r>
              <a:rPr lang="cs-CZ" dirty="0" smtClean="0">
                <a:solidFill>
                  <a:srgbClr val="FF0000"/>
                </a:solidFill>
              </a:rPr>
              <a:t>změny</a:t>
            </a:r>
          </a:p>
          <a:p>
            <a:r>
              <a:rPr lang="cs-CZ" dirty="0" smtClean="0"/>
              <a:t>Změna v hodnocení vlastností</a:t>
            </a:r>
          </a:p>
          <a:p>
            <a:pPr lvl="1"/>
            <a:r>
              <a:rPr lang="cs-CZ" dirty="0" smtClean="0"/>
              <a:t>PZ, ZPS, ZDS</a:t>
            </a:r>
          </a:p>
          <a:p>
            <a:r>
              <a:rPr lang="cs-CZ" dirty="0" smtClean="0"/>
              <a:t>Změna DRÚ</a:t>
            </a:r>
          </a:p>
          <a:p>
            <a:r>
              <a:rPr lang="cs-CZ" dirty="0" smtClean="0"/>
              <a:t>Radiologické události</a:t>
            </a:r>
          </a:p>
          <a:p>
            <a:r>
              <a:rPr lang="cs-CZ" dirty="0" smtClean="0"/>
              <a:t>Monitorování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48802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914362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111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Povolení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</a:rPr>
              <a:t>§ 9</a:t>
            </a:r>
            <a:endParaRPr 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886037"/>
          </a:xfrm>
        </p:spPr>
        <p:txBody>
          <a:bodyPr>
            <a:normAutofit/>
          </a:bodyPr>
          <a:lstStyle/>
          <a:p>
            <a:r>
              <a:rPr lang="cs-CZ" dirty="0" smtClean="0"/>
              <a:t>č. 18/1997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! Od 1.1.2027 všechna povolení dle AZ 263/2016 Sb.</a:t>
            </a:r>
          </a:p>
          <a:p>
            <a:r>
              <a:rPr lang="cs-CZ" dirty="0" smtClean="0"/>
              <a:t>č. </a:t>
            </a:r>
            <a:r>
              <a:rPr lang="cs-CZ" dirty="0"/>
              <a:t>263/2016 - § 9 odst. 2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Vyhledávání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 identifikace nalezeného zdroje ionizujícího záření při podezření, že je opuštěným zdrojem, a jeho následné zajištění</a:t>
            </a:r>
          </a:p>
          <a:p>
            <a:pPr lvl="2"/>
            <a:r>
              <a:rPr lang="cs-CZ" dirty="0" smtClean="0"/>
              <a:t>§ </a:t>
            </a:r>
            <a:r>
              <a:rPr lang="cs-CZ" dirty="0"/>
              <a:t>9 odst. </a:t>
            </a:r>
            <a:r>
              <a:rPr lang="cs-CZ" dirty="0" smtClean="0"/>
              <a:t>2 písm. f)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bod 11</a:t>
            </a:r>
          </a:p>
          <a:p>
            <a:pPr lvl="1"/>
            <a:r>
              <a:rPr lang="pl-PL" dirty="0" smtClean="0"/>
              <a:t>Provádění </a:t>
            </a:r>
            <a:r>
              <a:rPr lang="pl-PL" dirty="0"/>
              <a:t>osobní dozimetrie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radiačních pracovníků kategorie A </a:t>
            </a:r>
            <a:r>
              <a:rPr lang="pl-PL" dirty="0"/>
              <a:t>včetně jejího provádění pro vlastní potřebu</a:t>
            </a:r>
            <a:endParaRPr lang="cs-CZ" dirty="0"/>
          </a:p>
          <a:p>
            <a:pPr lvl="2"/>
            <a:r>
              <a:rPr lang="pl-PL" dirty="0" smtClean="0"/>
              <a:t>§ </a:t>
            </a:r>
            <a:r>
              <a:rPr lang="pl-PL" dirty="0"/>
              <a:t>9 odst. 2 písm. h) </a:t>
            </a:r>
            <a:r>
              <a:rPr lang="pl-PL" dirty="0" smtClean="0"/>
              <a:t>bod 1</a:t>
            </a:r>
          </a:p>
          <a:p>
            <a:pPr lvl="1"/>
            <a:r>
              <a:rPr lang="pl-PL" dirty="0" smtClean="0"/>
              <a:t>A další drobné změny a změny týkající se přírodních zdrojů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34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74" y="365126"/>
            <a:ext cx="11249526" cy="1198980"/>
          </a:xfrm>
        </p:spPr>
        <p:txBody>
          <a:bodyPr/>
          <a:lstStyle/>
          <a:p>
            <a:r>
              <a:rPr lang="cs-CZ" b="1" dirty="0" smtClean="0"/>
              <a:t>Registrace</a:t>
            </a:r>
            <a:r>
              <a:rPr lang="cs-CZ" dirty="0" smtClean="0"/>
              <a:t>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74" y="1403685"/>
            <a:ext cx="11249526" cy="31763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Úřad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provádí registraci, která je vyžadována k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) dovozu generátoru záření kromě dovozu pro vlastní potřebu,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b) vývozu generátoru záření kromě vývozu pro vlastní potřebu a vývozu generátoru záření,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který je nevýznamným nebo drobným zdrojem ionizujícího záření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c) distribuci generátoru záření a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d) používání</a:t>
            </a:r>
          </a:p>
          <a:p>
            <a:pPr lvl="2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1. zubního rentgenového zařízení pro lékařské ozáření,</a:t>
            </a:r>
          </a:p>
          <a:p>
            <a:pPr lvl="2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2. rentgenového kostního denzitometru pro lékařské nebo nelékařské ozáření a</a:t>
            </a:r>
          </a:p>
          <a:p>
            <a:pPr lvl="2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3. skiagrafického nebo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intraorálního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rentgenového zařízení ve veterinární medicíně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04274" y="41426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b="1" smtClean="0"/>
              <a:t>Ohlášení </a:t>
            </a:r>
            <a:r>
              <a:rPr lang="pl-PL" b="1" smtClean="0">
                <a:solidFill>
                  <a:schemeClr val="accent2">
                    <a:lumMod val="75000"/>
                  </a:schemeClr>
                </a:solidFill>
              </a:rPr>
              <a:t>§ 11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4274" y="5242593"/>
            <a:ext cx="10515600" cy="16154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mtClean="0"/>
              <a:t>Úřadu musí být předem ohlášeno</a:t>
            </a:r>
          </a:p>
          <a:p>
            <a:pPr lvl="1" fontAlgn="auto">
              <a:spcAft>
                <a:spcPts val="0"/>
              </a:spcAft>
            </a:pPr>
            <a:r>
              <a:rPr lang="cs-CZ" smtClean="0"/>
              <a:t>a) používání schváleného typu drobného zdroje ionizujícího záření s výjimkou používání zdroje ionizujícího záření k </a:t>
            </a: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lékařskému nebo </a:t>
            </a:r>
            <a:r>
              <a:rPr lang="cs-CZ" smtClean="0"/>
              <a:t>nelékařskému ozáření,…</a:t>
            </a:r>
          </a:p>
          <a:p>
            <a:pPr lvl="1" fontAlgn="auto">
              <a:spcAft>
                <a:spcPts val="0"/>
              </a:spcAft>
            </a:pPr>
            <a:r>
              <a:rPr lang="cs-CZ" smtClean="0"/>
              <a:t>b) zrušení povinnosti oznamovat transfery položek dvojího použití v jaderné oblasti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6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61078"/>
            <a:ext cx="10515600" cy="785524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Odborná způsobilost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</a:rPr>
              <a:t>15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946602"/>
            <a:ext cx="10515600" cy="99435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Formální úprava</a:t>
            </a:r>
          </a:p>
          <a:p>
            <a:r>
              <a:rPr lang="cs-CZ" sz="2400" dirty="0" smtClean="0"/>
              <a:t>Postačí střední vzdělání s maturitou nebo výuční list a 3 roky praxe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4981397"/>
            <a:ext cx="10515600" cy="8418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Žádost o povolení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</a:rPr>
              <a:t>§ 16</a:t>
            </a:r>
            <a:endParaRPr lang="cs-CZ" sz="40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5599982"/>
            <a:ext cx="10515600" cy="1258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2400" dirty="0" smtClean="0"/>
              <a:t>Formální úprava</a:t>
            </a:r>
          </a:p>
          <a:p>
            <a:r>
              <a:rPr lang="cs-CZ" sz="2400" dirty="0" smtClean="0"/>
              <a:t>Změny </a:t>
            </a:r>
            <a:r>
              <a:rPr lang="cs-CZ" sz="2400" dirty="0"/>
              <a:t>v přístupu k získávání výpisů z rejstříku </a:t>
            </a:r>
            <a:r>
              <a:rPr lang="cs-CZ" sz="2400" dirty="0" smtClean="0"/>
              <a:t>trestů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datum </a:t>
            </a:r>
            <a:r>
              <a:rPr lang="cs-CZ" sz="2400" dirty="0"/>
              <a:t>narození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2170547" y="6666274"/>
            <a:ext cx="471054" cy="110402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838200" y="591127"/>
            <a:ext cx="10515600" cy="785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smtClean="0"/>
              <a:t>Bezúhonnost</a:t>
            </a:r>
            <a:r>
              <a:rPr lang="cs-CZ" b="1" smtClean="0"/>
              <a:t> </a:t>
            </a:r>
            <a:r>
              <a:rPr lang="pl-PL" b="1" smtClean="0">
                <a:solidFill>
                  <a:schemeClr val="accent2">
                    <a:lumMod val="75000"/>
                  </a:schemeClr>
                </a:solidFill>
              </a:rPr>
              <a:t>§ 14</a:t>
            </a:r>
            <a:endParaRPr lang="cs-CZ" b="1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38200" y="1284906"/>
            <a:ext cx="10515600" cy="18357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Jedná se o formální úpravu</a:t>
            </a:r>
          </a:p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rgbClr val="FF0000"/>
                </a:solidFill>
              </a:rPr>
              <a:t>! Definice bezúhonnosti se nemění</a:t>
            </a:r>
          </a:p>
          <a:p>
            <a:pPr fontAlgn="auto">
              <a:spcAft>
                <a:spcPts val="0"/>
              </a:spcAft>
            </a:pPr>
            <a:r>
              <a:rPr lang="cs-CZ" dirty="0" smtClean="0"/>
              <a:t>Sjednocení terminologie</a:t>
            </a:r>
          </a:p>
          <a:p>
            <a:pPr fontAlgn="auto">
              <a:spcAft>
                <a:spcPts val="0"/>
              </a:spcAft>
            </a:pPr>
            <a:r>
              <a:rPr lang="cs-CZ" dirty="0" smtClean="0"/>
              <a:t>Změna pro žadatele ze zemí EU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/>
              <a:t>Forma prokazování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88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Postup při vydání povolení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7611"/>
          </a:xfrm>
        </p:spPr>
        <p:txBody>
          <a:bodyPr>
            <a:normAutofit/>
          </a:bodyPr>
          <a:lstStyle/>
          <a:p>
            <a:r>
              <a:rPr lang="cs-CZ" dirty="0" smtClean="0"/>
              <a:t>Formální úpravy</a:t>
            </a:r>
          </a:p>
          <a:p>
            <a:pPr lvl="1"/>
            <a:r>
              <a:rPr lang="cs-CZ" dirty="0" smtClean="0"/>
              <a:t>Sjednocení způsobu stanovení lhůt, totožné v celém zákoně</a:t>
            </a:r>
          </a:p>
          <a:p>
            <a:r>
              <a:rPr lang="cs-CZ" dirty="0" smtClean="0"/>
              <a:t>Mezinárodní požadavky</a:t>
            </a:r>
          </a:p>
          <a:p>
            <a:pPr lvl="1"/>
            <a:r>
              <a:rPr lang="cs-CZ" dirty="0" smtClean="0"/>
              <a:t>Nově v </a:t>
            </a:r>
            <a:r>
              <a:rPr lang="cs-CZ" dirty="0"/>
              <a:t>případech, kdy může </a:t>
            </a:r>
            <a:r>
              <a:rPr lang="cs-CZ" dirty="0" smtClean="0"/>
              <a:t>dojít k </a:t>
            </a:r>
            <a:r>
              <a:rPr lang="cs-CZ" dirty="0"/>
              <a:t>vlivům na životní </a:t>
            </a:r>
            <a:r>
              <a:rPr lang="cs-CZ" dirty="0" smtClean="0"/>
              <a:t>prostředí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připuštění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širší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účasti</a:t>
            </a:r>
            <a:r>
              <a:rPr lang="cs-CZ" dirty="0" smtClean="0"/>
              <a:t>, avšak </a:t>
            </a:r>
            <a:r>
              <a:rPr lang="cs-CZ" dirty="0"/>
              <a:t>současně </a:t>
            </a:r>
            <a:r>
              <a:rPr lang="cs-CZ" dirty="0" smtClean="0"/>
              <a:t>nesmí dojít k </a:t>
            </a:r>
            <a:r>
              <a:rPr lang="cs-CZ" dirty="0"/>
              <a:t>zatěžování </a:t>
            </a:r>
            <a:r>
              <a:rPr lang="cs-CZ" dirty="0" smtClean="0"/>
              <a:t>výkonu státní </a:t>
            </a:r>
            <a:r>
              <a:rPr lang="cs-CZ" dirty="0"/>
              <a:t>správy vícenásobným posuzováním týchž zájmů různými orgány</a:t>
            </a:r>
            <a:endParaRPr lang="cs-CZ" dirty="0" smtClean="0"/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! Bod 4) Odvolání proti rozhodnutí o vydání povolení nemá odkladný účinek</a:t>
            </a:r>
          </a:p>
          <a:p>
            <a:pPr lvl="1"/>
            <a:r>
              <a:rPr lang="cs-CZ" dirty="0" smtClean="0"/>
              <a:t>Bezpečnostní důvody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60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855" y="328756"/>
            <a:ext cx="11776363" cy="1367415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Nové rozhodnutí o vydání povolení, zrušení a zánik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22</a:t>
            </a:r>
            <a:endParaRPr 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855" y="1389888"/>
            <a:ext cx="11776363" cy="261518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Formální úprava</a:t>
            </a:r>
          </a:p>
          <a:p>
            <a:pPr lvl="1"/>
            <a:r>
              <a:rPr lang="cs-CZ" dirty="0"/>
              <a:t>Nové řízení </a:t>
            </a:r>
            <a:r>
              <a:rPr lang="cs-CZ" dirty="0" smtClean="0"/>
              <a:t>nezahajuje SÚJB</a:t>
            </a:r>
            <a:r>
              <a:rPr lang="cs-CZ" dirty="0"/>
              <a:t>, ale sám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žadatel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podáním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žádosti</a:t>
            </a:r>
          </a:p>
          <a:p>
            <a:pPr lvl="1"/>
            <a:r>
              <a:rPr lang="cs-CZ" dirty="0" smtClean="0"/>
              <a:t>Lhůta pro vydání rozhodnutí o změně povolení podle § 22 bude nově stejná jako u normálního povolení (3 měsíce)</a:t>
            </a:r>
          </a:p>
          <a:p>
            <a:pPr lvl="1"/>
            <a:r>
              <a:rPr lang="cs-CZ" dirty="0" smtClean="0"/>
              <a:t>Zánik povolení v případě přeměny právnické osoby</a:t>
            </a:r>
          </a:p>
          <a:p>
            <a:pPr lvl="2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 případě zanedbatelných přeměn nedochází automaticky k zániku povolení </a:t>
            </a:r>
          </a:p>
          <a:p>
            <a:pPr marL="914400" lvl="2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dirty="0" smtClean="0"/>
              <a:t>změny </a:t>
            </a:r>
            <a:r>
              <a:rPr lang="cs-CZ" dirty="0"/>
              <a:t>nemající </a:t>
            </a:r>
            <a:r>
              <a:rPr lang="cs-CZ" dirty="0" smtClean="0"/>
              <a:t>skutečné </a:t>
            </a:r>
            <a:r>
              <a:rPr lang="pl-PL" dirty="0" smtClean="0"/>
              <a:t>či </a:t>
            </a:r>
            <a:r>
              <a:rPr lang="pl-PL" dirty="0"/>
              <a:t>potenciální dopady na bezpečnost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67855" y="3544174"/>
            <a:ext cx="109381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Dokumentace pro povolovanou činnost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24</a:t>
            </a:r>
            <a:endParaRPr 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67855" y="4728747"/>
            <a:ext cx="10938163" cy="19889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Formální změny, mezinárodní požadavky</a:t>
            </a:r>
          </a:p>
          <a:p>
            <a:pPr fontAlgn="auto">
              <a:spcAft>
                <a:spcPts val="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! Bod 6)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/>
              <a:t>Schválení dokumentace pro povolovanou činnost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Lhůta pro vydání rozhodnutí činí 90 dnů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Odvolání proti rozhodnutí o schválení dokumentace pro povolovanou činnost nemá odkladný účinek</a:t>
            </a:r>
          </a:p>
          <a:p>
            <a:pPr lvl="1" fontAlgn="auto">
              <a:spcAft>
                <a:spcPts val="0"/>
              </a:spcAft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Šipka doprava 7"/>
          <p:cNvSpPr/>
          <p:nvPr/>
        </p:nvSpPr>
        <p:spPr>
          <a:xfrm flipV="1">
            <a:off x="1572491" y="3540439"/>
            <a:ext cx="473364" cy="222215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199" y="365125"/>
            <a:ext cx="11720945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Společné povinnosti držitele povolení a </a:t>
            </a:r>
            <a:r>
              <a:rPr lang="cs-CZ" sz="4000" b="1" dirty="0" err="1" smtClean="0"/>
              <a:t>registranta</a:t>
            </a:r>
            <a:r>
              <a:rPr lang="cs-CZ" sz="4000" b="1" dirty="0" smtClean="0"/>
              <a:t>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25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5" y="1490266"/>
            <a:ext cx="11150601" cy="1979757"/>
          </a:xfrm>
        </p:spPr>
        <p:txBody>
          <a:bodyPr/>
          <a:lstStyle/>
          <a:p>
            <a:r>
              <a:rPr lang="cs-CZ" dirty="0" smtClean="0"/>
              <a:t>Činnosti zvlášť důležité z hlediska jaderné bezpečnosti a radiační ochrany zajistit vybranými pracovníky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! Dohled nad plněním jejich povinností – musí absolvovat další odbornou přípravu a zodpovědnost za to má držitel povolení</a:t>
            </a:r>
          </a:p>
          <a:p>
            <a:pPr lvl="1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!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říslušná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kvalifikace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přestupku	 vynutitelná povinnost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BA4F8-482B-4025-8E7E-8DD74BAAD80C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  <p:sp>
        <p:nvSpPr>
          <p:cNvPr id="6" name="Šipka doprava 5"/>
          <p:cNvSpPr/>
          <p:nvPr/>
        </p:nvSpPr>
        <p:spPr>
          <a:xfrm flipV="1">
            <a:off x="5119440" y="3154687"/>
            <a:ext cx="473364" cy="231378"/>
          </a:xfrm>
          <a:prstGeom prst="rightArrow">
            <a:avLst/>
          </a:prstGeom>
          <a:solidFill>
            <a:srgbClr val="33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03195" y="3185643"/>
            <a:ext cx="117209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4000" b="1" dirty="0" smtClean="0"/>
              <a:t>Vedení seznamů a rejstříků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</a:rPr>
              <a:t>§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26-28</a:t>
            </a:r>
            <a:endParaRPr lang="cs-CZ" sz="4000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03197" y="4289459"/>
            <a:ext cx="11150601" cy="2568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V působnosti AZ řada oficiálních evidencí, doplnění výčtu seznamů</a:t>
            </a:r>
          </a:p>
          <a:p>
            <a:pPr lvl="1" fontAlgn="auto">
              <a:spcAft>
                <a:spcPts val="0"/>
              </a:spcAft>
            </a:pPr>
            <a:r>
              <a:rPr lang="cs-CZ" dirty="0" smtClean="0"/>
              <a:t>Nově Národní radonová databáze</a:t>
            </a:r>
          </a:p>
          <a:p>
            <a:pPr fontAlgn="auto">
              <a:spcAft>
                <a:spcPts val="0"/>
              </a:spcAft>
            </a:pPr>
            <a:r>
              <a:rPr lang="cs-CZ" dirty="0" smtClean="0"/>
              <a:t>Modifikace „veřejnost“ a neveřejnost</a:t>
            </a:r>
          </a:p>
          <a:p>
            <a:pPr lvl="1"/>
            <a:r>
              <a:rPr lang="cs-CZ" dirty="0" smtClean="0"/>
              <a:t>Ochrana </a:t>
            </a:r>
            <a:r>
              <a:rPr lang="cs-CZ" dirty="0"/>
              <a:t>osobních </a:t>
            </a:r>
            <a:r>
              <a:rPr lang="cs-CZ" dirty="0" smtClean="0"/>
              <a:t>údajů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Informace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 lékařských diagnózách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 provedených vyšetřeních jsou neveřejné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9754</TotalTime>
  <Words>3602</Words>
  <Application>Microsoft Office PowerPoint</Application>
  <PresentationFormat>Vlastní</PresentationFormat>
  <Paragraphs>380</Paragraphs>
  <Slides>35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37" baseType="lpstr">
      <vt:lpstr>Vlastní návrh</vt:lpstr>
      <vt:lpstr>Motiv Office</vt:lpstr>
      <vt:lpstr>ZMĚNY LEGISLATIVY</vt:lpstr>
      <vt:lpstr>Změny legislativy</vt:lpstr>
      <vt:lpstr>Prezentace aplikace PowerPoint</vt:lpstr>
      <vt:lpstr>Povolení § 9</vt:lpstr>
      <vt:lpstr>Registrace § 10</vt:lpstr>
      <vt:lpstr>Odborná způsobilost § 15</vt:lpstr>
      <vt:lpstr>Postup při vydání povolení § 19</vt:lpstr>
      <vt:lpstr>Nové rozhodnutí o vydání povolení, zrušení a zánik § 22</vt:lpstr>
      <vt:lpstr>Společné povinnosti držitele povolení a registranta § 25</vt:lpstr>
      <vt:lpstr>Systém řízení § 29</vt:lpstr>
      <vt:lpstr>Společné povinnosti držitele povolení a registranta § 68 </vt:lpstr>
      <vt:lpstr>Povinnosti DP v oblasti zajišťování RO § 69 </vt:lpstr>
      <vt:lpstr>Soustavný dohled na RO § 72</vt:lpstr>
      <vt:lpstr>Radiační pracovníci § 78 </vt:lpstr>
      <vt:lpstr>Externí pracovníci § 79</vt:lpstr>
      <vt:lpstr>Optimalizace RO obyvatel § 82 </vt:lpstr>
      <vt:lpstr>Diagnostické referenční úrovně § 60, 84, V422 </vt:lpstr>
      <vt:lpstr>Sledování dávek v LO § 85 </vt:lpstr>
      <vt:lpstr>Radiologické události § 60 </vt:lpstr>
      <vt:lpstr>Radiologické události § 87 </vt:lpstr>
      <vt:lpstr>Opuštěný zdroj § 91</vt:lpstr>
      <vt:lpstr>Dovoz a vývoz radionuklidového zdroje § 92</vt:lpstr>
      <vt:lpstr>Sazba poplatků § 122</vt:lpstr>
      <vt:lpstr>Vymezení některých pojmů v oblasti schvalování typu výrobku a přepravy § 136</vt:lpstr>
      <vt:lpstr> Schválení typu výrobku § 137</vt:lpstr>
      <vt:lpstr> Žádost o schválení typu výrobku § 138</vt:lpstr>
      <vt:lpstr>Povinnost při dodávání výrobku podléhajícího schválení typu výrobku na trh § 140</vt:lpstr>
      <vt:lpstr>Povinnosti přepravce § 141</vt:lpstr>
      <vt:lpstr>Monitorování radiační situace § 149</vt:lpstr>
      <vt:lpstr>Zvládání RMU § 152a</vt:lpstr>
      <vt:lpstr>Přestupky § 177 - § 199</vt:lpstr>
      <vt:lpstr>Opatření k nápravě § 204</vt:lpstr>
      <vt:lpstr>Společná ustanovení § 228a a 228b</vt:lpstr>
      <vt:lpstr>Shrnutí </vt:lpstr>
      <vt:lpstr>Děkuji za pozornost</vt:lpstr>
    </vt:vector>
  </TitlesOfParts>
  <Company>SÚJB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milan.malik</dc:creator>
  <cp:lastModifiedBy>HP</cp:lastModifiedBy>
  <cp:revision>437</cp:revision>
  <cp:lastPrinted>2024-12-13T11:59:23Z</cp:lastPrinted>
  <dcterms:created xsi:type="dcterms:W3CDTF">2012-06-25T10:54:14Z</dcterms:created>
  <dcterms:modified xsi:type="dcterms:W3CDTF">2024-12-20T07:24:46Z</dcterms:modified>
</cp:coreProperties>
</file>