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 id="2147483650" r:id="rId2"/>
  </p:sldMasterIdLst>
  <p:notesMasterIdLst>
    <p:notesMasterId r:id="rId34"/>
  </p:notesMasterIdLst>
  <p:handoutMasterIdLst>
    <p:handoutMasterId r:id="rId35"/>
  </p:handoutMasterIdLst>
  <p:sldIdLst>
    <p:sldId id="356" r:id="rId3"/>
    <p:sldId id="346" r:id="rId4"/>
    <p:sldId id="345" r:id="rId5"/>
    <p:sldId id="360" r:id="rId6"/>
    <p:sldId id="343" r:id="rId7"/>
    <p:sldId id="350" r:id="rId8"/>
    <p:sldId id="357" r:id="rId9"/>
    <p:sldId id="375" r:id="rId10"/>
    <p:sldId id="355" r:id="rId11"/>
    <p:sldId id="341" r:id="rId12"/>
    <p:sldId id="369" r:id="rId13"/>
    <p:sldId id="324" r:id="rId14"/>
    <p:sldId id="370" r:id="rId15"/>
    <p:sldId id="358" r:id="rId16"/>
    <p:sldId id="366" r:id="rId17"/>
    <p:sldId id="325" r:id="rId18"/>
    <p:sldId id="336" r:id="rId19"/>
    <p:sldId id="338" r:id="rId20"/>
    <p:sldId id="331" r:id="rId21"/>
    <p:sldId id="305" r:id="rId22"/>
    <p:sldId id="326" r:id="rId23"/>
    <p:sldId id="333" r:id="rId24"/>
    <p:sldId id="335" r:id="rId25"/>
    <p:sldId id="330" r:id="rId26"/>
    <p:sldId id="337" r:id="rId27"/>
    <p:sldId id="328" r:id="rId28"/>
    <p:sldId id="344" r:id="rId29"/>
    <p:sldId id="340" r:id="rId30"/>
    <p:sldId id="368" r:id="rId31"/>
    <p:sldId id="374" r:id="rId32"/>
    <p:sldId id="347" r:id="rId33"/>
  </p:sldIdLst>
  <p:sldSz cx="12192000" cy="6858000"/>
  <p:notesSz cx="9926638" cy="6797675"/>
  <p:defaultTextStyle>
    <a:defPPr>
      <a:defRPr lang="cs-CZ"/>
    </a:defPPr>
    <a:lvl1pPr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4400" kern="1200">
        <a:solidFill>
          <a:schemeClr val="tx1"/>
        </a:solidFill>
        <a:latin typeface="Arial" panose="020B0604020202020204" pitchFamily="34" charset="0"/>
        <a:ea typeface="+mn-ea"/>
        <a:cs typeface="+mn-cs"/>
      </a:defRPr>
    </a:lvl5pPr>
    <a:lvl6pPr marL="2286000" algn="l" defTabSz="914400" rtl="0" eaLnBrk="1" latinLnBrk="0" hangingPunct="1">
      <a:defRPr sz="4400" kern="1200">
        <a:solidFill>
          <a:schemeClr val="tx1"/>
        </a:solidFill>
        <a:latin typeface="Arial" panose="020B0604020202020204" pitchFamily="34" charset="0"/>
        <a:ea typeface="+mn-ea"/>
        <a:cs typeface="+mn-cs"/>
      </a:defRPr>
    </a:lvl6pPr>
    <a:lvl7pPr marL="2743200" algn="l" defTabSz="914400" rtl="0" eaLnBrk="1" latinLnBrk="0" hangingPunct="1">
      <a:defRPr sz="4400" kern="1200">
        <a:solidFill>
          <a:schemeClr val="tx1"/>
        </a:solidFill>
        <a:latin typeface="Arial" panose="020B0604020202020204" pitchFamily="34" charset="0"/>
        <a:ea typeface="+mn-ea"/>
        <a:cs typeface="+mn-cs"/>
      </a:defRPr>
    </a:lvl7pPr>
    <a:lvl8pPr marL="3200400" algn="l" defTabSz="914400" rtl="0" eaLnBrk="1" latinLnBrk="0" hangingPunct="1">
      <a:defRPr sz="4400" kern="1200">
        <a:solidFill>
          <a:schemeClr val="tx1"/>
        </a:solidFill>
        <a:latin typeface="Arial" panose="020B0604020202020204" pitchFamily="34" charset="0"/>
        <a:ea typeface="+mn-ea"/>
        <a:cs typeface="+mn-cs"/>
      </a:defRPr>
    </a:lvl8pPr>
    <a:lvl9pPr marL="3657600" algn="l" defTabSz="914400" rtl="0" eaLnBrk="1" latinLnBrk="0" hangingPunct="1">
      <a:defRPr sz="4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482"/>
    <a:srgbClr val="49772B"/>
    <a:srgbClr val="8AC6CD"/>
    <a:srgbClr val="6E8FAD"/>
    <a:srgbClr val="5F87AC"/>
    <a:srgbClr val="3A2A7C"/>
    <a:srgbClr val="38546E"/>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9" autoAdjust="0"/>
    <p:restoredTop sz="94668" autoAdjust="0"/>
  </p:normalViewPr>
  <p:slideViewPr>
    <p:cSldViewPr snapToGrid="0">
      <p:cViewPr varScale="1">
        <p:scale>
          <a:sx n="105" d="100"/>
          <a:sy n="105" d="100"/>
        </p:scale>
        <p:origin x="714" y="114"/>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43030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cs-CZ" altLang="cs-CZ"/>
          </a:p>
        </p:txBody>
      </p:sp>
      <p:sp>
        <p:nvSpPr>
          <p:cNvPr id="4099" name="Rectangle 3"/>
          <p:cNvSpPr>
            <a:spLocks noGrp="1" noChangeArrowheads="1"/>
          </p:cNvSpPr>
          <p:nvPr>
            <p:ph type="dt" sz="quarter" idx="1"/>
          </p:nvPr>
        </p:nvSpPr>
        <p:spPr bwMode="auto">
          <a:xfrm>
            <a:off x="5622027" y="1"/>
            <a:ext cx="43030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cs-CZ" altLang="cs-CZ"/>
          </a:p>
        </p:txBody>
      </p:sp>
      <p:sp>
        <p:nvSpPr>
          <p:cNvPr id="4100" name="Rectangle 4"/>
          <p:cNvSpPr>
            <a:spLocks noGrp="1" noChangeArrowheads="1"/>
          </p:cNvSpPr>
          <p:nvPr>
            <p:ph type="ftr" sz="quarter" idx="2"/>
          </p:nvPr>
        </p:nvSpPr>
        <p:spPr bwMode="auto">
          <a:xfrm>
            <a:off x="1" y="6456364"/>
            <a:ext cx="43030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cs-CZ" altLang="cs-CZ"/>
          </a:p>
        </p:txBody>
      </p:sp>
      <p:sp>
        <p:nvSpPr>
          <p:cNvPr id="4101" name="Rectangle 5"/>
          <p:cNvSpPr>
            <a:spLocks noGrp="1" noChangeArrowheads="1"/>
          </p:cNvSpPr>
          <p:nvPr>
            <p:ph type="sldNum" sz="quarter" idx="3"/>
          </p:nvPr>
        </p:nvSpPr>
        <p:spPr bwMode="auto">
          <a:xfrm>
            <a:off x="5622027" y="6456364"/>
            <a:ext cx="43030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FC85104-FDF1-4D8A-9095-4EF37AA34926}" type="slidenum">
              <a:rPr lang="cs-CZ" altLang="cs-CZ"/>
              <a:pPr>
                <a:defRPr/>
              </a:pPr>
              <a:t>‹#›</a:t>
            </a:fld>
            <a:endParaRPr lang="cs-CZ" altLang="cs-CZ"/>
          </a:p>
        </p:txBody>
      </p:sp>
    </p:spTree>
    <p:extLst>
      <p:ext uri="{BB962C8B-B14F-4D97-AF65-F5344CB8AC3E}">
        <p14:creationId xmlns:p14="http://schemas.microsoft.com/office/powerpoint/2010/main" val="1160960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1"/>
            <a:ext cx="43030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cs-CZ" altLang="cs-CZ"/>
          </a:p>
        </p:txBody>
      </p:sp>
      <p:sp>
        <p:nvSpPr>
          <p:cNvPr id="6147" name="Rectangle 3"/>
          <p:cNvSpPr>
            <a:spLocks noGrp="1" noChangeArrowheads="1"/>
          </p:cNvSpPr>
          <p:nvPr>
            <p:ph type="dt" idx="1"/>
          </p:nvPr>
        </p:nvSpPr>
        <p:spPr bwMode="auto">
          <a:xfrm>
            <a:off x="5622027" y="1"/>
            <a:ext cx="43030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cs-CZ" altLang="cs-CZ"/>
          </a:p>
        </p:txBody>
      </p:sp>
      <p:sp>
        <p:nvSpPr>
          <p:cNvPr id="3076" name="Rectangle 4"/>
          <p:cNvSpPr>
            <a:spLocks noGrp="1" noRot="1" noChangeAspect="1" noChangeArrowheads="1" noTextEdit="1"/>
          </p:cNvSpPr>
          <p:nvPr>
            <p:ph type="sldImg" idx="2"/>
          </p:nvPr>
        </p:nvSpPr>
        <p:spPr bwMode="auto">
          <a:xfrm>
            <a:off x="2697163" y="509588"/>
            <a:ext cx="4532312" cy="25495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92029" y="3228976"/>
            <a:ext cx="7942580" cy="305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noProof="0" smtClean="0"/>
              <a:t>Klepnutím lze upravit styly předlohy textu.</a:t>
            </a:r>
          </a:p>
          <a:p>
            <a:pPr lvl="1"/>
            <a:r>
              <a:rPr lang="cs-CZ" altLang="cs-CZ" noProof="0" smtClean="0"/>
              <a:t>Druhá úroveň</a:t>
            </a:r>
          </a:p>
          <a:p>
            <a:pPr lvl="2"/>
            <a:r>
              <a:rPr lang="cs-CZ" altLang="cs-CZ" noProof="0" smtClean="0"/>
              <a:t>Třetí úroveň</a:t>
            </a:r>
          </a:p>
          <a:p>
            <a:pPr lvl="3"/>
            <a:r>
              <a:rPr lang="cs-CZ" altLang="cs-CZ" noProof="0" smtClean="0"/>
              <a:t>Čtvrtá úroveň</a:t>
            </a:r>
          </a:p>
          <a:p>
            <a:pPr lvl="4"/>
            <a:r>
              <a:rPr lang="cs-CZ" altLang="cs-CZ" noProof="0" smtClean="0"/>
              <a:t>Pátá úroveň</a:t>
            </a:r>
          </a:p>
        </p:txBody>
      </p:sp>
      <p:sp>
        <p:nvSpPr>
          <p:cNvPr id="6150" name="Rectangle 6"/>
          <p:cNvSpPr>
            <a:spLocks noGrp="1" noChangeArrowheads="1"/>
          </p:cNvSpPr>
          <p:nvPr>
            <p:ph type="ftr" sz="quarter" idx="4"/>
          </p:nvPr>
        </p:nvSpPr>
        <p:spPr bwMode="auto">
          <a:xfrm>
            <a:off x="1" y="6456364"/>
            <a:ext cx="43030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cs-CZ" altLang="cs-CZ"/>
          </a:p>
        </p:txBody>
      </p:sp>
      <p:sp>
        <p:nvSpPr>
          <p:cNvPr id="6151" name="Rectangle 7"/>
          <p:cNvSpPr>
            <a:spLocks noGrp="1" noChangeArrowheads="1"/>
          </p:cNvSpPr>
          <p:nvPr>
            <p:ph type="sldNum" sz="quarter" idx="5"/>
          </p:nvPr>
        </p:nvSpPr>
        <p:spPr bwMode="auto">
          <a:xfrm>
            <a:off x="5622027" y="6456364"/>
            <a:ext cx="4303025"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79DA9DF-F8DB-401A-907D-FCE07C6B0D7E}" type="slidenum">
              <a:rPr lang="cs-CZ" altLang="cs-CZ"/>
              <a:pPr>
                <a:defRPr/>
              </a:pPr>
              <a:t>‹#›</a:t>
            </a:fld>
            <a:endParaRPr lang="cs-CZ" altLang="cs-CZ"/>
          </a:p>
        </p:txBody>
      </p:sp>
    </p:spTree>
    <p:extLst>
      <p:ext uri="{BB962C8B-B14F-4D97-AF65-F5344CB8AC3E}">
        <p14:creationId xmlns:p14="http://schemas.microsoft.com/office/powerpoint/2010/main" val="2337009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400" y="2130426"/>
            <a:ext cx="103632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13"/>
          <p:cNvSpPr>
            <a:spLocks noGrp="1" noChangeArrowheads="1"/>
          </p:cNvSpPr>
          <p:nvPr>
            <p:ph type="sldNum" sz="quarter" idx="10"/>
          </p:nvPr>
        </p:nvSpPr>
        <p:spPr>
          <a:ln/>
        </p:spPr>
        <p:txBody>
          <a:bodyPr/>
          <a:lstStyle>
            <a:lvl1pPr>
              <a:defRPr/>
            </a:lvl1pPr>
          </a:lstStyle>
          <a:p>
            <a:pPr>
              <a:defRPr/>
            </a:pPr>
            <a:fld id="{462A75C2-97E9-4CA2-B4D1-CF5914246D6B}" type="slidenum">
              <a:rPr lang="cs-CZ" altLang="cs-CZ"/>
              <a:pPr>
                <a:defRPr/>
              </a:pPr>
              <a:t>‹#›</a:t>
            </a:fld>
            <a:endParaRPr lang="cs-CZ" altLang="cs-CZ"/>
          </a:p>
        </p:txBody>
      </p:sp>
    </p:spTree>
    <p:extLst>
      <p:ext uri="{BB962C8B-B14F-4D97-AF65-F5344CB8AC3E}">
        <p14:creationId xmlns:p14="http://schemas.microsoft.com/office/powerpoint/2010/main" val="9369011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3"/>
          <p:cNvSpPr>
            <a:spLocks noGrp="1" noChangeArrowheads="1"/>
          </p:cNvSpPr>
          <p:nvPr>
            <p:ph type="sldNum" sz="quarter" idx="10"/>
          </p:nvPr>
        </p:nvSpPr>
        <p:spPr>
          <a:ln/>
        </p:spPr>
        <p:txBody>
          <a:bodyPr/>
          <a:lstStyle>
            <a:lvl1pPr>
              <a:defRPr/>
            </a:lvl1pPr>
          </a:lstStyle>
          <a:p>
            <a:pPr>
              <a:defRPr/>
            </a:pPr>
            <a:fld id="{DC750AF4-C750-449A-BDAE-8DA1C64A110D}" type="slidenum">
              <a:rPr lang="cs-CZ" altLang="cs-CZ"/>
              <a:pPr>
                <a:defRPr/>
              </a:pPr>
              <a:t>‹#›</a:t>
            </a:fld>
            <a:endParaRPr lang="cs-CZ" altLang="cs-CZ"/>
          </a:p>
        </p:txBody>
      </p:sp>
    </p:spTree>
    <p:extLst>
      <p:ext uri="{BB962C8B-B14F-4D97-AF65-F5344CB8AC3E}">
        <p14:creationId xmlns:p14="http://schemas.microsoft.com/office/powerpoint/2010/main" val="212517188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62484" y="958850"/>
            <a:ext cx="2760133" cy="543718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77852" y="958850"/>
            <a:ext cx="8081433" cy="543718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3"/>
          <p:cNvSpPr>
            <a:spLocks noGrp="1" noChangeArrowheads="1"/>
          </p:cNvSpPr>
          <p:nvPr>
            <p:ph type="sldNum" sz="quarter" idx="10"/>
          </p:nvPr>
        </p:nvSpPr>
        <p:spPr>
          <a:ln/>
        </p:spPr>
        <p:txBody>
          <a:bodyPr/>
          <a:lstStyle>
            <a:lvl1pPr>
              <a:defRPr/>
            </a:lvl1pPr>
          </a:lstStyle>
          <a:p>
            <a:pPr>
              <a:defRPr/>
            </a:pPr>
            <a:fld id="{5EE83448-411A-4A39-A9E6-504B5EC03DC7}" type="slidenum">
              <a:rPr lang="cs-CZ" altLang="cs-CZ"/>
              <a:pPr>
                <a:defRPr/>
              </a:pPr>
              <a:t>‹#›</a:t>
            </a:fld>
            <a:endParaRPr lang="cs-CZ" altLang="cs-CZ"/>
          </a:p>
        </p:txBody>
      </p:sp>
    </p:spTree>
    <p:extLst>
      <p:ext uri="{BB962C8B-B14F-4D97-AF65-F5344CB8AC3E}">
        <p14:creationId xmlns:p14="http://schemas.microsoft.com/office/powerpoint/2010/main" val="19769452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914400" y="2130426"/>
            <a:ext cx="103632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E7B24F52-514A-4B58-A545-49323B58831E}" type="slidenum">
              <a:rPr lang="cs-CZ" altLang="cs-CZ"/>
              <a:pPr>
                <a:defRPr/>
              </a:pPr>
              <a:t>‹#›</a:t>
            </a:fld>
            <a:endParaRPr lang="cs-CZ" altLang="cs-CZ"/>
          </a:p>
        </p:txBody>
      </p:sp>
    </p:spTree>
    <p:extLst>
      <p:ext uri="{BB962C8B-B14F-4D97-AF65-F5344CB8AC3E}">
        <p14:creationId xmlns:p14="http://schemas.microsoft.com/office/powerpoint/2010/main" val="328841792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EB2C2AD1-EE78-4209-BF7A-011DF481F2F5}" type="slidenum">
              <a:rPr lang="cs-CZ" altLang="cs-CZ"/>
              <a:pPr>
                <a:defRPr/>
              </a:pPr>
              <a:t>‹#›</a:t>
            </a:fld>
            <a:endParaRPr lang="cs-CZ" altLang="cs-CZ"/>
          </a:p>
        </p:txBody>
      </p:sp>
    </p:spTree>
    <p:extLst>
      <p:ext uri="{BB962C8B-B14F-4D97-AF65-F5344CB8AC3E}">
        <p14:creationId xmlns:p14="http://schemas.microsoft.com/office/powerpoint/2010/main" val="367277092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084" y="4406901"/>
            <a:ext cx="103632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FBF6C063-4F8C-4800-8E18-6380D25FB006}" type="slidenum">
              <a:rPr lang="cs-CZ" altLang="cs-CZ"/>
              <a:pPr>
                <a:defRPr/>
              </a:pPr>
              <a:t>‹#›</a:t>
            </a:fld>
            <a:endParaRPr lang="cs-CZ" altLang="cs-CZ"/>
          </a:p>
        </p:txBody>
      </p:sp>
    </p:spTree>
    <p:extLst>
      <p:ext uri="{BB962C8B-B14F-4D97-AF65-F5344CB8AC3E}">
        <p14:creationId xmlns:p14="http://schemas.microsoft.com/office/powerpoint/2010/main" val="4916369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p:cNvSpPr>
            <a:spLocks noGrp="1" noChangeArrowheads="1"/>
          </p:cNvSpPr>
          <p:nvPr>
            <p:ph type="sldNum" sz="quarter" idx="12"/>
          </p:nvPr>
        </p:nvSpPr>
        <p:spPr>
          <a:ln/>
        </p:spPr>
        <p:txBody>
          <a:bodyPr/>
          <a:lstStyle>
            <a:lvl1pPr>
              <a:defRPr/>
            </a:lvl1pPr>
          </a:lstStyle>
          <a:p>
            <a:pPr>
              <a:defRPr/>
            </a:pPr>
            <a:fld id="{029C1793-6D74-4FE1-85EA-0EE887A7989F}" type="slidenum">
              <a:rPr lang="cs-CZ" altLang="cs-CZ"/>
              <a:pPr>
                <a:defRPr/>
              </a:pPr>
              <a:t>‹#›</a:t>
            </a:fld>
            <a:endParaRPr lang="cs-CZ" altLang="cs-CZ"/>
          </a:p>
        </p:txBody>
      </p:sp>
    </p:spTree>
    <p:extLst>
      <p:ext uri="{BB962C8B-B14F-4D97-AF65-F5344CB8AC3E}">
        <p14:creationId xmlns:p14="http://schemas.microsoft.com/office/powerpoint/2010/main" val="11566379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9" name="Rectangle 6"/>
          <p:cNvSpPr>
            <a:spLocks noGrp="1" noChangeArrowheads="1"/>
          </p:cNvSpPr>
          <p:nvPr>
            <p:ph type="sldNum" sz="quarter" idx="12"/>
          </p:nvPr>
        </p:nvSpPr>
        <p:spPr>
          <a:ln/>
        </p:spPr>
        <p:txBody>
          <a:bodyPr/>
          <a:lstStyle>
            <a:lvl1pPr>
              <a:defRPr/>
            </a:lvl1pPr>
          </a:lstStyle>
          <a:p>
            <a:pPr>
              <a:defRPr/>
            </a:pPr>
            <a:fld id="{7B3C9312-9760-479E-88D8-2E22ED5FB1AB}" type="slidenum">
              <a:rPr lang="cs-CZ" altLang="cs-CZ"/>
              <a:pPr>
                <a:defRPr/>
              </a:pPr>
              <a:t>‹#›</a:t>
            </a:fld>
            <a:endParaRPr lang="cs-CZ" altLang="cs-CZ"/>
          </a:p>
        </p:txBody>
      </p:sp>
    </p:spTree>
    <p:extLst>
      <p:ext uri="{BB962C8B-B14F-4D97-AF65-F5344CB8AC3E}">
        <p14:creationId xmlns:p14="http://schemas.microsoft.com/office/powerpoint/2010/main" val="26899577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5" name="Rectangle 6"/>
          <p:cNvSpPr>
            <a:spLocks noGrp="1" noChangeArrowheads="1"/>
          </p:cNvSpPr>
          <p:nvPr>
            <p:ph type="sldNum" sz="quarter" idx="12"/>
          </p:nvPr>
        </p:nvSpPr>
        <p:spPr>
          <a:ln/>
        </p:spPr>
        <p:txBody>
          <a:bodyPr/>
          <a:lstStyle>
            <a:lvl1pPr>
              <a:defRPr/>
            </a:lvl1pPr>
          </a:lstStyle>
          <a:p>
            <a:pPr>
              <a:defRPr/>
            </a:pPr>
            <a:fld id="{3F2B9E21-6438-4B7E-8F57-0F6A6B6027AA}" type="slidenum">
              <a:rPr lang="cs-CZ" altLang="cs-CZ"/>
              <a:pPr>
                <a:defRPr/>
              </a:pPr>
              <a:t>‹#›</a:t>
            </a:fld>
            <a:endParaRPr lang="cs-CZ" altLang="cs-CZ"/>
          </a:p>
        </p:txBody>
      </p:sp>
    </p:spTree>
    <p:extLst>
      <p:ext uri="{BB962C8B-B14F-4D97-AF65-F5344CB8AC3E}">
        <p14:creationId xmlns:p14="http://schemas.microsoft.com/office/powerpoint/2010/main" val="96122876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4" name="Rectangle 6"/>
          <p:cNvSpPr>
            <a:spLocks noGrp="1" noChangeArrowheads="1"/>
          </p:cNvSpPr>
          <p:nvPr>
            <p:ph type="sldNum" sz="quarter" idx="12"/>
          </p:nvPr>
        </p:nvSpPr>
        <p:spPr>
          <a:ln/>
        </p:spPr>
        <p:txBody>
          <a:bodyPr/>
          <a:lstStyle>
            <a:lvl1pPr>
              <a:defRPr/>
            </a:lvl1pPr>
          </a:lstStyle>
          <a:p>
            <a:pPr>
              <a:defRPr/>
            </a:pPr>
            <a:fld id="{DD49EADE-6EFF-43B4-A963-8267D0EC259C}" type="slidenum">
              <a:rPr lang="cs-CZ" altLang="cs-CZ"/>
              <a:pPr>
                <a:defRPr/>
              </a:pPr>
              <a:t>‹#›</a:t>
            </a:fld>
            <a:endParaRPr lang="cs-CZ" altLang="cs-CZ"/>
          </a:p>
        </p:txBody>
      </p:sp>
    </p:spTree>
    <p:extLst>
      <p:ext uri="{BB962C8B-B14F-4D97-AF65-F5344CB8AC3E}">
        <p14:creationId xmlns:p14="http://schemas.microsoft.com/office/powerpoint/2010/main" val="44668863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1" y="273050"/>
            <a:ext cx="4011084"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p:cNvSpPr>
            <a:spLocks noGrp="1" noChangeArrowheads="1"/>
          </p:cNvSpPr>
          <p:nvPr>
            <p:ph type="sldNum" sz="quarter" idx="12"/>
          </p:nvPr>
        </p:nvSpPr>
        <p:spPr>
          <a:ln/>
        </p:spPr>
        <p:txBody>
          <a:bodyPr/>
          <a:lstStyle>
            <a:lvl1pPr>
              <a:defRPr/>
            </a:lvl1pPr>
          </a:lstStyle>
          <a:p>
            <a:pPr>
              <a:defRPr/>
            </a:pPr>
            <a:fld id="{EB7CAF28-41EE-4A6C-8C13-7D2BD1638E4E}" type="slidenum">
              <a:rPr lang="cs-CZ" altLang="cs-CZ"/>
              <a:pPr>
                <a:defRPr/>
              </a:pPr>
              <a:t>‹#›</a:t>
            </a:fld>
            <a:endParaRPr lang="cs-CZ" altLang="cs-CZ"/>
          </a:p>
        </p:txBody>
      </p:sp>
    </p:spTree>
    <p:extLst>
      <p:ext uri="{BB962C8B-B14F-4D97-AF65-F5344CB8AC3E}">
        <p14:creationId xmlns:p14="http://schemas.microsoft.com/office/powerpoint/2010/main" val="26907858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13"/>
          <p:cNvSpPr>
            <a:spLocks noGrp="1" noChangeArrowheads="1"/>
          </p:cNvSpPr>
          <p:nvPr>
            <p:ph type="sldNum" sz="quarter" idx="10"/>
          </p:nvPr>
        </p:nvSpPr>
        <p:spPr>
          <a:ln/>
        </p:spPr>
        <p:txBody>
          <a:bodyPr/>
          <a:lstStyle>
            <a:lvl1pPr>
              <a:defRPr/>
            </a:lvl1pPr>
          </a:lstStyle>
          <a:p>
            <a:pPr>
              <a:defRPr/>
            </a:pPr>
            <a:fld id="{CCAE7E08-4A74-4F19-8EE3-0D3B3CD899A1}" type="slidenum">
              <a:rPr lang="cs-CZ" altLang="cs-CZ"/>
              <a:pPr>
                <a:defRPr/>
              </a:pPr>
              <a:t>‹#›</a:t>
            </a:fld>
            <a:endParaRPr lang="cs-CZ" altLang="cs-CZ"/>
          </a:p>
        </p:txBody>
      </p:sp>
    </p:spTree>
    <p:extLst>
      <p:ext uri="{BB962C8B-B14F-4D97-AF65-F5344CB8AC3E}">
        <p14:creationId xmlns:p14="http://schemas.microsoft.com/office/powerpoint/2010/main" val="5238863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717" y="4800600"/>
            <a:ext cx="73152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7" name="Rectangle 6"/>
          <p:cNvSpPr>
            <a:spLocks noGrp="1" noChangeArrowheads="1"/>
          </p:cNvSpPr>
          <p:nvPr>
            <p:ph type="sldNum" sz="quarter" idx="12"/>
          </p:nvPr>
        </p:nvSpPr>
        <p:spPr>
          <a:ln/>
        </p:spPr>
        <p:txBody>
          <a:bodyPr/>
          <a:lstStyle>
            <a:lvl1pPr>
              <a:defRPr/>
            </a:lvl1pPr>
          </a:lstStyle>
          <a:p>
            <a:pPr>
              <a:defRPr/>
            </a:pPr>
            <a:fld id="{D53B8E75-E6AE-4101-AA74-61130E49111C}" type="slidenum">
              <a:rPr lang="cs-CZ" altLang="cs-CZ"/>
              <a:pPr>
                <a:defRPr/>
              </a:pPr>
              <a:t>‹#›</a:t>
            </a:fld>
            <a:endParaRPr lang="cs-CZ" altLang="cs-CZ"/>
          </a:p>
        </p:txBody>
      </p:sp>
    </p:spTree>
    <p:extLst>
      <p:ext uri="{BB962C8B-B14F-4D97-AF65-F5344CB8AC3E}">
        <p14:creationId xmlns:p14="http://schemas.microsoft.com/office/powerpoint/2010/main" val="10529922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B0193DEB-5FD1-425D-93BB-06FA89F96E89}" type="slidenum">
              <a:rPr lang="cs-CZ" altLang="cs-CZ"/>
              <a:pPr>
                <a:defRPr/>
              </a:pPr>
              <a:t>‹#›</a:t>
            </a:fld>
            <a:endParaRPr lang="cs-CZ" altLang="cs-CZ"/>
          </a:p>
        </p:txBody>
      </p:sp>
    </p:spTree>
    <p:extLst>
      <p:ext uri="{BB962C8B-B14F-4D97-AF65-F5344CB8AC3E}">
        <p14:creationId xmlns:p14="http://schemas.microsoft.com/office/powerpoint/2010/main" val="384368317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839200" y="274639"/>
            <a:ext cx="27432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09600" y="274639"/>
            <a:ext cx="80264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ltLang="cs-CZ"/>
          </a:p>
        </p:txBody>
      </p:sp>
      <p:sp>
        <p:nvSpPr>
          <p:cNvPr id="6" name="Rectangle 6"/>
          <p:cNvSpPr>
            <a:spLocks noGrp="1" noChangeArrowheads="1"/>
          </p:cNvSpPr>
          <p:nvPr>
            <p:ph type="sldNum" sz="quarter" idx="12"/>
          </p:nvPr>
        </p:nvSpPr>
        <p:spPr>
          <a:ln/>
        </p:spPr>
        <p:txBody>
          <a:bodyPr/>
          <a:lstStyle>
            <a:lvl1pPr>
              <a:defRPr/>
            </a:lvl1pPr>
          </a:lstStyle>
          <a:p>
            <a:pPr>
              <a:defRPr/>
            </a:pPr>
            <a:fld id="{4A5E87A8-E496-400C-9EA7-30FA28ECE780}" type="slidenum">
              <a:rPr lang="cs-CZ" altLang="cs-CZ"/>
              <a:pPr>
                <a:defRPr/>
              </a:pPr>
              <a:t>‹#›</a:t>
            </a:fld>
            <a:endParaRPr lang="cs-CZ" altLang="cs-CZ"/>
          </a:p>
        </p:txBody>
      </p:sp>
    </p:spTree>
    <p:extLst>
      <p:ext uri="{BB962C8B-B14F-4D97-AF65-F5344CB8AC3E}">
        <p14:creationId xmlns:p14="http://schemas.microsoft.com/office/powerpoint/2010/main" val="15263269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963084" y="4406901"/>
            <a:ext cx="103632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13"/>
          <p:cNvSpPr>
            <a:spLocks noGrp="1" noChangeArrowheads="1"/>
          </p:cNvSpPr>
          <p:nvPr>
            <p:ph type="sldNum" sz="quarter" idx="10"/>
          </p:nvPr>
        </p:nvSpPr>
        <p:spPr>
          <a:ln/>
        </p:spPr>
        <p:txBody>
          <a:bodyPr/>
          <a:lstStyle>
            <a:lvl1pPr>
              <a:defRPr/>
            </a:lvl1pPr>
          </a:lstStyle>
          <a:p>
            <a:pPr>
              <a:defRPr/>
            </a:pPr>
            <a:fld id="{76FCC3FF-84E7-4E25-848A-FC4BE10E034E}" type="slidenum">
              <a:rPr lang="cs-CZ" altLang="cs-CZ"/>
              <a:pPr>
                <a:defRPr/>
              </a:pPr>
              <a:t>‹#›</a:t>
            </a:fld>
            <a:endParaRPr lang="cs-CZ" altLang="cs-CZ"/>
          </a:p>
        </p:txBody>
      </p:sp>
    </p:spTree>
    <p:extLst>
      <p:ext uri="{BB962C8B-B14F-4D97-AF65-F5344CB8AC3E}">
        <p14:creationId xmlns:p14="http://schemas.microsoft.com/office/powerpoint/2010/main" val="21128739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77851" y="1847850"/>
            <a:ext cx="5420783" cy="4548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201833" y="1847850"/>
            <a:ext cx="5420784" cy="45481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13"/>
          <p:cNvSpPr>
            <a:spLocks noGrp="1" noChangeArrowheads="1"/>
          </p:cNvSpPr>
          <p:nvPr>
            <p:ph type="sldNum" sz="quarter" idx="10"/>
          </p:nvPr>
        </p:nvSpPr>
        <p:spPr>
          <a:ln/>
        </p:spPr>
        <p:txBody>
          <a:bodyPr/>
          <a:lstStyle>
            <a:lvl1pPr>
              <a:defRPr/>
            </a:lvl1pPr>
          </a:lstStyle>
          <a:p>
            <a:pPr>
              <a:defRPr/>
            </a:pPr>
            <a:fld id="{C955DBE8-EE54-4146-B2E3-AECDB8318AC1}" type="slidenum">
              <a:rPr lang="cs-CZ" altLang="cs-CZ"/>
              <a:pPr>
                <a:defRPr/>
              </a:pPr>
              <a:t>‹#›</a:t>
            </a:fld>
            <a:endParaRPr lang="cs-CZ" altLang="cs-CZ"/>
          </a:p>
        </p:txBody>
      </p:sp>
    </p:spTree>
    <p:extLst>
      <p:ext uri="{BB962C8B-B14F-4D97-AF65-F5344CB8AC3E}">
        <p14:creationId xmlns:p14="http://schemas.microsoft.com/office/powerpoint/2010/main" val="41644646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13"/>
          <p:cNvSpPr>
            <a:spLocks noGrp="1" noChangeArrowheads="1"/>
          </p:cNvSpPr>
          <p:nvPr>
            <p:ph type="sldNum" sz="quarter" idx="10"/>
          </p:nvPr>
        </p:nvSpPr>
        <p:spPr>
          <a:ln/>
        </p:spPr>
        <p:txBody>
          <a:bodyPr/>
          <a:lstStyle>
            <a:lvl1pPr>
              <a:defRPr/>
            </a:lvl1pPr>
          </a:lstStyle>
          <a:p>
            <a:pPr>
              <a:defRPr/>
            </a:pPr>
            <a:fld id="{2963E387-BEF8-4EB1-AC9E-E8352E11F0F6}" type="slidenum">
              <a:rPr lang="cs-CZ" altLang="cs-CZ"/>
              <a:pPr>
                <a:defRPr/>
              </a:pPr>
              <a:t>‹#›</a:t>
            </a:fld>
            <a:endParaRPr lang="cs-CZ" altLang="cs-CZ"/>
          </a:p>
        </p:txBody>
      </p:sp>
    </p:spTree>
    <p:extLst>
      <p:ext uri="{BB962C8B-B14F-4D97-AF65-F5344CB8AC3E}">
        <p14:creationId xmlns:p14="http://schemas.microsoft.com/office/powerpoint/2010/main" val="1697415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13"/>
          <p:cNvSpPr>
            <a:spLocks noGrp="1" noChangeArrowheads="1"/>
          </p:cNvSpPr>
          <p:nvPr>
            <p:ph type="sldNum" sz="quarter" idx="10"/>
          </p:nvPr>
        </p:nvSpPr>
        <p:spPr>
          <a:ln/>
        </p:spPr>
        <p:txBody>
          <a:bodyPr/>
          <a:lstStyle>
            <a:lvl1pPr>
              <a:defRPr/>
            </a:lvl1pPr>
          </a:lstStyle>
          <a:p>
            <a:pPr>
              <a:defRPr/>
            </a:pPr>
            <a:fld id="{F6FD9A15-DDC3-4411-9C43-C464D2C5AC87}" type="slidenum">
              <a:rPr lang="cs-CZ" altLang="cs-CZ"/>
              <a:pPr>
                <a:defRPr/>
              </a:pPr>
              <a:t>‹#›</a:t>
            </a:fld>
            <a:endParaRPr lang="cs-CZ" altLang="cs-CZ"/>
          </a:p>
        </p:txBody>
      </p:sp>
    </p:spTree>
    <p:extLst>
      <p:ext uri="{BB962C8B-B14F-4D97-AF65-F5344CB8AC3E}">
        <p14:creationId xmlns:p14="http://schemas.microsoft.com/office/powerpoint/2010/main" val="33403764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3"/>
          <p:cNvSpPr>
            <a:spLocks noGrp="1" noChangeArrowheads="1"/>
          </p:cNvSpPr>
          <p:nvPr>
            <p:ph type="sldNum" sz="quarter" idx="10"/>
          </p:nvPr>
        </p:nvSpPr>
        <p:spPr>
          <a:ln/>
        </p:spPr>
        <p:txBody>
          <a:bodyPr/>
          <a:lstStyle>
            <a:lvl1pPr>
              <a:defRPr/>
            </a:lvl1pPr>
          </a:lstStyle>
          <a:p>
            <a:pPr>
              <a:defRPr/>
            </a:pPr>
            <a:fld id="{228DCE4C-B5F3-4858-82BF-6DC31357502B}" type="slidenum">
              <a:rPr lang="cs-CZ" altLang="cs-CZ"/>
              <a:pPr>
                <a:defRPr/>
              </a:pPr>
              <a:t>‹#›</a:t>
            </a:fld>
            <a:endParaRPr lang="cs-CZ" altLang="cs-CZ"/>
          </a:p>
        </p:txBody>
      </p:sp>
    </p:spTree>
    <p:extLst>
      <p:ext uri="{BB962C8B-B14F-4D97-AF65-F5344CB8AC3E}">
        <p14:creationId xmlns:p14="http://schemas.microsoft.com/office/powerpoint/2010/main" val="19349783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1" y="273050"/>
            <a:ext cx="4011084"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13"/>
          <p:cNvSpPr>
            <a:spLocks noGrp="1" noChangeArrowheads="1"/>
          </p:cNvSpPr>
          <p:nvPr>
            <p:ph type="sldNum" sz="quarter" idx="10"/>
          </p:nvPr>
        </p:nvSpPr>
        <p:spPr>
          <a:ln/>
        </p:spPr>
        <p:txBody>
          <a:bodyPr/>
          <a:lstStyle>
            <a:lvl1pPr>
              <a:defRPr/>
            </a:lvl1pPr>
          </a:lstStyle>
          <a:p>
            <a:pPr>
              <a:defRPr/>
            </a:pPr>
            <a:fld id="{5352634A-6AEE-4249-B6D2-EEEE1C1F0791}" type="slidenum">
              <a:rPr lang="cs-CZ" altLang="cs-CZ"/>
              <a:pPr>
                <a:defRPr/>
              </a:pPr>
              <a:t>‹#›</a:t>
            </a:fld>
            <a:endParaRPr lang="cs-CZ" altLang="cs-CZ"/>
          </a:p>
        </p:txBody>
      </p:sp>
    </p:spTree>
    <p:extLst>
      <p:ext uri="{BB962C8B-B14F-4D97-AF65-F5344CB8AC3E}">
        <p14:creationId xmlns:p14="http://schemas.microsoft.com/office/powerpoint/2010/main" val="24449664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389717" y="4800600"/>
            <a:ext cx="73152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13"/>
          <p:cNvSpPr>
            <a:spLocks noGrp="1" noChangeArrowheads="1"/>
          </p:cNvSpPr>
          <p:nvPr>
            <p:ph type="sldNum" sz="quarter" idx="10"/>
          </p:nvPr>
        </p:nvSpPr>
        <p:spPr>
          <a:ln/>
        </p:spPr>
        <p:txBody>
          <a:bodyPr/>
          <a:lstStyle>
            <a:lvl1pPr>
              <a:defRPr/>
            </a:lvl1pPr>
          </a:lstStyle>
          <a:p>
            <a:pPr>
              <a:defRPr/>
            </a:pPr>
            <a:fld id="{DB45C51E-238E-44E6-805C-A6301F359ED6}" type="slidenum">
              <a:rPr lang="cs-CZ" altLang="cs-CZ"/>
              <a:pPr>
                <a:defRPr/>
              </a:pPr>
              <a:t>‹#›</a:t>
            </a:fld>
            <a:endParaRPr lang="cs-CZ" altLang="cs-CZ"/>
          </a:p>
        </p:txBody>
      </p:sp>
    </p:spTree>
    <p:extLst>
      <p:ext uri="{BB962C8B-B14F-4D97-AF65-F5344CB8AC3E}">
        <p14:creationId xmlns:p14="http://schemas.microsoft.com/office/powerpoint/2010/main" val="347687363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9" descr="šipka v kolečku_SUJB2_malá"/>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rot="2700000">
            <a:off x="697508" y="892236"/>
            <a:ext cx="635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0"/>
          <p:cNvSpPr>
            <a:spLocks noChangeArrowheads="1"/>
          </p:cNvSpPr>
          <p:nvPr/>
        </p:nvSpPr>
        <p:spPr bwMode="auto">
          <a:xfrm>
            <a:off x="0" y="6524625"/>
            <a:ext cx="12192000" cy="333375"/>
          </a:xfrm>
          <a:prstGeom prst="rect">
            <a:avLst/>
          </a:prstGeom>
          <a:gradFill flip="none" rotWithShape="1">
            <a:gsLst>
              <a:gs pos="0">
                <a:srgbClr val="8AC6CD">
                  <a:shade val="30000"/>
                  <a:satMod val="115000"/>
                </a:srgbClr>
              </a:gs>
              <a:gs pos="50000">
                <a:srgbClr val="8AC6CD">
                  <a:shade val="67500"/>
                  <a:satMod val="115000"/>
                </a:srgbClr>
              </a:gs>
              <a:gs pos="100000">
                <a:srgbClr val="8AC6CD">
                  <a:shade val="100000"/>
                  <a:satMod val="115000"/>
                </a:srgbClr>
              </a:gs>
            </a:gsLst>
            <a:lin ang="10800000" scaled="1"/>
            <a:tileRect/>
          </a:gradFill>
          <a:ln>
            <a:noFill/>
          </a:ln>
          <a:effectLst/>
          <a:extLst/>
        </p:spPr>
        <p:txBody>
          <a:bodyPr wrap="none" anchor="ctr"/>
          <a:lstStyle>
            <a:lvl1pPr eaLnBrk="0" hangingPunct="0">
              <a:defRPr sz="4400">
                <a:solidFill>
                  <a:schemeClr val="tx1"/>
                </a:solidFill>
                <a:latin typeface="Arial" charset="0"/>
              </a:defRPr>
            </a:lvl1pPr>
            <a:lvl2pPr marL="742950" indent="-285750" eaLnBrk="0" hangingPunct="0">
              <a:defRPr sz="4400">
                <a:solidFill>
                  <a:schemeClr val="tx1"/>
                </a:solidFill>
                <a:latin typeface="Arial" charset="0"/>
              </a:defRPr>
            </a:lvl2pPr>
            <a:lvl3pPr marL="1143000" indent="-228600" eaLnBrk="0" hangingPunct="0">
              <a:defRPr sz="4400">
                <a:solidFill>
                  <a:schemeClr val="tx1"/>
                </a:solidFill>
                <a:latin typeface="Arial" charset="0"/>
              </a:defRPr>
            </a:lvl3pPr>
            <a:lvl4pPr marL="1600200" indent="-228600" eaLnBrk="0" hangingPunct="0">
              <a:defRPr sz="4400">
                <a:solidFill>
                  <a:schemeClr val="tx1"/>
                </a:solidFill>
                <a:latin typeface="Arial" charset="0"/>
              </a:defRPr>
            </a:lvl4pPr>
            <a:lvl5pPr marL="2057400" indent="-228600" eaLnBrk="0" hangingPunct="0">
              <a:defRPr sz="4400">
                <a:solidFill>
                  <a:schemeClr val="tx1"/>
                </a:solidFill>
                <a:latin typeface="Arial" charset="0"/>
              </a:defRPr>
            </a:lvl5pPr>
            <a:lvl6pPr marL="2514600" indent="-228600" eaLnBrk="0" fontAlgn="base" hangingPunct="0">
              <a:spcBef>
                <a:spcPct val="0"/>
              </a:spcBef>
              <a:spcAft>
                <a:spcPct val="0"/>
              </a:spcAft>
              <a:defRPr sz="4400">
                <a:solidFill>
                  <a:schemeClr val="tx1"/>
                </a:solidFill>
                <a:latin typeface="Arial" charset="0"/>
              </a:defRPr>
            </a:lvl6pPr>
            <a:lvl7pPr marL="2971800" indent="-228600" eaLnBrk="0" fontAlgn="base" hangingPunct="0">
              <a:spcBef>
                <a:spcPct val="0"/>
              </a:spcBef>
              <a:spcAft>
                <a:spcPct val="0"/>
              </a:spcAft>
              <a:defRPr sz="4400">
                <a:solidFill>
                  <a:schemeClr val="tx1"/>
                </a:solidFill>
                <a:latin typeface="Arial" charset="0"/>
              </a:defRPr>
            </a:lvl7pPr>
            <a:lvl8pPr marL="3429000" indent="-228600" eaLnBrk="0" fontAlgn="base" hangingPunct="0">
              <a:spcBef>
                <a:spcPct val="0"/>
              </a:spcBef>
              <a:spcAft>
                <a:spcPct val="0"/>
              </a:spcAft>
              <a:defRPr sz="4400">
                <a:solidFill>
                  <a:schemeClr val="tx1"/>
                </a:solidFill>
                <a:latin typeface="Arial" charset="0"/>
              </a:defRPr>
            </a:lvl8pPr>
            <a:lvl9pPr marL="3886200" indent="-228600" eaLnBrk="0" fontAlgn="base" hangingPunct="0">
              <a:spcBef>
                <a:spcPct val="0"/>
              </a:spcBef>
              <a:spcAft>
                <a:spcPct val="0"/>
              </a:spcAft>
              <a:defRPr sz="4400">
                <a:solidFill>
                  <a:schemeClr val="tx1"/>
                </a:solidFill>
                <a:latin typeface="Arial" charset="0"/>
              </a:defRPr>
            </a:lvl9pPr>
          </a:lstStyle>
          <a:p>
            <a:pPr eaLnBrk="1" hangingPunct="1">
              <a:defRPr/>
            </a:pPr>
            <a:endParaRPr lang="en-US" altLang="en-US" smtClean="0"/>
          </a:p>
        </p:txBody>
      </p:sp>
      <p:sp>
        <p:nvSpPr>
          <p:cNvPr id="1037" name="Rectangle 13"/>
          <p:cNvSpPr>
            <a:spLocks noGrp="1" noChangeArrowheads="1"/>
          </p:cNvSpPr>
          <p:nvPr>
            <p:ph type="sldNum" sz="quarter" idx="4"/>
          </p:nvPr>
        </p:nvSpPr>
        <p:spPr bwMode="auto">
          <a:xfrm>
            <a:off x="10490200" y="6564313"/>
            <a:ext cx="1262063" cy="293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1">
                <a:solidFill>
                  <a:schemeClr val="bg1"/>
                </a:solidFill>
              </a:defRPr>
            </a:lvl1pPr>
          </a:lstStyle>
          <a:p>
            <a:pPr>
              <a:defRPr/>
            </a:pPr>
            <a:fld id="{49CBB989-8CE6-4EEE-8D3D-BF1597367B9E}" type="slidenum">
              <a:rPr lang="cs-CZ" altLang="cs-CZ"/>
              <a:pPr>
                <a:defRPr/>
              </a:pPr>
              <a:t>‹#›</a:t>
            </a:fld>
            <a:endParaRPr lang="cs-CZ" altLang="cs-CZ"/>
          </a:p>
        </p:txBody>
      </p:sp>
      <p:sp>
        <p:nvSpPr>
          <p:cNvPr id="1029" name="Rectangle 19"/>
          <p:cNvSpPr>
            <a:spLocks noChangeArrowheads="1"/>
          </p:cNvSpPr>
          <p:nvPr/>
        </p:nvSpPr>
        <p:spPr bwMode="auto">
          <a:xfrm>
            <a:off x="0" y="720000"/>
            <a:ext cx="12192000" cy="107950"/>
          </a:xfrm>
          <a:prstGeom prst="rect">
            <a:avLst/>
          </a:prstGeom>
          <a:gradFill flip="none" rotWithShape="1">
            <a:gsLst>
              <a:gs pos="0">
                <a:schemeClr val="accent5">
                  <a:lumMod val="75000"/>
                  <a:shade val="30000"/>
                  <a:satMod val="115000"/>
                </a:schemeClr>
              </a:gs>
              <a:gs pos="50000">
                <a:schemeClr val="accent5">
                  <a:lumMod val="75000"/>
                  <a:shade val="67500"/>
                  <a:satMod val="115000"/>
                </a:schemeClr>
              </a:gs>
              <a:gs pos="100000">
                <a:schemeClr val="accent5">
                  <a:lumMod val="75000"/>
                  <a:shade val="100000"/>
                  <a:satMod val="115000"/>
                </a:schemeClr>
              </a:gs>
            </a:gsLst>
            <a:lin ang="10800000" scaled="1"/>
            <a:tileRect/>
          </a:gradFill>
          <a:ln w="9525">
            <a:noFill/>
            <a:miter lim="800000"/>
            <a:headEnd/>
            <a:tailEnd/>
          </a:ln>
          <a:effectLst/>
          <a:extLst/>
        </p:spPr>
        <p:txBody>
          <a:bodyPr wrap="none" anchor="ctr"/>
          <a:lstStyle>
            <a:lvl1pPr eaLnBrk="0" hangingPunct="0">
              <a:defRPr sz="4400">
                <a:solidFill>
                  <a:schemeClr val="tx1"/>
                </a:solidFill>
                <a:latin typeface="Arial" charset="0"/>
              </a:defRPr>
            </a:lvl1pPr>
            <a:lvl2pPr marL="742950" indent="-285750" eaLnBrk="0" hangingPunct="0">
              <a:defRPr sz="4400">
                <a:solidFill>
                  <a:schemeClr val="tx1"/>
                </a:solidFill>
                <a:latin typeface="Arial" charset="0"/>
              </a:defRPr>
            </a:lvl2pPr>
            <a:lvl3pPr marL="1143000" indent="-228600" eaLnBrk="0" hangingPunct="0">
              <a:defRPr sz="4400">
                <a:solidFill>
                  <a:schemeClr val="tx1"/>
                </a:solidFill>
                <a:latin typeface="Arial" charset="0"/>
              </a:defRPr>
            </a:lvl3pPr>
            <a:lvl4pPr marL="1600200" indent="-228600" eaLnBrk="0" hangingPunct="0">
              <a:defRPr sz="4400">
                <a:solidFill>
                  <a:schemeClr val="tx1"/>
                </a:solidFill>
                <a:latin typeface="Arial" charset="0"/>
              </a:defRPr>
            </a:lvl4pPr>
            <a:lvl5pPr marL="2057400" indent="-228600" eaLnBrk="0" hangingPunct="0">
              <a:defRPr sz="4400">
                <a:solidFill>
                  <a:schemeClr val="tx1"/>
                </a:solidFill>
                <a:latin typeface="Arial" charset="0"/>
              </a:defRPr>
            </a:lvl5pPr>
            <a:lvl6pPr marL="2514600" indent="-228600" eaLnBrk="0" fontAlgn="base" hangingPunct="0">
              <a:spcBef>
                <a:spcPct val="0"/>
              </a:spcBef>
              <a:spcAft>
                <a:spcPct val="0"/>
              </a:spcAft>
              <a:defRPr sz="4400">
                <a:solidFill>
                  <a:schemeClr val="tx1"/>
                </a:solidFill>
                <a:latin typeface="Arial" charset="0"/>
              </a:defRPr>
            </a:lvl6pPr>
            <a:lvl7pPr marL="2971800" indent="-228600" eaLnBrk="0" fontAlgn="base" hangingPunct="0">
              <a:spcBef>
                <a:spcPct val="0"/>
              </a:spcBef>
              <a:spcAft>
                <a:spcPct val="0"/>
              </a:spcAft>
              <a:defRPr sz="4400">
                <a:solidFill>
                  <a:schemeClr val="tx1"/>
                </a:solidFill>
                <a:latin typeface="Arial" charset="0"/>
              </a:defRPr>
            </a:lvl7pPr>
            <a:lvl8pPr marL="3429000" indent="-228600" eaLnBrk="0" fontAlgn="base" hangingPunct="0">
              <a:spcBef>
                <a:spcPct val="0"/>
              </a:spcBef>
              <a:spcAft>
                <a:spcPct val="0"/>
              </a:spcAft>
              <a:defRPr sz="4400">
                <a:solidFill>
                  <a:schemeClr val="tx1"/>
                </a:solidFill>
                <a:latin typeface="Arial" charset="0"/>
              </a:defRPr>
            </a:lvl8pPr>
            <a:lvl9pPr marL="3886200" indent="-228600" eaLnBrk="0" fontAlgn="base" hangingPunct="0">
              <a:spcBef>
                <a:spcPct val="0"/>
              </a:spcBef>
              <a:spcAft>
                <a:spcPct val="0"/>
              </a:spcAft>
              <a:defRPr sz="4400">
                <a:solidFill>
                  <a:schemeClr val="tx1"/>
                </a:solidFill>
                <a:latin typeface="Arial" charset="0"/>
              </a:defRPr>
            </a:lvl9pPr>
          </a:lstStyle>
          <a:p>
            <a:pPr eaLnBrk="1" hangingPunct="1">
              <a:defRPr/>
            </a:pPr>
            <a:endParaRPr lang="en-US" altLang="en-US" smtClean="0"/>
          </a:p>
        </p:txBody>
      </p:sp>
      <p:sp>
        <p:nvSpPr>
          <p:cNvPr id="1046" name="Rectangle 22"/>
          <p:cNvSpPr>
            <a:spLocks noChangeArrowheads="1"/>
          </p:cNvSpPr>
          <p:nvPr/>
        </p:nvSpPr>
        <p:spPr bwMode="auto">
          <a:xfrm>
            <a:off x="1695450" y="1042988"/>
            <a:ext cx="10260013"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defRPr sz="2600" b="1">
                <a:solidFill>
                  <a:srgbClr val="38546E"/>
                </a:solidFill>
                <a:latin typeface="Arial" charset="0"/>
              </a:defRPr>
            </a:lvl1pPr>
            <a:lvl2pPr algn="ctr">
              <a:defRPr sz="2600" b="1">
                <a:solidFill>
                  <a:srgbClr val="38546E"/>
                </a:solidFill>
                <a:latin typeface="Arial" charset="0"/>
              </a:defRPr>
            </a:lvl2pPr>
            <a:lvl3pPr algn="ctr">
              <a:defRPr sz="2600" b="1">
                <a:solidFill>
                  <a:srgbClr val="38546E"/>
                </a:solidFill>
                <a:latin typeface="Arial" charset="0"/>
              </a:defRPr>
            </a:lvl3pPr>
            <a:lvl4pPr algn="ctr">
              <a:defRPr sz="2600" b="1">
                <a:solidFill>
                  <a:srgbClr val="38546E"/>
                </a:solidFill>
                <a:latin typeface="Arial" charset="0"/>
              </a:defRPr>
            </a:lvl4pPr>
            <a:lvl5pPr algn="ctr">
              <a:defRPr sz="2600" b="1">
                <a:solidFill>
                  <a:srgbClr val="38546E"/>
                </a:solidFill>
                <a:latin typeface="Arial" charset="0"/>
              </a:defRPr>
            </a:lvl5pPr>
            <a:lvl6pPr marL="457200" algn="ctr" fontAlgn="base">
              <a:spcBef>
                <a:spcPct val="0"/>
              </a:spcBef>
              <a:spcAft>
                <a:spcPct val="0"/>
              </a:spcAft>
              <a:defRPr sz="2600" b="1">
                <a:solidFill>
                  <a:srgbClr val="38546E"/>
                </a:solidFill>
                <a:latin typeface="Arial" charset="0"/>
              </a:defRPr>
            </a:lvl6pPr>
            <a:lvl7pPr marL="914400" algn="ctr" fontAlgn="base">
              <a:spcBef>
                <a:spcPct val="0"/>
              </a:spcBef>
              <a:spcAft>
                <a:spcPct val="0"/>
              </a:spcAft>
              <a:defRPr sz="2600" b="1">
                <a:solidFill>
                  <a:srgbClr val="38546E"/>
                </a:solidFill>
                <a:latin typeface="Arial" charset="0"/>
              </a:defRPr>
            </a:lvl7pPr>
            <a:lvl8pPr marL="1371600" algn="ctr" fontAlgn="base">
              <a:spcBef>
                <a:spcPct val="0"/>
              </a:spcBef>
              <a:spcAft>
                <a:spcPct val="0"/>
              </a:spcAft>
              <a:defRPr sz="2600" b="1">
                <a:solidFill>
                  <a:srgbClr val="38546E"/>
                </a:solidFill>
                <a:latin typeface="Arial" charset="0"/>
              </a:defRPr>
            </a:lvl8pPr>
            <a:lvl9pPr marL="1828800" algn="ctr" fontAlgn="base">
              <a:spcBef>
                <a:spcPct val="0"/>
              </a:spcBef>
              <a:spcAft>
                <a:spcPct val="0"/>
              </a:spcAft>
              <a:defRPr sz="2600" b="1">
                <a:solidFill>
                  <a:srgbClr val="38546E"/>
                </a:solidFill>
                <a:latin typeface="Arial" charset="0"/>
              </a:defRPr>
            </a:lvl9pPr>
          </a:lstStyle>
          <a:p>
            <a:pPr eaLnBrk="1" hangingPunct="1">
              <a:defRPr/>
            </a:pPr>
            <a:endParaRPr lang="cs-CZ" altLang="cs-CZ" smtClean="0"/>
          </a:p>
        </p:txBody>
      </p:sp>
      <p:sp>
        <p:nvSpPr>
          <p:cNvPr id="1047" name="Rectangle 23"/>
          <p:cNvSpPr>
            <a:spLocks noChangeArrowheads="1"/>
          </p:cNvSpPr>
          <p:nvPr/>
        </p:nvSpPr>
        <p:spPr bwMode="auto">
          <a:xfrm>
            <a:off x="1931988" y="1258888"/>
            <a:ext cx="10260012"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defRPr sz="2600" b="1">
                <a:solidFill>
                  <a:srgbClr val="38546E"/>
                </a:solidFill>
                <a:latin typeface="Arial" charset="0"/>
              </a:defRPr>
            </a:lvl1pPr>
            <a:lvl2pPr algn="ctr">
              <a:defRPr sz="2600" b="1">
                <a:solidFill>
                  <a:srgbClr val="38546E"/>
                </a:solidFill>
                <a:latin typeface="Arial" charset="0"/>
              </a:defRPr>
            </a:lvl2pPr>
            <a:lvl3pPr algn="ctr">
              <a:defRPr sz="2600" b="1">
                <a:solidFill>
                  <a:srgbClr val="38546E"/>
                </a:solidFill>
                <a:latin typeface="Arial" charset="0"/>
              </a:defRPr>
            </a:lvl3pPr>
            <a:lvl4pPr algn="ctr">
              <a:defRPr sz="2600" b="1">
                <a:solidFill>
                  <a:srgbClr val="38546E"/>
                </a:solidFill>
                <a:latin typeface="Arial" charset="0"/>
              </a:defRPr>
            </a:lvl4pPr>
            <a:lvl5pPr algn="ctr">
              <a:defRPr sz="2600" b="1">
                <a:solidFill>
                  <a:srgbClr val="38546E"/>
                </a:solidFill>
                <a:latin typeface="Arial" charset="0"/>
              </a:defRPr>
            </a:lvl5pPr>
            <a:lvl6pPr marL="457200" algn="ctr" fontAlgn="base">
              <a:spcBef>
                <a:spcPct val="0"/>
              </a:spcBef>
              <a:spcAft>
                <a:spcPct val="0"/>
              </a:spcAft>
              <a:defRPr sz="2600" b="1">
                <a:solidFill>
                  <a:srgbClr val="38546E"/>
                </a:solidFill>
                <a:latin typeface="Arial" charset="0"/>
              </a:defRPr>
            </a:lvl6pPr>
            <a:lvl7pPr marL="914400" algn="ctr" fontAlgn="base">
              <a:spcBef>
                <a:spcPct val="0"/>
              </a:spcBef>
              <a:spcAft>
                <a:spcPct val="0"/>
              </a:spcAft>
              <a:defRPr sz="2600" b="1">
                <a:solidFill>
                  <a:srgbClr val="38546E"/>
                </a:solidFill>
                <a:latin typeface="Arial" charset="0"/>
              </a:defRPr>
            </a:lvl7pPr>
            <a:lvl8pPr marL="1371600" algn="ctr" fontAlgn="base">
              <a:spcBef>
                <a:spcPct val="0"/>
              </a:spcBef>
              <a:spcAft>
                <a:spcPct val="0"/>
              </a:spcAft>
              <a:defRPr sz="2600" b="1">
                <a:solidFill>
                  <a:srgbClr val="38546E"/>
                </a:solidFill>
                <a:latin typeface="Arial" charset="0"/>
              </a:defRPr>
            </a:lvl8pPr>
            <a:lvl9pPr marL="1828800" algn="ctr" fontAlgn="base">
              <a:spcBef>
                <a:spcPct val="0"/>
              </a:spcBef>
              <a:spcAft>
                <a:spcPct val="0"/>
              </a:spcAft>
              <a:defRPr sz="2600" b="1">
                <a:solidFill>
                  <a:srgbClr val="38546E"/>
                </a:solidFill>
                <a:latin typeface="Arial" charset="0"/>
              </a:defRPr>
            </a:lvl9pPr>
          </a:lstStyle>
          <a:p>
            <a:pPr eaLnBrk="1" hangingPunct="1">
              <a:defRPr/>
            </a:pPr>
            <a:endParaRPr lang="cs-CZ" altLang="cs-CZ" smtClean="0"/>
          </a:p>
        </p:txBody>
      </p:sp>
      <p:sp>
        <p:nvSpPr>
          <p:cNvPr id="1032" name="Rectangle 24"/>
          <p:cNvSpPr>
            <a:spLocks noGrp="1" noChangeArrowheads="1"/>
          </p:cNvSpPr>
          <p:nvPr>
            <p:ph type="title"/>
          </p:nvPr>
        </p:nvSpPr>
        <p:spPr bwMode="auto">
          <a:xfrm>
            <a:off x="1500188" y="958850"/>
            <a:ext cx="10082212" cy="666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dirty="0" smtClean="0"/>
              <a:t>Klepnutím lze upravit styl předlohy nadpisů.</a:t>
            </a:r>
          </a:p>
        </p:txBody>
      </p:sp>
      <p:sp>
        <p:nvSpPr>
          <p:cNvPr id="1033" name="Rectangle 25"/>
          <p:cNvSpPr>
            <a:spLocks noGrp="1" noChangeArrowheads="1"/>
          </p:cNvSpPr>
          <p:nvPr>
            <p:ph type="body" idx="1"/>
          </p:nvPr>
        </p:nvSpPr>
        <p:spPr bwMode="auto">
          <a:xfrm>
            <a:off x="577850" y="1847850"/>
            <a:ext cx="11044238" cy="454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a:p>
            <a:pPr lvl="2"/>
            <a:r>
              <a:rPr lang="cs-CZ" altLang="cs-CZ" dirty="0" smtClean="0"/>
              <a:t>Třetí úroveň</a:t>
            </a:r>
          </a:p>
          <a:p>
            <a:pPr lvl="3"/>
            <a:r>
              <a:rPr lang="cs-CZ" altLang="cs-CZ" dirty="0" smtClean="0"/>
              <a:t>Čtvrtá úroveň</a:t>
            </a:r>
          </a:p>
          <a:p>
            <a:pPr lvl="4"/>
            <a:r>
              <a:rPr lang="cs-CZ" altLang="cs-CZ" dirty="0" smtClean="0"/>
              <a:t>Pátá úroveň</a:t>
            </a:r>
          </a:p>
        </p:txBody>
      </p:sp>
      <p:sp>
        <p:nvSpPr>
          <p:cNvPr id="2" name="Obdélník 1"/>
          <p:cNvSpPr/>
          <p:nvPr userDrawn="1"/>
        </p:nvSpPr>
        <p:spPr>
          <a:xfrm>
            <a:off x="0" y="0"/>
            <a:ext cx="12192000" cy="720000"/>
          </a:xfrm>
          <a:prstGeom prst="rect">
            <a:avLst/>
          </a:prstGeom>
          <a:gradFill flip="none" rotWithShape="1">
            <a:gsLst>
              <a:gs pos="0">
                <a:srgbClr val="009482">
                  <a:shade val="30000"/>
                  <a:satMod val="115000"/>
                </a:srgbClr>
              </a:gs>
              <a:gs pos="50000">
                <a:srgbClr val="009482">
                  <a:shade val="67500"/>
                  <a:satMod val="115000"/>
                </a:srgbClr>
              </a:gs>
              <a:gs pos="100000">
                <a:srgbClr val="009482">
                  <a:shade val="100000"/>
                  <a:satMod val="115000"/>
                </a:srgb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4" name="Obrázek 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0"/>
            <a:ext cx="2160000" cy="703701"/>
          </a:xfrm>
          <a:prstGeom prst="rect">
            <a:avLst/>
          </a:prstGeom>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ctr" rtl="0" eaLnBrk="0" fontAlgn="base" hangingPunct="0">
        <a:spcBef>
          <a:spcPct val="0"/>
        </a:spcBef>
        <a:spcAft>
          <a:spcPct val="0"/>
        </a:spcAft>
        <a:defRPr sz="2600" b="1">
          <a:solidFill>
            <a:srgbClr val="38546E"/>
          </a:solidFill>
          <a:latin typeface="+mj-lt"/>
          <a:ea typeface="+mj-ea"/>
          <a:cs typeface="+mj-cs"/>
        </a:defRPr>
      </a:lvl1pPr>
      <a:lvl2pPr algn="ctr" rtl="0" eaLnBrk="0" fontAlgn="base" hangingPunct="0">
        <a:spcBef>
          <a:spcPct val="0"/>
        </a:spcBef>
        <a:spcAft>
          <a:spcPct val="0"/>
        </a:spcAft>
        <a:defRPr sz="2600" b="1">
          <a:solidFill>
            <a:srgbClr val="38546E"/>
          </a:solidFill>
          <a:latin typeface="Arial" charset="0"/>
        </a:defRPr>
      </a:lvl2pPr>
      <a:lvl3pPr algn="ctr" rtl="0" eaLnBrk="0" fontAlgn="base" hangingPunct="0">
        <a:spcBef>
          <a:spcPct val="0"/>
        </a:spcBef>
        <a:spcAft>
          <a:spcPct val="0"/>
        </a:spcAft>
        <a:defRPr sz="2600" b="1">
          <a:solidFill>
            <a:srgbClr val="38546E"/>
          </a:solidFill>
          <a:latin typeface="Arial" charset="0"/>
        </a:defRPr>
      </a:lvl3pPr>
      <a:lvl4pPr algn="ctr" rtl="0" eaLnBrk="0" fontAlgn="base" hangingPunct="0">
        <a:spcBef>
          <a:spcPct val="0"/>
        </a:spcBef>
        <a:spcAft>
          <a:spcPct val="0"/>
        </a:spcAft>
        <a:defRPr sz="2600" b="1">
          <a:solidFill>
            <a:srgbClr val="38546E"/>
          </a:solidFill>
          <a:latin typeface="Arial" charset="0"/>
        </a:defRPr>
      </a:lvl4pPr>
      <a:lvl5pPr algn="ctr" rtl="0" eaLnBrk="0" fontAlgn="base" hangingPunct="0">
        <a:spcBef>
          <a:spcPct val="0"/>
        </a:spcBef>
        <a:spcAft>
          <a:spcPct val="0"/>
        </a:spcAft>
        <a:defRPr sz="2600" b="1">
          <a:solidFill>
            <a:srgbClr val="38546E"/>
          </a:solidFill>
          <a:latin typeface="Arial" charset="0"/>
        </a:defRPr>
      </a:lvl5pPr>
      <a:lvl6pPr marL="457200" algn="ctr" rtl="0" fontAlgn="base">
        <a:spcBef>
          <a:spcPct val="0"/>
        </a:spcBef>
        <a:spcAft>
          <a:spcPct val="0"/>
        </a:spcAft>
        <a:defRPr sz="2600" b="1">
          <a:solidFill>
            <a:srgbClr val="38546E"/>
          </a:solidFill>
          <a:latin typeface="Arial" charset="0"/>
        </a:defRPr>
      </a:lvl6pPr>
      <a:lvl7pPr marL="914400" algn="ctr" rtl="0" fontAlgn="base">
        <a:spcBef>
          <a:spcPct val="0"/>
        </a:spcBef>
        <a:spcAft>
          <a:spcPct val="0"/>
        </a:spcAft>
        <a:defRPr sz="2600" b="1">
          <a:solidFill>
            <a:srgbClr val="38546E"/>
          </a:solidFill>
          <a:latin typeface="Arial" charset="0"/>
        </a:defRPr>
      </a:lvl7pPr>
      <a:lvl8pPr marL="1371600" algn="ctr" rtl="0" fontAlgn="base">
        <a:spcBef>
          <a:spcPct val="0"/>
        </a:spcBef>
        <a:spcAft>
          <a:spcPct val="0"/>
        </a:spcAft>
        <a:defRPr sz="2600" b="1">
          <a:solidFill>
            <a:srgbClr val="38546E"/>
          </a:solidFill>
          <a:latin typeface="Arial" charset="0"/>
        </a:defRPr>
      </a:lvl8pPr>
      <a:lvl9pPr marL="1828800" algn="ctr" rtl="0" fontAlgn="base">
        <a:spcBef>
          <a:spcPct val="0"/>
        </a:spcBef>
        <a:spcAft>
          <a:spcPct val="0"/>
        </a:spcAft>
        <a:defRPr sz="2600" b="1">
          <a:solidFill>
            <a:srgbClr val="38546E"/>
          </a:solidFill>
          <a:latin typeface="Arial"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2051" name="Rectangle 3"/>
          <p:cNvSpPr>
            <a:spLocks noGrp="1" noChangeArrowheads="1"/>
          </p:cNvSpPr>
          <p:nvPr>
            <p:ph type="body" idx="1"/>
          </p:nvPr>
        </p:nvSpPr>
        <p:spPr bwMode="auto">
          <a:xfrm>
            <a:off x="609600" y="1600200"/>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4580"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cs-CZ" altLang="cs-CZ"/>
          </a:p>
        </p:txBody>
      </p:sp>
      <p:sp>
        <p:nvSpPr>
          <p:cNvPr id="24581"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cs-CZ" altLang="cs-CZ"/>
          </a:p>
        </p:txBody>
      </p:sp>
      <p:sp>
        <p:nvSpPr>
          <p:cNvPr id="24582"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AABA4F8-482B-4025-8E7E-8DD74BAAD80C}"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hana.podskubkova@sujb.gov.cz"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next.codexis.cz/legislativa/CR69620?workspaceId=0d1368bd-2c0b-4e03-a59a-995b0e374b38#L279"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next.codexis.cz/legislativa/CR69620#L26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ext.codexis.cz/legislativa/CR69620?workspaceId=0d1368bd-2c0b-4e03-a59a-995b0e374b38#L279" TargetMode="External"/><Relationship Id="rId2" Type="http://schemas.openxmlformats.org/officeDocument/2006/relationships/hyperlink" Target="https://next.codexis.cz/legislativa/CR69620#L267"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sujb.gov.cz/radiacni-ochrana/zkousky-zvlastni-odborne-zpusobilosti" TargetMode="External"/><Relationship Id="rId2" Type="http://schemas.openxmlformats.org/officeDocument/2006/relationships/hyperlink" Target="https://sujb.gov.cz/aktualne/detail/pri-rentgenovani-jiz-neni-potreba-pouzivat-ochranne-stinici-prostredky-pro-pacienty"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000" dirty="0" smtClean="0"/>
              <a:t/>
            </a:r>
            <a:br>
              <a:rPr lang="cs-CZ" sz="2000" dirty="0" smtClean="0"/>
            </a:br>
            <a:r>
              <a:rPr lang="cs-CZ" sz="2000" dirty="0" smtClean="0"/>
              <a:t/>
            </a:r>
            <a:br>
              <a:rPr lang="cs-CZ" sz="2000" dirty="0" smtClean="0"/>
            </a:br>
            <a:r>
              <a:rPr lang="cs-CZ" sz="2000" dirty="0"/>
              <a:t/>
            </a:r>
            <a:br>
              <a:rPr lang="cs-CZ" sz="2000" dirty="0"/>
            </a:br>
            <a:r>
              <a:rPr lang="cs-CZ" sz="2000" dirty="0" smtClean="0"/>
              <a:t/>
            </a:r>
            <a:br>
              <a:rPr lang="cs-CZ" sz="2000" dirty="0" smtClean="0"/>
            </a:br>
            <a:endParaRPr lang="en-US" sz="2000" dirty="0"/>
          </a:p>
        </p:txBody>
      </p:sp>
      <p:sp>
        <p:nvSpPr>
          <p:cNvPr id="3" name="Zástupný symbol pro obsah 2"/>
          <p:cNvSpPr>
            <a:spLocks noGrp="1"/>
          </p:cNvSpPr>
          <p:nvPr>
            <p:ph idx="1"/>
          </p:nvPr>
        </p:nvSpPr>
        <p:spPr/>
        <p:txBody>
          <a:bodyPr/>
          <a:lstStyle/>
          <a:p>
            <a:pPr marL="0" indent="0">
              <a:lnSpc>
                <a:spcPct val="90000"/>
              </a:lnSpc>
              <a:buFontTx/>
              <a:buNone/>
              <a:defRPr/>
            </a:pPr>
            <a:r>
              <a:rPr lang="cs-CZ" altLang="cs-CZ" sz="1800" dirty="0" smtClean="0"/>
              <a:t>změny vyhlášky č. 409/2016 Sb. </a:t>
            </a:r>
            <a:endParaRPr lang="cs-CZ" altLang="cs-CZ" sz="1800" dirty="0"/>
          </a:p>
          <a:p>
            <a:pPr marL="0" indent="0">
              <a:lnSpc>
                <a:spcPct val="90000"/>
              </a:lnSpc>
              <a:buFontTx/>
              <a:buNone/>
              <a:defRPr/>
            </a:pPr>
            <a:endParaRPr lang="cs-CZ" altLang="cs-CZ" sz="1800" dirty="0"/>
          </a:p>
          <a:p>
            <a:pPr marL="0" indent="0">
              <a:lnSpc>
                <a:spcPct val="90000"/>
              </a:lnSpc>
              <a:buFontTx/>
              <a:buNone/>
              <a:defRPr/>
            </a:pPr>
            <a:endParaRPr lang="cs-CZ" altLang="cs-CZ" sz="1800" dirty="0"/>
          </a:p>
          <a:p>
            <a:pPr marL="0" indent="0">
              <a:lnSpc>
                <a:spcPct val="90000"/>
              </a:lnSpc>
              <a:buFontTx/>
              <a:buNone/>
              <a:defRPr/>
            </a:pPr>
            <a:endParaRPr lang="cs-CZ" sz="1400" dirty="0" smtClean="0"/>
          </a:p>
          <a:p>
            <a:pPr marL="0" indent="0">
              <a:lnSpc>
                <a:spcPct val="90000"/>
              </a:lnSpc>
              <a:buFontTx/>
              <a:buNone/>
              <a:defRPr/>
            </a:pPr>
            <a:r>
              <a:rPr lang="cs-CZ" sz="1400" dirty="0" smtClean="0"/>
              <a:t>schůzka </a:t>
            </a:r>
            <a:r>
              <a:rPr lang="cs-CZ" sz="1400" dirty="0"/>
              <a:t>s držiteli povolení ke „kurzům“ pro vybrané pracovníky a </a:t>
            </a:r>
            <a:r>
              <a:rPr lang="cs-CZ" sz="1400" dirty="0" err="1"/>
              <a:t>registranty</a:t>
            </a:r>
            <a:r>
              <a:rPr lang="cs-CZ" sz="1400" dirty="0"/>
              <a:t> </a:t>
            </a:r>
            <a:r>
              <a:rPr lang="cs-CZ" sz="1400" dirty="0" smtClean="0"/>
              <a:t>podle § </a:t>
            </a:r>
            <a:r>
              <a:rPr lang="cs-CZ" sz="1400" dirty="0"/>
              <a:t>9 odst. 6 písm. a) a b) </a:t>
            </a:r>
            <a:r>
              <a:rPr lang="cs-CZ" sz="1400" dirty="0" smtClean="0"/>
              <a:t>AZ</a:t>
            </a:r>
          </a:p>
          <a:p>
            <a:pPr marL="0" indent="0">
              <a:lnSpc>
                <a:spcPct val="90000"/>
              </a:lnSpc>
              <a:buNone/>
              <a:defRPr/>
            </a:pPr>
            <a:r>
              <a:rPr lang="cs-CZ" altLang="cs-CZ" sz="1400" dirty="0"/>
              <a:t>16.12. 2024</a:t>
            </a:r>
          </a:p>
          <a:p>
            <a:pPr marL="0" indent="0">
              <a:lnSpc>
                <a:spcPct val="90000"/>
              </a:lnSpc>
              <a:buFontTx/>
              <a:buNone/>
              <a:defRPr/>
            </a:pPr>
            <a:endParaRPr lang="cs-CZ" altLang="cs-CZ" sz="1400" dirty="0" smtClean="0"/>
          </a:p>
          <a:p>
            <a:pPr marL="0" indent="0">
              <a:lnSpc>
                <a:spcPct val="90000"/>
              </a:lnSpc>
              <a:buFontTx/>
              <a:buNone/>
              <a:defRPr/>
            </a:pPr>
            <a:r>
              <a:rPr lang="cs-CZ" altLang="cs-CZ" sz="1400" dirty="0" smtClean="0"/>
              <a:t>Hana Podškubková</a:t>
            </a:r>
          </a:p>
          <a:p>
            <a:pPr marL="0" indent="0">
              <a:lnSpc>
                <a:spcPct val="90000"/>
              </a:lnSpc>
              <a:buFontTx/>
              <a:buNone/>
              <a:defRPr/>
            </a:pPr>
            <a:r>
              <a:rPr lang="cs-CZ" altLang="cs-CZ" sz="1400" dirty="0" smtClean="0">
                <a:hlinkClick r:id="rId2"/>
              </a:rPr>
              <a:t>hana.podskubkova@sujb.gov.cz</a:t>
            </a:r>
            <a:endParaRPr lang="cs-CZ" altLang="cs-CZ" sz="1400" dirty="0" smtClean="0"/>
          </a:p>
          <a:p>
            <a:pPr marL="0" indent="0">
              <a:buNone/>
            </a:pPr>
            <a:endParaRPr lang="en-US" dirty="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1</a:t>
            </a:fld>
            <a:endParaRPr lang="cs-CZ" altLang="cs-CZ"/>
          </a:p>
        </p:txBody>
      </p:sp>
    </p:spTree>
    <p:extLst>
      <p:ext uri="{BB962C8B-B14F-4D97-AF65-F5344CB8AC3E}">
        <p14:creationId xmlns:p14="http://schemas.microsoft.com/office/powerpoint/2010/main" val="323050328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buNone/>
            </a:pPr>
            <a:r>
              <a:rPr lang="cs-CZ" sz="1600" dirty="0">
                <a:latin typeface="+mj-lt"/>
              </a:rPr>
              <a:t>§ 32 (7) AZ</a:t>
            </a:r>
          </a:p>
          <a:p>
            <a:pPr marL="0" indent="0">
              <a:buNone/>
            </a:pPr>
            <a:r>
              <a:rPr lang="cs-CZ" sz="1600" dirty="0">
                <a:latin typeface="+mj-lt"/>
              </a:rPr>
              <a:t>Oprávnění k vykonávání činností zvláště důležitých z hlediska RO se uděluje na dobu </a:t>
            </a:r>
            <a:r>
              <a:rPr lang="cs-CZ" sz="1600" dirty="0" smtClean="0">
                <a:latin typeface="+mj-lt"/>
              </a:rPr>
              <a:t>neurčitou</a:t>
            </a:r>
            <a:endParaRPr lang="cs-CZ" sz="1600" dirty="0">
              <a:latin typeface="+mj-lt"/>
            </a:endParaRPr>
          </a:p>
          <a:p>
            <a:pPr marL="0" indent="0">
              <a:buNone/>
            </a:pPr>
            <a:r>
              <a:rPr lang="cs-CZ" altLang="cs-CZ" sz="1600" dirty="0">
                <a:latin typeface="+mj-lt"/>
              </a:rPr>
              <a:t>§ 33 (1) </a:t>
            </a:r>
            <a:endParaRPr lang="cs-CZ" altLang="cs-CZ" sz="1600" dirty="0" smtClean="0">
              <a:latin typeface="+mj-lt"/>
            </a:endParaRPr>
          </a:p>
          <a:p>
            <a:pPr marL="0" indent="0">
              <a:buNone/>
            </a:pPr>
            <a:r>
              <a:rPr lang="cs-CZ" altLang="cs-CZ" sz="1600" dirty="0" smtClean="0">
                <a:latin typeface="+mj-lt"/>
              </a:rPr>
              <a:t>Držitel </a:t>
            </a:r>
            <a:r>
              <a:rPr lang="cs-CZ" altLang="cs-CZ" sz="1600" dirty="0">
                <a:latin typeface="+mj-lt"/>
              </a:rPr>
              <a:t>oprávnění je povinen se zúčastnit další odborné přípravy </a:t>
            </a:r>
            <a:endParaRPr lang="cs-CZ" altLang="cs-CZ" sz="1600" dirty="0" smtClean="0">
              <a:latin typeface="+mj-lt"/>
            </a:endParaRPr>
          </a:p>
          <a:p>
            <a:pPr marL="0" indent="0">
              <a:buNone/>
            </a:pPr>
            <a:r>
              <a:rPr lang="cs-CZ" sz="1600" i="1" dirty="0" smtClean="0">
                <a:latin typeface="+mj-lt"/>
              </a:rPr>
              <a:t>zodpovědnost </a:t>
            </a:r>
            <a:r>
              <a:rPr lang="cs-CZ" altLang="cs-CZ" sz="1600" i="1" dirty="0"/>
              <a:t>za absolvování další odborné přípravy </a:t>
            </a:r>
            <a:r>
              <a:rPr lang="cs-CZ" sz="1600" i="1" dirty="0" smtClean="0">
                <a:latin typeface="+mj-lt"/>
              </a:rPr>
              <a:t>na fyzickou osobu </a:t>
            </a:r>
          </a:p>
          <a:p>
            <a:pPr marL="0" indent="0">
              <a:buNone/>
            </a:pPr>
            <a:endParaRPr lang="cs-CZ" sz="1600" dirty="0">
              <a:latin typeface="+mj-lt"/>
            </a:endParaRPr>
          </a:p>
          <a:p>
            <a:pPr marL="0" indent="0">
              <a:buNone/>
            </a:pPr>
            <a:r>
              <a:rPr lang="cs-CZ" sz="1600" dirty="0" smtClean="0">
                <a:latin typeface="+mj-lt"/>
              </a:rPr>
              <a:t>V </a:t>
            </a:r>
            <a:r>
              <a:rPr lang="cs-CZ" sz="1600" dirty="0">
                <a:latin typeface="+mj-lt"/>
              </a:rPr>
              <a:t>§ 25 odst. </a:t>
            </a:r>
            <a:r>
              <a:rPr lang="cs-CZ" sz="1600" dirty="0" smtClean="0">
                <a:latin typeface="+mj-lt"/>
              </a:rPr>
              <a:t>1 d) AZ se za společné </a:t>
            </a:r>
            <a:r>
              <a:rPr lang="cs-CZ" sz="1600" dirty="0">
                <a:latin typeface="+mj-lt"/>
              </a:rPr>
              <a:t>povinnosti DP a R </a:t>
            </a:r>
            <a:endParaRPr lang="cs-CZ" sz="1600" dirty="0" smtClean="0">
              <a:latin typeface="+mj-lt"/>
            </a:endParaRPr>
          </a:p>
          <a:p>
            <a:pPr marL="0" indent="0">
              <a:buNone/>
            </a:pPr>
            <a:r>
              <a:rPr lang="cs-CZ" sz="1600" dirty="0" smtClean="0">
                <a:latin typeface="+mj-lt"/>
              </a:rPr>
              <a:t>jsou </a:t>
            </a:r>
            <a:r>
              <a:rPr lang="cs-CZ" sz="1600" dirty="0">
                <a:latin typeface="+mj-lt"/>
              </a:rPr>
              <a:t>povinni zajistit výkon činností </a:t>
            </a:r>
            <a:r>
              <a:rPr lang="cs-CZ" sz="1600" dirty="0" err="1">
                <a:latin typeface="+mj-lt"/>
              </a:rPr>
              <a:t>zvl.d.z</a:t>
            </a:r>
            <a:r>
              <a:rPr lang="cs-CZ" sz="1600" dirty="0">
                <a:latin typeface="+mj-lt"/>
              </a:rPr>
              <a:t> hlediska RO a JB vybranými pracovníky </a:t>
            </a:r>
            <a:r>
              <a:rPr lang="cs-CZ" sz="1600" dirty="0" smtClean="0">
                <a:latin typeface="+mj-lt"/>
              </a:rPr>
              <a:t>doplňují slova</a:t>
            </a:r>
          </a:p>
          <a:p>
            <a:pPr marL="0" indent="0">
              <a:buNone/>
            </a:pPr>
            <a:r>
              <a:rPr lang="cs-CZ" sz="1600" dirty="0" smtClean="0">
                <a:solidFill>
                  <a:srgbClr val="FF0000"/>
                </a:solidFill>
                <a:latin typeface="+mj-lt"/>
              </a:rPr>
              <a:t>„</a:t>
            </a:r>
            <a:r>
              <a:rPr lang="cs-CZ" sz="1600" dirty="0">
                <a:solidFill>
                  <a:srgbClr val="FF0000"/>
                </a:solidFill>
                <a:latin typeface="+mj-lt"/>
              </a:rPr>
              <a:t>kteří plní povinnosti držitele oprávnění k vykonávání činností zvláště důležitých z hlediska </a:t>
            </a:r>
            <a:r>
              <a:rPr lang="cs-CZ" sz="1600" dirty="0" smtClean="0">
                <a:solidFill>
                  <a:srgbClr val="FF0000"/>
                </a:solidFill>
                <a:latin typeface="+mj-lt"/>
              </a:rPr>
              <a:t>JB </a:t>
            </a:r>
            <a:r>
              <a:rPr lang="cs-CZ" sz="1600" dirty="0">
                <a:solidFill>
                  <a:srgbClr val="FF0000"/>
                </a:solidFill>
                <a:latin typeface="+mj-lt"/>
              </a:rPr>
              <a:t>a </a:t>
            </a:r>
            <a:r>
              <a:rPr lang="cs-CZ" sz="1600" dirty="0" smtClean="0">
                <a:solidFill>
                  <a:srgbClr val="FF0000"/>
                </a:solidFill>
                <a:latin typeface="+mj-lt"/>
              </a:rPr>
              <a:t>RO stanovené </a:t>
            </a:r>
            <a:r>
              <a:rPr lang="cs-CZ" sz="1600" dirty="0">
                <a:solidFill>
                  <a:srgbClr val="FF0000"/>
                </a:solidFill>
                <a:latin typeface="+mj-lt"/>
              </a:rPr>
              <a:t>tímto zákonem“.</a:t>
            </a:r>
          </a:p>
          <a:p>
            <a:pPr marL="0" indent="0">
              <a:buNone/>
            </a:pPr>
            <a:r>
              <a:rPr lang="cs-CZ" altLang="cs-CZ" sz="1600" i="1" dirty="0" smtClean="0">
                <a:solidFill>
                  <a:srgbClr val="FF0000"/>
                </a:solidFill>
                <a:latin typeface="+mj-lt"/>
              </a:rPr>
              <a:t>nově odpovědnost </a:t>
            </a:r>
            <a:r>
              <a:rPr lang="cs-CZ" altLang="cs-CZ" sz="1600" i="1" dirty="0">
                <a:solidFill>
                  <a:srgbClr val="FF0000"/>
                </a:solidFill>
              </a:rPr>
              <a:t>za absolvování další odborné přípravy </a:t>
            </a:r>
            <a:r>
              <a:rPr lang="cs-CZ" altLang="cs-CZ" sz="1600" i="1" dirty="0" smtClean="0">
                <a:solidFill>
                  <a:srgbClr val="FF0000"/>
                </a:solidFill>
                <a:latin typeface="+mj-lt"/>
              </a:rPr>
              <a:t>na </a:t>
            </a:r>
            <a:r>
              <a:rPr lang="cs-CZ" altLang="cs-CZ" sz="1600" i="1" dirty="0">
                <a:solidFill>
                  <a:srgbClr val="FF0000"/>
                </a:solidFill>
                <a:latin typeface="+mj-lt"/>
              </a:rPr>
              <a:t>držitele </a:t>
            </a:r>
            <a:r>
              <a:rPr lang="cs-CZ" altLang="cs-CZ" sz="1600" i="1" dirty="0" smtClean="0">
                <a:solidFill>
                  <a:srgbClr val="FF0000"/>
                </a:solidFill>
                <a:latin typeface="+mj-lt"/>
              </a:rPr>
              <a:t>povolení</a:t>
            </a:r>
            <a:endParaRPr lang="cs-CZ" altLang="cs-CZ" sz="1600" i="1" dirty="0">
              <a:solidFill>
                <a:srgbClr val="FF0000"/>
              </a:solidFill>
              <a:latin typeface="+mj-lt"/>
            </a:endParaRPr>
          </a:p>
          <a:p>
            <a:pPr marL="0" indent="0">
              <a:buNone/>
            </a:pPr>
            <a:endParaRPr lang="cs-CZ" altLang="cs-CZ" sz="1600" dirty="0" smtClean="0">
              <a:latin typeface="+mj-lt"/>
            </a:endParaRPr>
          </a:p>
          <a:p>
            <a:pPr marL="0" indent="0">
              <a:buNone/>
            </a:pPr>
            <a:endParaRPr lang="cs-CZ" dirty="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10</a:t>
            </a:fld>
            <a:endParaRPr lang="cs-CZ" altLang="cs-CZ"/>
          </a:p>
        </p:txBody>
      </p:sp>
    </p:spTree>
    <p:extLst>
      <p:ext uri="{BB962C8B-B14F-4D97-AF65-F5344CB8AC3E}">
        <p14:creationId xmlns:p14="http://schemas.microsoft.com/office/powerpoint/2010/main" val="181041089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r>
            <a:br>
              <a:rPr lang="cs-CZ" dirty="0" smtClean="0"/>
            </a:br>
            <a:r>
              <a:rPr lang="cs-CZ" dirty="0"/>
              <a:t/>
            </a:r>
            <a:br>
              <a:rPr lang="cs-CZ" dirty="0"/>
            </a:br>
            <a:r>
              <a:rPr lang="cs-CZ" sz="2400" dirty="0" smtClean="0"/>
              <a:t/>
            </a:r>
            <a:br>
              <a:rPr lang="cs-CZ" sz="2400" dirty="0" smtClean="0"/>
            </a:br>
            <a:r>
              <a:rPr lang="cs-CZ" sz="2400" dirty="0" smtClean="0"/>
              <a:t>§ 32 AZ a § 16 V 409 </a:t>
            </a:r>
            <a:endParaRPr lang="cs-CZ" sz="2400" dirty="0"/>
          </a:p>
        </p:txBody>
      </p:sp>
      <p:sp>
        <p:nvSpPr>
          <p:cNvPr id="3" name="Zástupný symbol pro obsah 2"/>
          <p:cNvSpPr>
            <a:spLocks noGrp="1"/>
          </p:cNvSpPr>
          <p:nvPr>
            <p:ph idx="1"/>
          </p:nvPr>
        </p:nvSpPr>
        <p:spPr>
          <a:xfrm>
            <a:off x="577850" y="1731696"/>
            <a:ext cx="11044238" cy="4664342"/>
          </a:xfrm>
        </p:spPr>
        <p:txBody>
          <a:bodyPr/>
          <a:lstStyle/>
          <a:p>
            <a:pPr marL="0" indent="0">
              <a:buNone/>
            </a:pPr>
            <a:endParaRPr lang="cs-CZ" sz="2000" i="1" dirty="0" smtClean="0"/>
          </a:p>
          <a:p>
            <a:pPr marL="0" indent="0">
              <a:buNone/>
            </a:pPr>
            <a:r>
              <a:rPr lang="cs-CZ" sz="1600" dirty="0" smtClean="0"/>
              <a:t>Pravidla zkoušky ZOZ </a:t>
            </a:r>
          </a:p>
          <a:p>
            <a:pPr marL="0" indent="0">
              <a:buNone/>
            </a:pPr>
            <a:endParaRPr lang="cs-CZ" sz="1800" dirty="0" smtClean="0"/>
          </a:p>
          <a:p>
            <a:pPr marL="0" indent="0">
              <a:buNone/>
            </a:pPr>
            <a:r>
              <a:rPr lang="cs-CZ" sz="1800" dirty="0" smtClean="0"/>
              <a:t>	</a:t>
            </a:r>
            <a:r>
              <a:rPr lang="cs-CZ" sz="1600" dirty="0" smtClean="0"/>
              <a:t>(3) Zkoušku </a:t>
            </a:r>
            <a:r>
              <a:rPr lang="cs-CZ" sz="1600" dirty="0"/>
              <a:t>ověřující ZOZ je žadatel povinen složit do 12 měsíců od podání žádosti</a:t>
            </a:r>
          </a:p>
          <a:p>
            <a:pPr marL="0" indent="0">
              <a:buNone/>
            </a:pPr>
            <a:r>
              <a:rPr lang="cs-CZ" sz="1600" dirty="0" smtClean="0"/>
              <a:t>	</a:t>
            </a:r>
          </a:p>
          <a:p>
            <a:pPr marL="0" indent="0">
              <a:buNone/>
            </a:pPr>
            <a:r>
              <a:rPr lang="cs-CZ" sz="1600" dirty="0"/>
              <a:t>	</a:t>
            </a:r>
            <a:r>
              <a:rPr lang="cs-CZ" sz="1600" dirty="0" smtClean="0"/>
              <a:t>(4) Zkoušku </a:t>
            </a:r>
            <a:r>
              <a:rPr lang="cs-CZ" sz="1600" dirty="0"/>
              <a:t>ověřující </a:t>
            </a:r>
            <a:r>
              <a:rPr lang="cs-CZ" sz="1600" dirty="0" smtClean="0"/>
              <a:t>ZOZ </a:t>
            </a:r>
            <a:r>
              <a:rPr lang="cs-CZ" sz="1600" dirty="0"/>
              <a:t>nebo její část je žadatel oprávněn v rámci </a:t>
            </a:r>
            <a:r>
              <a:rPr lang="cs-CZ" sz="1600" dirty="0" smtClean="0"/>
              <a:t>období 12  měsíců opakovat </a:t>
            </a:r>
            <a:r>
              <a:rPr lang="cs-CZ" sz="1600" dirty="0"/>
              <a:t>nejvýše </a:t>
            </a:r>
            <a:r>
              <a:rPr lang="cs-CZ" sz="1600" dirty="0" smtClean="0"/>
              <a:t>	dvakrát</a:t>
            </a:r>
            <a:r>
              <a:rPr lang="cs-CZ" sz="1600" dirty="0"/>
              <a:t>.</a:t>
            </a:r>
          </a:p>
          <a:p>
            <a:pPr marL="0" indent="0">
              <a:buNone/>
            </a:pPr>
            <a:endParaRPr lang="cs-CZ" sz="1600" dirty="0" smtClean="0"/>
          </a:p>
          <a:p>
            <a:pPr marL="457200" lvl="1" indent="0">
              <a:buNone/>
            </a:pPr>
            <a:r>
              <a:rPr lang="cs-CZ" sz="1600" dirty="0" smtClean="0"/>
              <a:t>	</a:t>
            </a:r>
            <a:r>
              <a:rPr lang="cs-CZ" sz="1600" dirty="0" smtClean="0">
                <a:solidFill>
                  <a:srgbClr val="FF0000"/>
                </a:solidFill>
              </a:rPr>
              <a:t>§ 16 nový odst. 6 </a:t>
            </a:r>
            <a:r>
              <a:rPr lang="cs-CZ" sz="1600" dirty="0" smtClean="0"/>
              <a:t>V 409 (Hodnocení zkoušky):</a:t>
            </a:r>
            <a:endParaRPr lang="cs-CZ" sz="1600" dirty="0"/>
          </a:p>
          <a:p>
            <a:pPr marL="457200" lvl="1" indent="0">
              <a:buNone/>
            </a:pPr>
            <a:r>
              <a:rPr lang="cs-CZ" sz="1600" dirty="0" smtClean="0"/>
              <a:t>	</a:t>
            </a:r>
            <a:r>
              <a:rPr lang="cs-CZ" sz="1600" dirty="0" smtClean="0">
                <a:solidFill>
                  <a:srgbClr val="FF0000"/>
                </a:solidFill>
              </a:rPr>
              <a:t>v </a:t>
            </a:r>
            <a:r>
              <a:rPr lang="cs-CZ" sz="1600" dirty="0">
                <a:solidFill>
                  <a:srgbClr val="FF0000"/>
                </a:solidFill>
              </a:rPr>
              <a:t>případě neúspěchu ZOZ </a:t>
            </a:r>
            <a:r>
              <a:rPr lang="cs-CZ" sz="1600" dirty="0"/>
              <a:t>je žadatel oprávněn podat </a:t>
            </a:r>
            <a:r>
              <a:rPr lang="cs-CZ" sz="1600" dirty="0">
                <a:solidFill>
                  <a:srgbClr val="FF0000"/>
                </a:solidFill>
              </a:rPr>
              <a:t>přihlášku</a:t>
            </a:r>
            <a:r>
              <a:rPr lang="cs-CZ" sz="1600" dirty="0"/>
              <a:t> ke stejnému typu činnosti až to </a:t>
            </a:r>
            <a:r>
              <a:rPr lang="cs-CZ" sz="1600" dirty="0" smtClean="0"/>
              <a:t>uplynutí </a:t>
            </a:r>
            <a:r>
              <a:rPr lang="cs-CZ" sz="1600" dirty="0"/>
              <a:t>doby </a:t>
            </a:r>
            <a:r>
              <a:rPr lang="cs-CZ" sz="1600" dirty="0" smtClean="0"/>
              <a:t>	uvedené </a:t>
            </a:r>
            <a:r>
              <a:rPr lang="cs-CZ" sz="1600" dirty="0"/>
              <a:t>v § 8 = </a:t>
            </a:r>
            <a:r>
              <a:rPr lang="cs-CZ" sz="1600" dirty="0" smtClean="0">
                <a:solidFill>
                  <a:srgbClr val="FF0000"/>
                </a:solidFill>
              </a:rPr>
              <a:t>délka </a:t>
            </a:r>
            <a:r>
              <a:rPr lang="cs-CZ" sz="1600" dirty="0">
                <a:solidFill>
                  <a:srgbClr val="FF0000"/>
                </a:solidFill>
              </a:rPr>
              <a:t>povinné praxe </a:t>
            </a:r>
          </a:p>
          <a:p>
            <a:pPr marL="457200" lvl="1" indent="0">
              <a:buNone/>
            </a:pPr>
            <a:endParaRPr lang="cs-CZ" sz="1800" dirty="0"/>
          </a:p>
          <a:p>
            <a:pPr marL="0" indent="0">
              <a:buNone/>
            </a:pPr>
            <a:endParaRPr lang="cs-CZ" sz="1800" dirty="0"/>
          </a:p>
          <a:p>
            <a:pPr marL="0" indent="0">
              <a:buNone/>
            </a:pPr>
            <a:endParaRPr lang="cs-CZ" sz="1800" dirty="0" smtClean="0"/>
          </a:p>
          <a:p>
            <a:pPr marL="0" indent="0">
              <a:buNone/>
            </a:pPr>
            <a:endParaRPr lang="cs-CZ" sz="2000" dirty="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11</a:t>
            </a:fld>
            <a:endParaRPr lang="cs-CZ" altLang="cs-CZ"/>
          </a:p>
        </p:txBody>
      </p:sp>
    </p:spTree>
    <p:extLst>
      <p:ext uri="{BB962C8B-B14F-4D97-AF65-F5344CB8AC3E}">
        <p14:creationId xmlns:p14="http://schemas.microsoft.com/office/powerpoint/2010/main" val="34498295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16523" y="1"/>
            <a:ext cx="12508523" cy="800099"/>
          </a:xfrm>
        </p:spPr>
        <p:txBody>
          <a:bodyPr/>
          <a:lstStyle/>
          <a:p>
            <a:endParaRPr lang="cs-CZ" sz="2000" dirty="0">
              <a:solidFill>
                <a:srgbClr val="FFFF00"/>
              </a:solidFill>
            </a:endParaRPr>
          </a:p>
        </p:txBody>
      </p:sp>
      <p:sp>
        <p:nvSpPr>
          <p:cNvPr id="3" name="Zástupný symbol pro obsah 2"/>
          <p:cNvSpPr>
            <a:spLocks noGrp="1"/>
          </p:cNvSpPr>
          <p:nvPr>
            <p:ph idx="1"/>
          </p:nvPr>
        </p:nvSpPr>
        <p:spPr>
          <a:xfrm>
            <a:off x="0" y="1091045"/>
            <a:ext cx="12192000" cy="5766955"/>
          </a:xfrm>
        </p:spPr>
        <p:txBody>
          <a:bodyPr>
            <a:normAutofit/>
          </a:bodyPr>
          <a:lstStyle/>
          <a:p>
            <a:pPr marL="457200" lvl="1" indent="0">
              <a:buNone/>
            </a:pPr>
            <a:endParaRPr lang="cs-CZ" sz="1800" dirty="0" smtClean="0"/>
          </a:p>
          <a:p>
            <a:pPr marL="0" indent="0">
              <a:buNone/>
            </a:pPr>
            <a:r>
              <a:rPr lang="cs-CZ" sz="1600" dirty="0" smtClean="0"/>
              <a:t>c</a:t>
            </a:r>
            <a:r>
              <a:rPr lang="cs-CZ" sz="1600" dirty="0"/>
              <a:t>) řízení vykonávání služeb významných z hlediska RO podle </a:t>
            </a:r>
            <a:r>
              <a:rPr lang="cs-CZ" sz="1600" dirty="0">
                <a:hlinkClick r:id="rId2"/>
              </a:rPr>
              <a:t>§ 9 odst. 2 písm. h)</a:t>
            </a:r>
            <a:r>
              <a:rPr lang="cs-CZ" sz="1600" dirty="0"/>
              <a:t> bodů 1 až 3 a 5 až 7 AZ</a:t>
            </a:r>
          </a:p>
          <a:p>
            <a:pPr marL="0" indent="0">
              <a:buNone/>
            </a:pPr>
            <a:endParaRPr lang="cs-CZ" sz="1400" dirty="0" smtClean="0">
              <a:latin typeface="+mj-lt"/>
            </a:endParaRPr>
          </a:p>
          <a:p>
            <a:pPr marL="0" indent="0">
              <a:buNone/>
            </a:pPr>
            <a:r>
              <a:rPr lang="cs-CZ" sz="1400" dirty="0" smtClean="0">
                <a:latin typeface="+mj-lt"/>
              </a:rPr>
              <a:t>1</a:t>
            </a:r>
            <a:r>
              <a:rPr lang="cs-CZ" sz="1400" dirty="0">
                <a:latin typeface="+mj-lt"/>
              </a:rPr>
              <a:t>. provádění osobní dozimetrie </a:t>
            </a:r>
            <a:r>
              <a:rPr lang="cs-CZ" sz="1400" dirty="0">
                <a:solidFill>
                  <a:srgbClr val="FF0000"/>
                </a:solidFill>
                <a:latin typeface="+mj-lt"/>
              </a:rPr>
              <a:t>radiačních pracovníků kategorie A </a:t>
            </a:r>
            <a:r>
              <a:rPr lang="cs-CZ" sz="1400" dirty="0">
                <a:latin typeface="+mj-lt"/>
              </a:rPr>
              <a:t>včetně jejího provádění pro vlastní potřebu,</a:t>
            </a:r>
            <a:endParaRPr lang="en-US" sz="1400" dirty="0">
              <a:latin typeface="+mj-lt"/>
            </a:endParaRPr>
          </a:p>
          <a:p>
            <a:pPr marL="0" indent="0">
              <a:buNone/>
            </a:pPr>
            <a:r>
              <a:rPr lang="cs-CZ" sz="1400" dirty="0" smtClean="0">
                <a:latin typeface="+mj-lt"/>
              </a:rPr>
              <a:t>2</a:t>
            </a:r>
            <a:r>
              <a:rPr lang="cs-CZ" sz="1400" dirty="0">
                <a:latin typeface="+mj-lt"/>
              </a:rPr>
              <a:t>. </a:t>
            </a:r>
            <a:r>
              <a:rPr lang="cs-CZ" sz="1400" strike="sngStrike" dirty="0">
                <a:latin typeface="+mj-lt"/>
              </a:rPr>
              <a:t>stanovování osobních dávek pracovníků na pracovišti s možností zvýšeného ozáření z přírodního zdroje záření a na pracovišti s možným zvýšeným ozářením z radonu</a:t>
            </a:r>
            <a:r>
              <a:rPr lang="cs-CZ" sz="1400" dirty="0">
                <a:latin typeface="+mj-lt"/>
              </a:rPr>
              <a:t> </a:t>
            </a:r>
            <a:r>
              <a:rPr lang="cs-CZ" sz="1400" dirty="0">
                <a:solidFill>
                  <a:srgbClr val="FF0000"/>
                </a:solidFill>
                <a:latin typeface="+mj-lt"/>
              </a:rPr>
              <a:t>měření a stanovování osobních dávek pracovníků na pracovišti s možností zvýšeného ozáření z přírodního zdroje záření a na pracovišti s možným zvýšeným ozářením z radonu pro účely podle § 93 a 96 včetně jejich provádění pro vlastní potřebu,</a:t>
            </a:r>
            <a:endParaRPr lang="en-US" sz="1400" dirty="0">
              <a:solidFill>
                <a:srgbClr val="FF0000"/>
              </a:solidFill>
              <a:latin typeface="+mj-lt"/>
            </a:endParaRPr>
          </a:p>
          <a:p>
            <a:pPr marL="0" indent="0">
              <a:buNone/>
            </a:pPr>
            <a:endParaRPr lang="cs-CZ" sz="1400" dirty="0" smtClean="0">
              <a:latin typeface="+mj-lt"/>
            </a:endParaRPr>
          </a:p>
          <a:p>
            <a:pPr marL="0" indent="0">
              <a:buNone/>
            </a:pPr>
            <a:r>
              <a:rPr lang="cs-CZ" sz="1400" dirty="0" smtClean="0">
                <a:latin typeface="+mj-lt"/>
              </a:rPr>
              <a:t>3</a:t>
            </a:r>
            <a:r>
              <a:rPr lang="cs-CZ" sz="1400" dirty="0">
                <a:latin typeface="+mj-lt"/>
              </a:rPr>
              <a:t>. monitorování pracoviště III. kategorie nebo pracoviště IV. kategorie, výpustí z tohoto pracoviště, jeho okolí, okolí úložiště radioaktivního odpadu po uzavření úložiště radioaktivního odpadu, odvalu, odkaliště nebo jiného zbytku po činnosti související se získáváním radioaktivního nerostu nebo po jiné hornické činnosti doprovázené výskytem radioaktivního nerostu a monitorování pro účely umisťování nebo výstavby jaderného zařízení,</a:t>
            </a:r>
            <a:endParaRPr lang="en-US" sz="1400" dirty="0">
              <a:latin typeface="+mj-lt"/>
            </a:endParaRPr>
          </a:p>
          <a:p>
            <a:pPr marL="0" indent="0">
              <a:buNone/>
            </a:pPr>
            <a:endParaRPr lang="cs-CZ" sz="1400" dirty="0" smtClean="0">
              <a:latin typeface="+mj-lt"/>
            </a:endParaRPr>
          </a:p>
          <a:p>
            <a:pPr marL="0" indent="0">
              <a:buNone/>
            </a:pPr>
            <a:r>
              <a:rPr lang="cs-CZ" sz="1400" dirty="0" smtClean="0">
                <a:latin typeface="+mj-lt"/>
              </a:rPr>
              <a:t>5</a:t>
            </a:r>
            <a:r>
              <a:rPr lang="cs-CZ" sz="1400" dirty="0">
                <a:latin typeface="+mj-lt"/>
              </a:rPr>
              <a:t>. měření a hodnocení ozáření z přírodního zdroje záření ve stavbě pro účely prevence pronikání radonu do stavby podle § 98 nebo ochrany před přírodním ozářením ve stavbě podle § 99 a stanovení radonového indexu pozemku podle § 98 </a:t>
            </a:r>
            <a:r>
              <a:rPr lang="cs-CZ" sz="1400" dirty="0">
                <a:solidFill>
                  <a:srgbClr val="FF0000"/>
                </a:solidFill>
                <a:latin typeface="+mj-lt"/>
              </a:rPr>
              <a:t>včetně jejich provádění pro vlastní potřebu,</a:t>
            </a:r>
            <a:endParaRPr lang="en-US" sz="1400" dirty="0">
              <a:solidFill>
                <a:srgbClr val="FF0000"/>
              </a:solidFill>
              <a:latin typeface="+mj-lt"/>
            </a:endParaRPr>
          </a:p>
          <a:p>
            <a:pPr marL="0" indent="0">
              <a:buNone/>
            </a:pPr>
            <a:r>
              <a:rPr lang="cs-CZ" sz="1400" dirty="0">
                <a:latin typeface="+mj-lt"/>
              </a:rPr>
              <a:t>6. měření a hodnocení </a:t>
            </a:r>
            <a:r>
              <a:rPr lang="cs-CZ" sz="1400" strike="sngStrike" dirty="0">
                <a:latin typeface="+mj-lt"/>
              </a:rPr>
              <a:t>obsahu přírodních radionuklidů</a:t>
            </a:r>
            <a:r>
              <a:rPr lang="cs-CZ" sz="1400" dirty="0">
                <a:latin typeface="+mj-lt"/>
              </a:rPr>
              <a:t> </a:t>
            </a:r>
            <a:r>
              <a:rPr lang="cs-CZ" sz="1400" dirty="0">
                <a:solidFill>
                  <a:srgbClr val="FF0000"/>
                </a:solidFill>
                <a:latin typeface="+mj-lt"/>
              </a:rPr>
              <a:t>obsahu radionuklidů </a:t>
            </a:r>
            <a:r>
              <a:rPr lang="cs-CZ" sz="1400" dirty="0">
                <a:latin typeface="+mj-lt"/>
              </a:rPr>
              <a:t>ve vodě podle § 100 odst. 2 písm. a) a ve stavebních výrobcích a surovinách s očekávaným zvýšeným obsahem přírodních radionuklidů, které jsou určeny k zabudování do staveb s obytnými nebo pobytovými místnostmi (dále jen "stavební materiál"), podle § 101 odst. 2 písm. a), </a:t>
            </a:r>
            <a:r>
              <a:rPr lang="cs-CZ" sz="1400" dirty="0">
                <a:solidFill>
                  <a:srgbClr val="FF0000"/>
                </a:solidFill>
                <a:latin typeface="+mj-lt"/>
              </a:rPr>
              <a:t>včetně jejich provádění pro vlastní potřebu, </a:t>
            </a:r>
            <a:r>
              <a:rPr lang="cs-CZ" sz="1400" dirty="0">
                <a:latin typeface="+mj-lt"/>
              </a:rPr>
              <a:t>a</a:t>
            </a:r>
            <a:endParaRPr lang="en-US" sz="1400" dirty="0">
              <a:latin typeface="+mj-lt"/>
            </a:endParaRPr>
          </a:p>
          <a:p>
            <a:pPr marL="0" indent="0">
              <a:buNone/>
            </a:pPr>
            <a:endParaRPr lang="cs-CZ" sz="1400" dirty="0" smtClean="0">
              <a:latin typeface="+mj-lt"/>
            </a:endParaRPr>
          </a:p>
          <a:p>
            <a:pPr marL="0" indent="0">
              <a:buNone/>
            </a:pPr>
            <a:r>
              <a:rPr lang="cs-CZ" sz="1400" dirty="0" smtClean="0">
                <a:latin typeface="+mj-lt"/>
              </a:rPr>
              <a:t>7</a:t>
            </a:r>
            <a:r>
              <a:rPr lang="cs-CZ" sz="1400" dirty="0">
                <a:latin typeface="+mj-lt"/>
              </a:rPr>
              <a:t>. měření a hodnocení obsahu radionuklidů v radioaktivní látce uvolňované z pracoviště s možností zvýšeného ozáření z přírodního zdroje záření podle § 95 odst. 1 písm. b) </a:t>
            </a:r>
            <a:r>
              <a:rPr lang="cs-CZ" sz="1400" dirty="0">
                <a:solidFill>
                  <a:srgbClr val="FF0000"/>
                </a:solidFill>
                <a:latin typeface="+mj-lt"/>
              </a:rPr>
              <a:t>včetně jejich provádění pro vlastní </a:t>
            </a:r>
            <a:r>
              <a:rPr lang="cs-CZ" sz="1400" dirty="0" smtClean="0">
                <a:solidFill>
                  <a:srgbClr val="FF0000"/>
                </a:solidFill>
                <a:latin typeface="+mj-lt"/>
              </a:rPr>
              <a:t>potřebu</a:t>
            </a:r>
            <a:endParaRPr lang="en-US" sz="1400" dirty="0">
              <a:solidFill>
                <a:srgbClr val="FF0000"/>
              </a:solidFill>
              <a:latin typeface="+mj-lt"/>
            </a:endParaRPr>
          </a:p>
          <a:p>
            <a:pPr marL="457200" lvl="1" indent="0">
              <a:buNone/>
            </a:pPr>
            <a:endParaRPr lang="cs-CZ" sz="1800" dirty="0" smtClean="0"/>
          </a:p>
        </p:txBody>
      </p:sp>
    </p:spTree>
    <p:extLst>
      <p:ext uri="{BB962C8B-B14F-4D97-AF65-F5344CB8AC3E}">
        <p14:creationId xmlns:p14="http://schemas.microsoft.com/office/powerpoint/2010/main" val="99479918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16523" y="1"/>
            <a:ext cx="12508523" cy="800099"/>
          </a:xfrm>
        </p:spPr>
        <p:txBody>
          <a:bodyPr/>
          <a:lstStyle/>
          <a:p>
            <a:endParaRPr lang="cs-CZ" sz="2000" dirty="0">
              <a:solidFill>
                <a:srgbClr val="FFFF00"/>
              </a:solidFill>
            </a:endParaRPr>
          </a:p>
        </p:txBody>
      </p:sp>
      <p:sp>
        <p:nvSpPr>
          <p:cNvPr id="3" name="Zástupný symbol pro obsah 2"/>
          <p:cNvSpPr>
            <a:spLocks noGrp="1"/>
          </p:cNvSpPr>
          <p:nvPr>
            <p:ph idx="1"/>
          </p:nvPr>
        </p:nvSpPr>
        <p:spPr>
          <a:xfrm>
            <a:off x="0" y="1091045"/>
            <a:ext cx="12192000" cy="5766955"/>
          </a:xfrm>
        </p:spPr>
        <p:txBody>
          <a:bodyPr>
            <a:normAutofit/>
          </a:bodyPr>
          <a:lstStyle/>
          <a:p>
            <a:pPr marL="0" indent="0">
              <a:buNone/>
            </a:pPr>
            <a:endParaRPr lang="cs-CZ" sz="1600" dirty="0" smtClean="0"/>
          </a:p>
          <a:p>
            <a:pPr marL="0" indent="0">
              <a:buNone/>
            </a:pPr>
            <a:r>
              <a:rPr lang="cs-CZ" sz="1600" dirty="0" smtClean="0"/>
              <a:t>c</a:t>
            </a:r>
            <a:r>
              <a:rPr lang="cs-CZ" sz="1600" dirty="0"/>
              <a:t>) řízení vykonávání služeb významných z hlediska RO </a:t>
            </a:r>
            <a:r>
              <a:rPr lang="cs-CZ" sz="1600" i="1" dirty="0" smtClean="0"/>
              <a:t>podle</a:t>
            </a:r>
            <a:r>
              <a:rPr lang="cs-CZ" sz="1600" i="1" dirty="0"/>
              <a:t> </a:t>
            </a:r>
            <a:r>
              <a:rPr lang="cs-CZ" sz="1600" i="1" dirty="0" smtClean="0"/>
              <a:t>Pokynu k ZOZ/přihlášky k ZOZ</a:t>
            </a:r>
          </a:p>
          <a:p>
            <a:pPr marL="0" indent="0">
              <a:buNone/>
            </a:pPr>
            <a:endParaRPr lang="cs-CZ" sz="1400" dirty="0" smtClean="0"/>
          </a:p>
          <a:p>
            <a:pPr marL="0" indent="0">
              <a:buNone/>
            </a:pPr>
            <a:r>
              <a:rPr lang="cs-CZ" sz="1400" dirty="0" smtClean="0"/>
              <a:t>1. pro</a:t>
            </a:r>
            <a:r>
              <a:rPr lang="en-US" sz="1400" dirty="0" err="1" smtClean="0"/>
              <a:t>vádění</a:t>
            </a:r>
            <a:r>
              <a:rPr lang="en-US" sz="1400" dirty="0" smtClean="0"/>
              <a:t> </a:t>
            </a:r>
            <a:r>
              <a:rPr lang="en-US" sz="1400" dirty="0" err="1"/>
              <a:t>osobní</a:t>
            </a:r>
            <a:r>
              <a:rPr lang="en-US" sz="1400" dirty="0"/>
              <a:t> </a:t>
            </a:r>
            <a:r>
              <a:rPr lang="en-US" sz="1400" dirty="0" err="1"/>
              <a:t>dozimetrie</a:t>
            </a:r>
            <a:r>
              <a:rPr lang="en-US" sz="1400" dirty="0"/>
              <a:t> </a:t>
            </a:r>
            <a:endParaRPr lang="cs-CZ" sz="1400" dirty="0" smtClean="0"/>
          </a:p>
          <a:p>
            <a:pPr marL="0" indent="0">
              <a:buNone/>
            </a:pPr>
            <a:endParaRPr lang="en-US" sz="1400" dirty="0"/>
          </a:p>
          <a:p>
            <a:pPr marL="0" indent="0">
              <a:buNone/>
            </a:pPr>
            <a:r>
              <a:rPr lang="en-US" sz="1400" dirty="0"/>
              <a:t>2. </a:t>
            </a:r>
            <a:r>
              <a:rPr lang="en-US" sz="1400" dirty="0" err="1"/>
              <a:t>stanovování</a:t>
            </a:r>
            <a:r>
              <a:rPr lang="en-US" sz="1400" dirty="0"/>
              <a:t> </a:t>
            </a:r>
            <a:r>
              <a:rPr lang="en-US" sz="1400" dirty="0" err="1"/>
              <a:t>osobních</a:t>
            </a:r>
            <a:r>
              <a:rPr lang="en-US" sz="1400" dirty="0"/>
              <a:t> </a:t>
            </a:r>
            <a:r>
              <a:rPr lang="en-US" sz="1400" dirty="0" err="1"/>
              <a:t>dávek</a:t>
            </a:r>
            <a:r>
              <a:rPr lang="en-US" sz="1400" dirty="0"/>
              <a:t> </a:t>
            </a:r>
            <a:r>
              <a:rPr lang="en-US" sz="1400" dirty="0" err="1"/>
              <a:t>pracovníků</a:t>
            </a:r>
            <a:r>
              <a:rPr lang="en-US" sz="1400" dirty="0"/>
              <a:t> </a:t>
            </a:r>
            <a:r>
              <a:rPr lang="en-US" sz="1400" dirty="0" err="1"/>
              <a:t>na</a:t>
            </a:r>
            <a:r>
              <a:rPr lang="en-US" sz="1400" dirty="0"/>
              <a:t> </a:t>
            </a:r>
            <a:r>
              <a:rPr lang="en-US" sz="1400" dirty="0" err="1"/>
              <a:t>pracovišti</a:t>
            </a:r>
            <a:r>
              <a:rPr lang="en-US" sz="1400" dirty="0"/>
              <a:t> s </a:t>
            </a:r>
            <a:r>
              <a:rPr lang="en-US" sz="1400" dirty="0" err="1"/>
              <a:t>možnosti</a:t>
            </a:r>
            <a:r>
              <a:rPr lang="en-US" sz="1400" dirty="0"/>
              <a:t> </a:t>
            </a:r>
            <a:r>
              <a:rPr lang="en-US" sz="1400" dirty="0" err="1"/>
              <a:t>zvýšeného</a:t>
            </a:r>
            <a:r>
              <a:rPr lang="en-US" sz="1400" dirty="0"/>
              <a:t> </a:t>
            </a:r>
            <a:r>
              <a:rPr lang="en-US" sz="1400" dirty="0" err="1"/>
              <a:t>ozáření</a:t>
            </a:r>
            <a:r>
              <a:rPr lang="en-US" sz="1400" dirty="0"/>
              <a:t> z </a:t>
            </a:r>
            <a:r>
              <a:rPr lang="en-US" sz="1400" dirty="0" err="1"/>
              <a:t>přírodního</a:t>
            </a:r>
            <a:r>
              <a:rPr lang="en-US" sz="1400" dirty="0"/>
              <a:t> </a:t>
            </a:r>
            <a:r>
              <a:rPr lang="en-US" sz="1400" dirty="0" err="1"/>
              <a:t>zdroje</a:t>
            </a:r>
            <a:r>
              <a:rPr lang="en-US" sz="1400" dirty="0"/>
              <a:t> </a:t>
            </a:r>
            <a:r>
              <a:rPr lang="en-US" sz="1400" dirty="0" err="1"/>
              <a:t>záření</a:t>
            </a:r>
            <a:r>
              <a:rPr lang="en-US" sz="1400" dirty="0"/>
              <a:t> </a:t>
            </a:r>
          </a:p>
          <a:p>
            <a:pPr marL="0" indent="0">
              <a:buNone/>
            </a:pPr>
            <a:r>
              <a:rPr lang="en-US" sz="1400" dirty="0"/>
              <a:t>3. </a:t>
            </a:r>
            <a:r>
              <a:rPr lang="en-US" sz="1400" dirty="0" err="1"/>
              <a:t>stanovování</a:t>
            </a:r>
            <a:r>
              <a:rPr lang="en-US" sz="1400" dirty="0"/>
              <a:t> </a:t>
            </a:r>
            <a:r>
              <a:rPr lang="en-US" sz="1400" dirty="0" err="1"/>
              <a:t>osobních</a:t>
            </a:r>
            <a:r>
              <a:rPr lang="en-US" sz="1400" dirty="0"/>
              <a:t> </a:t>
            </a:r>
            <a:r>
              <a:rPr lang="en-US" sz="1400" dirty="0" err="1"/>
              <a:t>dávek</a:t>
            </a:r>
            <a:r>
              <a:rPr lang="en-US" sz="1400" dirty="0"/>
              <a:t> </a:t>
            </a:r>
            <a:r>
              <a:rPr lang="en-US" sz="1400" dirty="0" err="1"/>
              <a:t>pracovníků</a:t>
            </a:r>
            <a:r>
              <a:rPr lang="en-US" sz="1400" dirty="0"/>
              <a:t> </a:t>
            </a:r>
            <a:r>
              <a:rPr lang="en-US" sz="1400" dirty="0" err="1"/>
              <a:t>na</a:t>
            </a:r>
            <a:r>
              <a:rPr lang="en-US" sz="1400" dirty="0"/>
              <a:t> </a:t>
            </a:r>
            <a:r>
              <a:rPr lang="en-US" sz="1400" dirty="0" err="1"/>
              <a:t>pracovištis</a:t>
            </a:r>
            <a:r>
              <a:rPr lang="en-US" sz="1400" dirty="0"/>
              <a:t> </a:t>
            </a:r>
            <a:r>
              <a:rPr lang="en-US" sz="1400" dirty="0" err="1"/>
              <a:t>možným</a:t>
            </a:r>
            <a:r>
              <a:rPr lang="en-US" sz="1400" dirty="0"/>
              <a:t> </a:t>
            </a:r>
            <a:r>
              <a:rPr lang="en-US" sz="1400" dirty="0" err="1"/>
              <a:t>zvýšeným</a:t>
            </a:r>
            <a:r>
              <a:rPr lang="en-US" sz="1400" dirty="0"/>
              <a:t> </a:t>
            </a:r>
            <a:r>
              <a:rPr lang="en-US" sz="1400" dirty="0" err="1"/>
              <a:t>ozářením</a:t>
            </a:r>
            <a:r>
              <a:rPr lang="en-US" sz="1400" dirty="0"/>
              <a:t> z </a:t>
            </a:r>
            <a:r>
              <a:rPr lang="en-US" sz="1400" dirty="0" err="1"/>
              <a:t>radonu</a:t>
            </a:r>
            <a:r>
              <a:rPr lang="en-US" sz="1400" dirty="0"/>
              <a:t> </a:t>
            </a:r>
          </a:p>
          <a:p>
            <a:pPr marL="0" indent="0">
              <a:buNone/>
            </a:pPr>
            <a:endParaRPr lang="cs-CZ" sz="1400" dirty="0" smtClean="0"/>
          </a:p>
          <a:p>
            <a:pPr marL="0" indent="0">
              <a:buNone/>
            </a:pPr>
            <a:r>
              <a:rPr lang="en-US" sz="1400" dirty="0" smtClean="0"/>
              <a:t>4</a:t>
            </a:r>
            <a:r>
              <a:rPr lang="en-US" sz="1400" dirty="0"/>
              <a:t>. </a:t>
            </a:r>
            <a:r>
              <a:rPr lang="en-US" sz="1400" dirty="0" err="1"/>
              <a:t>monitorování</a:t>
            </a:r>
            <a:r>
              <a:rPr lang="en-US" sz="1400" dirty="0"/>
              <a:t> </a:t>
            </a:r>
            <a:r>
              <a:rPr lang="en-US" sz="1400" dirty="0" err="1"/>
              <a:t>pracoviště</a:t>
            </a:r>
            <a:r>
              <a:rPr lang="en-US" sz="1400" dirty="0"/>
              <a:t> III. </a:t>
            </a:r>
            <a:r>
              <a:rPr lang="en-US" sz="1400" dirty="0" err="1"/>
              <a:t>nebo</a:t>
            </a:r>
            <a:r>
              <a:rPr lang="en-US" sz="1400" dirty="0"/>
              <a:t> IV. </a:t>
            </a:r>
            <a:r>
              <a:rPr lang="en-US" sz="1400" dirty="0" err="1"/>
              <a:t>kategorie</a:t>
            </a:r>
            <a:r>
              <a:rPr lang="en-US" sz="1400" dirty="0"/>
              <a:t>, </a:t>
            </a:r>
            <a:r>
              <a:rPr lang="en-US" sz="1400" dirty="0" err="1"/>
              <a:t>výpusti</a:t>
            </a:r>
            <a:r>
              <a:rPr lang="en-US" sz="1400" dirty="0"/>
              <a:t> z </a:t>
            </a:r>
            <a:r>
              <a:rPr lang="en-US" sz="1400" dirty="0" err="1"/>
              <a:t>pracoviště</a:t>
            </a:r>
            <a:r>
              <a:rPr lang="en-US" sz="1400" dirty="0"/>
              <a:t> III. </a:t>
            </a:r>
            <a:r>
              <a:rPr lang="en-US" sz="1400" dirty="0" err="1"/>
              <a:t>nebo</a:t>
            </a:r>
            <a:r>
              <a:rPr lang="en-US" sz="1400" dirty="0"/>
              <a:t> IV. </a:t>
            </a:r>
            <a:r>
              <a:rPr lang="en-US" sz="1400" dirty="0" err="1"/>
              <a:t>kategorie</a:t>
            </a:r>
            <a:r>
              <a:rPr lang="en-US" sz="1400" dirty="0"/>
              <a:t>, </a:t>
            </a:r>
            <a:r>
              <a:rPr lang="en-US" sz="1400" dirty="0" err="1"/>
              <a:t>okolí</a:t>
            </a:r>
            <a:r>
              <a:rPr lang="en-US" sz="1400" dirty="0"/>
              <a:t> </a:t>
            </a:r>
            <a:r>
              <a:rPr lang="en-US" sz="1400" dirty="0" err="1"/>
              <a:t>pracoviště</a:t>
            </a:r>
            <a:r>
              <a:rPr lang="en-US" sz="1400" dirty="0"/>
              <a:t> III. </a:t>
            </a:r>
            <a:r>
              <a:rPr lang="en-US" sz="1400" dirty="0" err="1"/>
              <a:t>nebo</a:t>
            </a:r>
            <a:r>
              <a:rPr lang="en-US" sz="1400" dirty="0"/>
              <a:t> IV. </a:t>
            </a:r>
            <a:r>
              <a:rPr lang="en-US" sz="1400" dirty="0" err="1"/>
              <a:t>kategorie</a:t>
            </a:r>
            <a:r>
              <a:rPr lang="en-US" sz="1400" dirty="0"/>
              <a:t>, </a:t>
            </a:r>
            <a:r>
              <a:rPr lang="en-US" sz="1400" dirty="0" err="1"/>
              <a:t>monitorování</a:t>
            </a:r>
            <a:r>
              <a:rPr lang="en-US" sz="1400" dirty="0"/>
              <a:t> </a:t>
            </a:r>
            <a:r>
              <a:rPr lang="en-US" sz="1400" dirty="0" err="1"/>
              <a:t>okolí</a:t>
            </a:r>
            <a:r>
              <a:rPr lang="en-US" sz="1400" dirty="0"/>
              <a:t> </a:t>
            </a:r>
            <a:r>
              <a:rPr lang="en-US" sz="1400" dirty="0" err="1"/>
              <a:t>úložiště</a:t>
            </a:r>
            <a:r>
              <a:rPr lang="en-US" sz="1400" dirty="0"/>
              <a:t> </a:t>
            </a:r>
            <a:r>
              <a:rPr lang="en-US" sz="1400" dirty="0" err="1"/>
              <a:t>radioaktivních</a:t>
            </a:r>
            <a:r>
              <a:rPr lang="en-US" sz="1400" dirty="0"/>
              <a:t> </a:t>
            </a:r>
            <a:r>
              <a:rPr lang="en-US" sz="1400" dirty="0" err="1"/>
              <a:t>odpadů</a:t>
            </a:r>
            <a:r>
              <a:rPr lang="en-US" sz="1400" dirty="0"/>
              <a:t> </a:t>
            </a:r>
            <a:r>
              <a:rPr lang="en-US" sz="1400" dirty="0" err="1"/>
              <a:t>po</a:t>
            </a:r>
            <a:r>
              <a:rPr lang="en-US" sz="1400" dirty="0"/>
              <a:t> </a:t>
            </a:r>
            <a:r>
              <a:rPr lang="en-US" sz="1400" dirty="0" err="1"/>
              <a:t>jeho</a:t>
            </a:r>
            <a:r>
              <a:rPr lang="en-US" sz="1400" dirty="0"/>
              <a:t> </a:t>
            </a:r>
            <a:r>
              <a:rPr lang="en-US" sz="1400" dirty="0" err="1"/>
              <a:t>uzavření</a:t>
            </a:r>
            <a:r>
              <a:rPr lang="en-US" sz="1400" dirty="0"/>
              <a:t> a </a:t>
            </a:r>
            <a:r>
              <a:rPr lang="en-US" sz="1400" dirty="0" err="1"/>
              <a:t>monitorování</a:t>
            </a:r>
            <a:r>
              <a:rPr lang="en-US" sz="1400" dirty="0"/>
              <a:t> pro </a:t>
            </a:r>
            <a:r>
              <a:rPr lang="en-US" sz="1400" dirty="0" err="1"/>
              <a:t>účely</a:t>
            </a:r>
            <a:r>
              <a:rPr lang="en-US" sz="1400" dirty="0"/>
              <a:t> </a:t>
            </a:r>
            <a:r>
              <a:rPr lang="en-US" sz="1400" dirty="0" err="1"/>
              <a:t>umisťování</a:t>
            </a:r>
            <a:r>
              <a:rPr lang="en-US" sz="1400" dirty="0"/>
              <a:t> </a:t>
            </a:r>
            <a:r>
              <a:rPr lang="en-US" sz="1400" dirty="0" err="1"/>
              <a:t>nebo</a:t>
            </a:r>
            <a:r>
              <a:rPr lang="en-US" sz="1400" dirty="0"/>
              <a:t> </a:t>
            </a:r>
            <a:r>
              <a:rPr lang="en-US" sz="1400" dirty="0" err="1"/>
              <a:t>výstavby</a:t>
            </a:r>
            <a:r>
              <a:rPr lang="en-US" sz="1400" dirty="0"/>
              <a:t> </a:t>
            </a:r>
            <a:r>
              <a:rPr lang="en-US" sz="1400" dirty="0" err="1"/>
              <a:t>jaderného</a:t>
            </a:r>
            <a:r>
              <a:rPr lang="en-US" sz="1400" dirty="0"/>
              <a:t> </a:t>
            </a:r>
            <a:r>
              <a:rPr lang="en-US" sz="1400" dirty="0" err="1"/>
              <a:t>zařízení</a:t>
            </a:r>
            <a:r>
              <a:rPr lang="en-US" sz="1400" dirty="0"/>
              <a:t> </a:t>
            </a:r>
          </a:p>
          <a:p>
            <a:pPr marL="0" indent="0">
              <a:buNone/>
            </a:pPr>
            <a:r>
              <a:rPr lang="en-US" sz="1400" dirty="0"/>
              <a:t>5. </a:t>
            </a:r>
            <a:r>
              <a:rPr lang="en-US" sz="1400" dirty="0" err="1"/>
              <a:t>monitorování</a:t>
            </a:r>
            <a:r>
              <a:rPr lang="en-US" sz="1400" dirty="0"/>
              <a:t> </a:t>
            </a:r>
            <a:r>
              <a:rPr lang="en-US" sz="1400" dirty="0" err="1"/>
              <a:t>odvalu</a:t>
            </a:r>
            <a:r>
              <a:rPr lang="en-US" sz="1400" dirty="0"/>
              <a:t>, </a:t>
            </a:r>
            <a:r>
              <a:rPr lang="en-US" sz="1400" dirty="0" err="1"/>
              <a:t>odkaliště</a:t>
            </a:r>
            <a:r>
              <a:rPr lang="en-US" sz="1400" dirty="0"/>
              <a:t> </a:t>
            </a:r>
            <a:r>
              <a:rPr lang="en-US" sz="1400" dirty="0" err="1"/>
              <a:t>nebo</a:t>
            </a:r>
            <a:r>
              <a:rPr lang="en-US" sz="1400" dirty="0"/>
              <a:t> </a:t>
            </a:r>
            <a:r>
              <a:rPr lang="en-US" sz="1400" dirty="0" err="1"/>
              <a:t>jiného</a:t>
            </a:r>
            <a:r>
              <a:rPr lang="en-US" sz="1400" dirty="0"/>
              <a:t> </a:t>
            </a:r>
            <a:r>
              <a:rPr lang="en-US" sz="1400" dirty="0" err="1"/>
              <a:t>zbytku</a:t>
            </a:r>
            <a:r>
              <a:rPr lang="en-US" sz="1400" dirty="0"/>
              <a:t> </a:t>
            </a:r>
            <a:r>
              <a:rPr lang="en-US" sz="1400" dirty="0" err="1"/>
              <a:t>po</a:t>
            </a:r>
            <a:r>
              <a:rPr lang="en-US" sz="1400" dirty="0"/>
              <a:t> </a:t>
            </a:r>
            <a:r>
              <a:rPr lang="en-US" sz="1400" dirty="0" err="1"/>
              <a:t>činnosti</a:t>
            </a:r>
            <a:r>
              <a:rPr lang="en-US" sz="1400" dirty="0"/>
              <a:t> </a:t>
            </a:r>
            <a:r>
              <a:rPr lang="en-US" sz="1400" dirty="0" err="1"/>
              <a:t>související</a:t>
            </a:r>
            <a:r>
              <a:rPr lang="en-US" sz="1400" dirty="0"/>
              <a:t> se </a:t>
            </a:r>
            <a:r>
              <a:rPr lang="en-US" sz="1400" dirty="0" err="1"/>
              <a:t>získáváním</a:t>
            </a:r>
            <a:r>
              <a:rPr lang="en-US" sz="1400" dirty="0"/>
              <a:t> </a:t>
            </a:r>
            <a:r>
              <a:rPr lang="en-US" sz="1400" dirty="0" err="1"/>
              <a:t>radioaktivního</a:t>
            </a:r>
            <a:r>
              <a:rPr lang="en-US" sz="1400" dirty="0"/>
              <a:t> </a:t>
            </a:r>
            <a:r>
              <a:rPr lang="en-US" sz="1400" dirty="0" err="1"/>
              <a:t>nerostu</a:t>
            </a:r>
            <a:r>
              <a:rPr lang="en-US" sz="1400" dirty="0"/>
              <a:t> </a:t>
            </a:r>
            <a:r>
              <a:rPr lang="en-US" sz="1400" dirty="0" err="1"/>
              <a:t>nebo</a:t>
            </a:r>
            <a:r>
              <a:rPr lang="en-US" sz="1400" dirty="0"/>
              <a:t> </a:t>
            </a:r>
            <a:r>
              <a:rPr lang="en-US" sz="1400" dirty="0" err="1"/>
              <a:t>po</a:t>
            </a:r>
            <a:r>
              <a:rPr lang="en-US" sz="1400" dirty="0"/>
              <a:t> </a:t>
            </a:r>
            <a:r>
              <a:rPr lang="en-US" sz="1400" dirty="0" err="1"/>
              <a:t>jiné</a:t>
            </a:r>
            <a:r>
              <a:rPr lang="en-US" sz="1400" dirty="0"/>
              <a:t> </a:t>
            </a:r>
            <a:r>
              <a:rPr lang="en-US" sz="1400" dirty="0" err="1"/>
              <a:t>hornické</a:t>
            </a:r>
            <a:r>
              <a:rPr lang="en-US" sz="1400" dirty="0"/>
              <a:t> </a:t>
            </a:r>
            <a:r>
              <a:rPr lang="en-US" sz="1400" dirty="0" err="1"/>
              <a:t>činnosti</a:t>
            </a:r>
            <a:r>
              <a:rPr lang="en-US" sz="1400" dirty="0"/>
              <a:t> </a:t>
            </a:r>
            <a:r>
              <a:rPr lang="en-US" sz="1400" dirty="0" err="1"/>
              <a:t>doprovázené</a:t>
            </a:r>
            <a:r>
              <a:rPr lang="en-US" sz="1400" dirty="0"/>
              <a:t> </a:t>
            </a:r>
            <a:r>
              <a:rPr lang="en-US" sz="1400" dirty="0" err="1"/>
              <a:t>výskytem</a:t>
            </a:r>
            <a:r>
              <a:rPr lang="en-US" sz="1400" dirty="0"/>
              <a:t> </a:t>
            </a:r>
            <a:r>
              <a:rPr lang="en-US" sz="1400" dirty="0" err="1"/>
              <a:t>radioaktivního</a:t>
            </a:r>
            <a:r>
              <a:rPr lang="en-US" sz="1400" dirty="0"/>
              <a:t> </a:t>
            </a:r>
            <a:r>
              <a:rPr lang="en-US" sz="1400" dirty="0" err="1"/>
              <a:t>nerostu</a:t>
            </a:r>
            <a:r>
              <a:rPr lang="en-US" sz="1400" dirty="0"/>
              <a:t> </a:t>
            </a:r>
          </a:p>
          <a:p>
            <a:pPr marL="0" indent="0">
              <a:buNone/>
            </a:pPr>
            <a:endParaRPr lang="cs-CZ" sz="1400" dirty="0" smtClean="0"/>
          </a:p>
          <a:p>
            <a:pPr marL="0" indent="0">
              <a:buNone/>
            </a:pPr>
            <a:r>
              <a:rPr lang="en-US" sz="1400" dirty="0" smtClean="0"/>
              <a:t>6</a:t>
            </a:r>
            <a:r>
              <a:rPr lang="en-US" sz="1400" dirty="0"/>
              <a:t>. </a:t>
            </a:r>
            <a:r>
              <a:rPr lang="en-US" sz="1400" dirty="0" err="1"/>
              <a:t>měření</a:t>
            </a:r>
            <a:r>
              <a:rPr lang="en-US" sz="1400" dirty="0"/>
              <a:t> a </a:t>
            </a:r>
            <a:r>
              <a:rPr lang="en-US" sz="1400" dirty="0" err="1"/>
              <a:t>hodnocení</a:t>
            </a:r>
            <a:r>
              <a:rPr lang="en-US" sz="1400" dirty="0"/>
              <a:t> </a:t>
            </a:r>
            <a:r>
              <a:rPr lang="en-US" sz="1400" dirty="0" err="1"/>
              <a:t>ozáření</a:t>
            </a:r>
            <a:r>
              <a:rPr lang="en-US" sz="1400" dirty="0"/>
              <a:t> z </a:t>
            </a:r>
            <a:r>
              <a:rPr lang="en-US" sz="1400" dirty="0" err="1"/>
              <a:t>přírodního</a:t>
            </a:r>
            <a:r>
              <a:rPr lang="en-US" sz="1400" dirty="0"/>
              <a:t> </a:t>
            </a:r>
            <a:r>
              <a:rPr lang="en-US" sz="1400" dirty="0" err="1"/>
              <a:t>zdroje</a:t>
            </a:r>
            <a:r>
              <a:rPr lang="en-US" sz="1400" dirty="0"/>
              <a:t> </a:t>
            </a:r>
            <a:r>
              <a:rPr lang="en-US" sz="1400" dirty="0" err="1"/>
              <a:t>záření</a:t>
            </a:r>
            <a:r>
              <a:rPr lang="en-US" sz="1400" dirty="0"/>
              <a:t> </a:t>
            </a:r>
            <a:r>
              <a:rPr lang="en-US" sz="1400" dirty="0" err="1" smtClean="0"/>
              <a:t>ve</a:t>
            </a:r>
            <a:r>
              <a:rPr lang="cs-CZ" sz="1400" dirty="0" smtClean="0"/>
              <a:t> </a:t>
            </a:r>
            <a:r>
              <a:rPr lang="en-US" sz="1400" dirty="0" err="1" smtClean="0"/>
              <a:t>stavbě</a:t>
            </a:r>
            <a:r>
              <a:rPr lang="en-US" sz="1400" dirty="0" smtClean="0"/>
              <a:t> </a:t>
            </a:r>
            <a:endParaRPr lang="en-US" sz="1400" dirty="0"/>
          </a:p>
          <a:p>
            <a:pPr marL="0" indent="0">
              <a:buNone/>
            </a:pPr>
            <a:r>
              <a:rPr lang="en-US" sz="1400" dirty="0"/>
              <a:t>7. </a:t>
            </a:r>
            <a:r>
              <a:rPr lang="en-US" sz="1400" dirty="0" err="1"/>
              <a:t>stanovení</a:t>
            </a:r>
            <a:r>
              <a:rPr lang="en-US" sz="1400" dirty="0"/>
              <a:t> </a:t>
            </a:r>
            <a:r>
              <a:rPr lang="en-US" sz="1400" dirty="0" err="1"/>
              <a:t>radonového</a:t>
            </a:r>
            <a:r>
              <a:rPr lang="en-US" sz="1400" dirty="0"/>
              <a:t> </a:t>
            </a:r>
            <a:r>
              <a:rPr lang="en-US" sz="1400" dirty="0" err="1"/>
              <a:t>indexu</a:t>
            </a:r>
            <a:r>
              <a:rPr lang="en-US" sz="1400" dirty="0"/>
              <a:t> </a:t>
            </a:r>
            <a:r>
              <a:rPr lang="en-US" sz="1400" dirty="0" err="1"/>
              <a:t>pozemku</a:t>
            </a:r>
            <a:r>
              <a:rPr lang="en-US" sz="1400" dirty="0"/>
              <a:t> </a:t>
            </a:r>
          </a:p>
          <a:p>
            <a:pPr marL="0" indent="0">
              <a:buNone/>
            </a:pPr>
            <a:r>
              <a:rPr lang="en-US" sz="1400" dirty="0"/>
              <a:t>8. </a:t>
            </a:r>
            <a:r>
              <a:rPr lang="en-US" sz="1400" dirty="0" err="1"/>
              <a:t>měření</a:t>
            </a:r>
            <a:r>
              <a:rPr lang="en-US" sz="1400" dirty="0"/>
              <a:t> a </a:t>
            </a:r>
            <a:r>
              <a:rPr lang="en-US" sz="1400" dirty="0" err="1"/>
              <a:t>hodnocení</a:t>
            </a:r>
            <a:r>
              <a:rPr lang="en-US" sz="1400" dirty="0"/>
              <a:t> </a:t>
            </a:r>
            <a:r>
              <a:rPr lang="en-US" sz="1400" dirty="0" err="1"/>
              <a:t>obsahu</a:t>
            </a:r>
            <a:r>
              <a:rPr lang="en-US" sz="1400" dirty="0"/>
              <a:t> </a:t>
            </a:r>
            <a:r>
              <a:rPr lang="en-US" sz="1400" dirty="0" err="1"/>
              <a:t>přírodních</a:t>
            </a:r>
            <a:r>
              <a:rPr lang="en-US" sz="1400" dirty="0"/>
              <a:t> </a:t>
            </a:r>
            <a:r>
              <a:rPr lang="en-US" sz="1400" dirty="0" err="1"/>
              <a:t>radionuklidů</a:t>
            </a:r>
            <a:r>
              <a:rPr lang="en-US" sz="1400" dirty="0"/>
              <a:t> </a:t>
            </a:r>
            <a:r>
              <a:rPr lang="en-US" sz="1400" dirty="0" err="1"/>
              <a:t>ve</a:t>
            </a:r>
            <a:r>
              <a:rPr lang="en-US" sz="1400" dirty="0"/>
              <a:t> </a:t>
            </a:r>
            <a:r>
              <a:rPr lang="en-US" sz="1400" dirty="0" err="1"/>
              <a:t>vodě</a:t>
            </a:r>
            <a:r>
              <a:rPr lang="en-US" sz="1400" dirty="0"/>
              <a:t> </a:t>
            </a:r>
          </a:p>
          <a:p>
            <a:pPr marL="0" indent="0">
              <a:buNone/>
            </a:pPr>
            <a:r>
              <a:rPr lang="en-US" sz="1400" dirty="0"/>
              <a:t>9. </a:t>
            </a:r>
            <a:r>
              <a:rPr lang="en-US" sz="1400" dirty="0" err="1"/>
              <a:t>měření</a:t>
            </a:r>
            <a:r>
              <a:rPr lang="en-US" sz="1400" dirty="0"/>
              <a:t> a </a:t>
            </a:r>
            <a:r>
              <a:rPr lang="en-US" sz="1400" dirty="0" err="1"/>
              <a:t>hodnocení</a:t>
            </a:r>
            <a:r>
              <a:rPr lang="en-US" sz="1400" dirty="0"/>
              <a:t> </a:t>
            </a:r>
            <a:r>
              <a:rPr lang="en-US" sz="1400" dirty="0" err="1"/>
              <a:t>obsahu</a:t>
            </a:r>
            <a:r>
              <a:rPr lang="en-US" sz="1400" dirty="0"/>
              <a:t> </a:t>
            </a:r>
            <a:r>
              <a:rPr lang="en-US" sz="1400" dirty="0" err="1"/>
              <a:t>přírodních</a:t>
            </a:r>
            <a:r>
              <a:rPr lang="en-US" sz="1400" dirty="0"/>
              <a:t> </a:t>
            </a:r>
            <a:r>
              <a:rPr lang="en-US" sz="1400" dirty="0" err="1"/>
              <a:t>radionuklidů</a:t>
            </a:r>
            <a:r>
              <a:rPr lang="en-US" sz="1400" dirty="0"/>
              <a:t> </a:t>
            </a:r>
            <a:r>
              <a:rPr lang="en-US" sz="1400" dirty="0" err="1"/>
              <a:t>ve</a:t>
            </a:r>
            <a:r>
              <a:rPr lang="en-US" sz="1400" dirty="0"/>
              <a:t> </a:t>
            </a:r>
            <a:r>
              <a:rPr lang="en-US" sz="1400" dirty="0" err="1"/>
              <a:t>stavebních</a:t>
            </a:r>
            <a:r>
              <a:rPr lang="en-US" sz="1400" dirty="0"/>
              <a:t> </a:t>
            </a:r>
            <a:r>
              <a:rPr lang="en-US" sz="1400" dirty="0" err="1"/>
              <a:t>výrobcích</a:t>
            </a:r>
            <a:r>
              <a:rPr lang="en-US" sz="1400" dirty="0"/>
              <a:t> a </a:t>
            </a:r>
            <a:r>
              <a:rPr lang="en-US" sz="1400" dirty="0" err="1"/>
              <a:t>surovinách</a:t>
            </a:r>
            <a:r>
              <a:rPr lang="en-US" sz="1400" dirty="0"/>
              <a:t> s </a:t>
            </a:r>
            <a:r>
              <a:rPr lang="en-US" sz="1400" dirty="0" err="1"/>
              <a:t>očekávaným</a:t>
            </a:r>
            <a:r>
              <a:rPr lang="en-US" sz="1400" dirty="0"/>
              <a:t> </a:t>
            </a:r>
            <a:r>
              <a:rPr lang="en-US" sz="1400" dirty="0" err="1"/>
              <a:t>zvýšeným</a:t>
            </a:r>
            <a:r>
              <a:rPr lang="en-US" sz="1400" dirty="0"/>
              <a:t> </a:t>
            </a:r>
            <a:r>
              <a:rPr lang="en-US" sz="1400" dirty="0" err="1"/>
              <a:t>obsahem</a:t>
            </a:r>
            <a:r>
              <a:rPr lang="en-US" sz="1400" dirty="0"/>
              <a:t> </a:t>
            </a:r>
            <a:r>
              <a:rPr lang="en-US" sz="1400" dirty="0" err="1"/>
              <a:t>přírodních</a:t>
            </a:r>
            <a:r>
              <a:rPr lang="en-US" sz="1400" dirty="0"/>
              <a:t> </a:t>
            </a:r>
            <a:r>
              <a:rPr lang="en-US" sz="1400" dirty="0" err="1"/>
              <a:t>radionuklidů</a:t>
            </a:r>
            <a:r>
              <a:rPr lang="en-US" sz="1400" dirty="0"/>
              <a:t>, </a:t>
            </a:r>
            <a:r>
              <a:rPr lang="en-US" sz="1400" dirty="0" err="1"/>
              <a:t>které</a:t>
            </a:r>
            <a:r>
              <a:rPr lang="en-US" sz="1400" dirty="0"/>
              <a:t> </a:t>
            </a:r>
            <a:r>
              <a:rPr lang="en-US" sz="1400" dirty="0" err="1"/>
              <a:t>jsou</a:t>
            </a:r>
            <a:r>
              <a:rPr lang="en-US" sz="1400" dirty="0"/>
              <a:t> </a:t>
            </a:r>
            <a:r>
              <a:rPr lang="en-US" sz="1400" dirty="0" err="1"/>
              <a:t>určeny</a:t>
            </a:r>
            <a:r>
              <a:rPr lang="en-US" sz="1400" dirty="0"/>
              <a:t> k </a:t>
            </a:r>
            <a:r>
              <a:rPr lang="en-US" sz="1400" dirty="0" err="1"/>
              <a:t>zabudování</a:t>
            </a:r>
            <a:r>
              <a:rPr lang="en-US" sz="1400" dirty="0"/>
              <a:t> do </a:t>
            </a:r>
            <a:r>
              <a:rPr lang="en-US" sz="1400" dirty="0" err="1"/>
              <a:t>staveb</a:t>
            </a:r>
            <a:r>
              <a:rPr lang="en-US" sz="1400" dirty="0"/>
              <a:t> s </a:t>
            </a:r>
            <a:r>
              <a:rPr lang="en-US" sz="1400" dirty="0" err="1"/>
              <a:t>obytnými</a:t>
            </a:r>
            <a:r>
              <a:rPr lang="en-US" sz="1400" dirty="0"/>
              <a:t> </a:t>
            </a:r>
            <a:r>
              <a:rPr lang="en-US" sz="1400" dirty="0" err="1"/>
              <a:t>nebo</a:t>
            </a:r>
            <a:r>
              <a:rPr lang="en-US" sz="1400" dirty="0"/>
              <a:t> </a:t>
            </a:r>
            <a:r>
              <a:rPr lang="en-US" sz="1400" dirty="0" err="1"/>
              <a:t>pobytovými</a:t>
            </a:r>
            <a:r>
              <a:rPr lang="en-US" sz="1400" dirty="0"/>
              <a:t> </a:t>
            </a:r>
            <a:r>
              <a:rPr lang="en-US" sz="1400" dirty="0" err="1"/>
              <a:t>místnostmi</a:t>
            </a:r>
            <a:r>
              <a:rPr lang="en-US" sz="1400" dirty="0"/>
              <a:t> </a:t>
            </a:r>
          </a:p>
          <a:p>
            <a:pPr marL="0" indent="0">
              <a:buNone/>
            </a:pPr>
            <a:endParaRPr lang="cs-CZ" sz="1400" dirty="0" smtClean="0"/>
          </a:p>
          <a:p>
            <a:pPr marL="0" indent="0">
              <a:buNone/>
            </a:pPr>
            <a:r>
              <a:rPr lang="en-US" sz="1400" dirty="0" smtClean="0"/>
              <a:t>10</a:t>
            </a:r>
            <a:r>
              <a:rPr lang="en-US" sz="1400" dirty="0"/>
              <a:t>. </a:t>
            </a:r>
            <a:r>
              <a:rPr lang="en-US" sz="1400" dirty="0" err="1"/>
              <a:t>měření</a:t>
            </a:r>
            <a:r>
              <a:rPr lang="en-US" sz="1400" dirty="0"/>
              <a:t> a </a:t>
            </a:r>
            <a:r>
              <a:rPr lang="en-US" sz="1400" dirty="0" err="1"/>
              <a:t>hodnocení</a:t>
            </a:r>
            <a:r>
              <a:rPr lang="en-US" sz="1400" dirty="0"/>
              <a:t> </a:t>
            </a:r>
            <a:r>
              <a:rPr lang="en-US" sz="1400" dirty="0" err="1"/>
              <a:t>obsahu</a:t>
            </a:r>
            <a:r>
              <a:rPr lang="en-US" sz="1400" dirty="0"/>
              <a:t> </a:t>
            </a:r>
            <a:r>
              <a:rPr lang="en-US" sz="1400" dirty="0" err="1"/>
              <a:t>radionuklidů</a:t>
            </a:r>
            <a:r>
              <a:rPr lang="en-US" sz="1400" dirty="0"/>
              <a:t> v </a:t>
            </a:r>
            <a:r>
              <a:rPr lang="en-US" sz="1400" dirty="0" err="1"/>
              <a:t>radioaktivní</a:t>
            </a:r>
            <a:r>
              <a:rPr lang="en-US" sz="1400" dirty="0"/>
              <a:t> </a:t>
            </a:r>
            <a:r>
              <a:rPr lang="en-US" sz="1400" dirty="0" err="1"/>
              <a:t>látce</a:t>
            </a:r>
            <a:r>
              <a:rPr lang="en-US" sz="1400" dirty="0"/>
              <a:t> </a:t>
            </a:r>
            <a:r>
              <a:rPr lang="en-US" sz="1400" dirty="0" err="1"/>
              <a:t>uvolňované</a:t>
            </a:r>
            <a:r>
              <a:rPr lang="en-US" sz="1400" dirty="0"/>
              <a:t> z </a:t>
            </a:r>
            <a:r>
              <a:rPr lang="en-US" sz="1400" dirty="0" err="1"/>
              <a:t>pracoviště</a:t>
            </a:r>
            <a:r>
              <a:rPr lang="en-US" sz="1400" dirty="0"/>
              <a:t> s </a:t>
            </a:r>
            <a:r>
              <a:rPr lang="en-US" sz="1400" dirty="0" err="1"/>
              <a:t>možnosti</a:t>
            </a:r>
            <a:r>
              <a:rPr lang="en-US" sz="1400" dirty="0"/>
              <a:t> </a:t>
            </a:r>
            <a:r>
              <a:rPr lang="en-US" sz="1400" dirty="0" err="1"/>
              <a:t>zvýšeného</a:t>
            </a:r>
            <a:r>
              <a:rPr lang="en-US" sz="1400" dirty="0"/>
              <a:t> </a:t>
            </a:r>
            <a:r>
              <a:rPr lang="en-US" sz="1400" dirty="0" err="1"/>
              <a:t>ozáření</a:t>
            </a:r>
            <a:r>
              <a:rPr lang="en-US" sz="1400" dirty="0"/>
              <a:t> z </a:t>
            </a:r>
            <a:r>
              <a:rPr lang="en-US" sz="1400" dirty="0" err="1"/>
              <a:t>přírodního</a:t>
            </a:r>
            <a:r>
              <a:rPr lang="en-US" sz="1400" dirty="0"/>
              <a:t> </a:t>
            </a:r>
            <a:r>
              <a:rPr lang="cs-CZ" sz="1400" dirty="0" smtClean="0"/>
              <a:t>ZIZ</a:t>
            </a:r>
            <a:endParaRPr lang="en-US" sz="1400" dirty="0"/>
          </a:p>
          <a:p>
            <a:pPr marL="0" indent="0">
              <a:buNone/>
            </a:pPr>
            <a:endParaRPr lang="cs-CZ" sz="1400" dirty="0" smtClean="0">
              <a:latin typeface="+mj-lt"/>
            </a:endParaRPr>
          </a:p>
          <a:p>
            <a:pPr marL="457200" lvl="1" indent="0">
              <a:buNone/>
            </a:pPr>
            <a:endParaRPr lang="cs-CZ" sz="1800" dirty="0" smtClean="0"/>
          </a:p>
        </p:txBody>
      </p:sp>
    </p:spTree>
    <p:extLst>
      <p:ext uri="{BB962C8B-B14F-4D97-AF65-F5344CB8AC3E}">
        <p14:creationId xmlns:p14="http://schemas.microsoft.com/office/powerpoint/2010/main" val="30911588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dirty="0"/>
          </a:p>
        </p:txBody>
      </p:sp>
      <p:sp>
        <p:nvSpPr>
          <p:cNvPr id="3" name="Zástupný symbol pro obsah 2"/>
          <p:cNvSpPr>
            <a:spLocks noGrp="1"/>
          </p:cNvSpPr>
          <p:nvPr>
            <p:ph idx="1"/>
          </p:nvPr>
        </p:nvSpPr>
        <p:spPr/>
        <p:txBody>
          <a:bodyPr/>
          <a:lstStyle/>
          <a:p>
            <a:pPr marL="914400" lvl="2" indent="0">
              <a:buNone/>
            </a:pPr>
            <a:endParaRPr lang="cs-CZ" sz="1600" dirty="0" smtClean="0"/>
          </a:p>
          <a:p>
            <a:pPr marL="914400" lvl="2" indent="0">
              <a:buNone/>
            </a:pPr>
            <a:endParaRPr lang="cs-CZ" sz="1600" dirty="0"/>
          </a:p>
          <a:p>
            <a:pPr marL="914400" lvl="2" indent="0">
              <a:buNone/>
            </a:pPr>
            <a:endParaRPr lang="cs-CZ" sz="1600" dirty="0" smtClean="0"/>
          </a:p>
          <a:p>
            <a:pPr marL="914400" lvl="2" indent="0">
              <a:buNone/>
            </a:pPr>
            <a:r>
              <a:rPr lang="cs-CZ" sz="1600" dirty="0" smtClean="0"/>
              <a:t>b</a:t>
            </a:r>
            <a:r>
              <a:rPr lang="cs-CZ" sz="1600" dirty="0"/>
              <a:t>) řízení a vykonávání hodnocení vlastností ZIZ („hodnocení“) podle </a:t>
            </a:r>
            <a:r>
              <a:rPr lang="cs-CZ" sz="1600" dirty="0">
                <a:hlinkClick r:id="rId2"/>
              </a:rPr>
              <a:t>§ 9 odst. 2 písm. f)</a:t>
            </a:r>
            <a:r>
              <a:rPr lang="cs-CZ" sz="1600" dirty="0"/>
              <a:t> bodu 8 AZ, a to</a:t>
            </a:r>
          </a:p>
          <a:p>
            <a:pPr marL="1371600" lvl="3" indent="0">
              <a:buNone/>
            </a:pPr>
            <a:endParaRPr lang="cs-CZ" sz="1600" dirty="0">
              <a:solidFill>
                <a:srgbClr val="FF0000"/>
              </a:solidFill>
            </a:endParaRPr>
          </a:p>
          <a:p>
            <a:pPr marL="1714500" lvl="3" indent="-342900">
              <a:buAutoNum type="arabicPeriod"/>
            </a:pPr>
            <a:r>
              <a:rPr lang="cs-CZ" sz="1600" dirty="0">
                <a:solidFill>
                  <a:srgbClr val="FF0000"/>
                </a:solidFill>
              </a:rPr>
              <a:t>ZIZ používaných pro LO v radiodiagnostice nebo intervenční radiologii a pro účely zobrazování radioterapii nebo pro léčebné účely v humánní nebo veterinární radioterapii,</a:t>
            </a:r>
          </a:p>
          <a:p>
            <a:pPr marL="1371600" lvl="3" indent="0">
              <a:buNone/>
            </a:pPr>
            <a:r>
              <a:rPr lang="cs-CZ" sz="1600" dirty="0">
                <a:solidFill>
                  <a:srgbClr val="FF0000"/>
                </a:solidFill>
              </a:rPr>
              <a:t>2.  </a:t>
            </a:r>
            <a:r>
              <a:rPr lang="cs-CZ" sz="1600" dirty="0" smtClean="0">
                <a:solidFill>
                  <a:srgbClr val="FF0000"/>
                </a:solidFill>
              </a:rPr>
              <a:t> ostatních </a:t>
            </a:r>
            <a:r>
              <a:rPr lang="cs-CZ" sz="1600" dirty="0">
                <a:solidFill>
                  <a:srgbClr val="FF0000"/>
                </a:solidFill>
              </a:rPr>
              <a:t>ZIZ</a:t>
            </a:r>
            <a:endParaRPr lang="en-US" dirty="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14</a:t>
            </a:fld>
            <a:endParaRPr lang="cs-CZ" altLang="cs-CZ"/>
          </a:p>
        </p:txBody>
      </p:sp>
    </p:spTree>
    <p:extLst>
      <p:ext uri="{BB962C8B-B14F-4D97-AF65-F5344CB8AC3E}">
        <p14:creationId xmlns:p14="http://schemas.microsoft.com/office/powerpoint/2010/main" val="318474777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endParaRPr lang="cs-CZ" sz="2000" dirty="0" smtClean="0"/>
          </a:p>
          <a:p>
            <a:pPr marL="0" indent="0">
              <a:buNone/>
            </a:pPr>
            <a:r>
              <a:rPr lang="cs-CZ" sz="2000" dirty="0" smtClean="0"/>
              <a:t>§ </a:t>
            </a:r>
            <a:r>
              <a:rPr lang="cs-CZ" sz="2000" dirty="0"/>
              <a:t>69/1 AZ Zvláštní povinnosti držitele povolení v oblasti zajišťování </a:t>
            </a:r>
            <a:r>
              <a:rPr lang="cs-CZ" sz="2000" dirty="0" smtClean="0"/>
              <a:t>RO</a:t>
            </a:r>
            <a:endParaRPr lang="cs-CZ" sz="2000" dirty="0"/>
          </a:p>
          <a:p>
            <a:pPr marL="0" indent="0">
              <a:buNone/>
            </a:pPr>
            <a:endParaRPr lang="cs-CZ" sz="2000" dirty="0" smtClean="0"/>
          </a:p>
          <a:p>
            <a:pPr marL="0" indent="0">
              <a:buNone/>
            </a:pPr>
            <a:r>
              <a:rPr lang="cs-CZ" sz="2000" dirty="0" smtClean="0"/>
              <a:t>i</a:t>
            </a:r>
            <a:r>
              <a:rPr lang="cs-CZ" sz="2000" dirty="0"/>
              <a:t>) při provádění hodnocení vlastností ZIZ zkouškami</a:t>
            </a:r>
          </a:p>
          <a:p>
            <a:pPr marL="0" indent="0">
              <a:buNone/>
            </a:pPr>
            <a:endParaRPr lang="cs-CZ" sz="2000" dirty="0" smtClean="0">
              <a:solidFill>
                <a:srgbClr val="FF0000"/>
              </a:solidFill>
            </a:endParaRPr>
          </a:p>
          <a:p>
            <a:pPr marL="0" indent="0">
              <a:buNone/>
            </a:pPr>
            <a:r>
              <a:rPr lang="cs-CZ" sz="2000" dirty="0" smtClean="0">
                <a:solidFill>
                  <a:srgbClr val="FF0000"/>
                </a:solidFill>
              </a:rPr>
              <a:t>1</a:t>
            </a:r>
            <a:r>
              <a:rPr lang="cs-CZ" sz="2000" dirty="0">
                <a:solidFill>
                  <a:srgbClr val="FF0000"/>
                </a:solidFill>
              </a:rPr>
              <a:t>. </a:t>
            </a:r>
            <a:r>
              <a:rPr lang="cs-CZ" sz="2000" u="sng" dirty="0">
                <a:solidFill>
                  <a:srgbClr val="FF0000"/>
                </a:solidFill>
              </a:rPr>
              <a:t>ustanovit osoby řídící a vykonávající hodnocení</a:t>
            </a:r>
            <a:r>
              <a:rPr lang="cs-CZ" sz="2000" dirty="0">
                <a:solidFill>
                  <a:srgbClr val="FF0000"/>
                </a:solidFill>
              </a:rPr>
              <a:t> vlastností ZIZ a zajistit výkon činností spojených s hodnocením vlastností ZIZ těmito osobami </a:t>
            </a:r>
            <a:r>
              <a:rPr lang="cs-CZ" sz="2000" dirty="0" smtClean="0">
                <a:solidFill>
                  <a:srgbClr val="FF0000"/>
                </a:solidFill>
              </a:rPr>
              <a:t>a…</a:t>
            </a:r>
            <a:endParaRPr lang="cs-CZ" sz="2000" dirty="0">
              <a:solidFill>
                <a:srgbClr val="FF0000"/>
              </a:solidFill>
            </a:endParaRPr>
          </a:p>
          <a:p>
            <a:pPr marL="0" indent="0">
              <a:buNone/>
            </a:pPr>
            <a:endParaRPr lang="cs-CZ" dirty="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15</a:t>
            </a:fld>
            <a:endParaRPr lang="cs-CZ" altLang="cs-CZ"/>
          </a:p>
        </p:txBody>
      </p:sp>
    </p:spTree>
    <p:extLst>
      <p:ext uri="{BB962C8B-B14F-4D97-AF65-F5344CB8AC3E}">
        <p14:creationId xmlns:p14="http://schemas.microsoft.com/office/powerpoint/2010/main" val="22812934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
            <a:ext cx="12192000" cy="800099"/>
          </a:xfrm>
        </p:spPr>
        <p:txBody>
          <a:bodyPr/>
          <a:lstStyle/>
          <a:p>
            <a:r>
              <a:rPr lang="cs-CZ" dirty="0" smtClean="0">
                <a:solidFill>
                  <a:srgbClr val="FFFF00"/>
                </a:solidFill>
              </a:rPr>
              <a:t>změny požadavku na vzdělání </a:t>
            </a:r>
            <a:endParaRPr lang="cs-CZ" dirty="0">
              <a:solidFill>
                <a:srgbClr val="FFFF00"/>
              </a:solidFill>
            </a:endParaRPr>
          </a:p>
        </p:txBody>
      </p:sp>
      <p:sp>
        <p:nvSpPr>
          <p:cNvPr id="3" name="Zástupný symbol pro obsah 2"/>
          <p:cNvSpPr>
            <a:spLocks noGrp="1"/>
          </p:cNvSpPr>
          <p:nvPr>
            <p:ph idx="1"/>
          </p:nvPr>
        </p:nvSpPr>
        <p:spPr>
          <a:xfrm>
            <a:off x="0" y="800100"/>
            <a:ext cx="12192000" cy="6057900"/>
          </a:xfrm>
        </p:spPr>
        <p:txBody>
          <a:bodyPr>
            <a:normAutofit/>
          </a:bodyPr>
          <a:lstStyle/>
          <a:p>
            <a:pPr marL="0" indent="0">
              <a:buNone/>
            </a:pPr>
            <a:endParaRPr lang="cs-CZ" sz="1600" dirty="0" smtClean="0"/>
          </a:p>
          <a:p>
            <a:pPr marL="457200" lvl="1" indent="0">
              <a:buNone/>
            </a:pPr>
            <a:endParaRPr lang="cs-CZ" sz="2000" dirty="0" smtClean="0"/>
          </a:p>
          <a:p>
            <a:pPr marL="457200" lvl="1" indent="0">
              <a:buNone/>
            </a:pPr>
            <a:endParaRPr lang="cs-CZ" sz="1800" dirty="0" smtClean="0"/>
          </a:p>
          <a:p>
            <a:pPr marL="457200" lvl="1" indent="0">
              <a:buNone/>
            </a:pPr>
            <a:r>
              <a:rPr lang="cs-CZ" sz="1600" dirty="0" smtClean="0"/>
              <a:t>V409 § 15 (3)</a:t>
            </a:r>
            <a:endParaRPr lang="cs-CZ" sz="1600" dirty="0" smtClean="0"/>
          </a:p>
          <a:p>
            <a:pPr marL="457200" lvl="1" indent="0">
              <a:buNone/>
            </a:pPr>
            <a:r>
              <a:rPr lang="cs-CZ" sz="1600" dirty="0" smtClean="0">
                <a:solidFill>
                  <a:srgbClr val="FF0000"/>
                </a:solidFill>
              </a:rPr>
              <a:t>žadatel </a:t>
            </a:r>
            <a:r>
              <a:rPr lang="cs-CZ" sz="1600" dirty="0">
                <a:solidFill>
                  <a:srgbClr val="FF0000"/>
                </a:solidFill>
              </a:rPr>
              <a:t>o hodnocení</a:t>
            </a:r>
            <a:r>
              <a:rPr lang="cs-CZ" sz="1600" dirty="0"/>
              <a:t> </a:t>
            </a:r>
            <a:r>
              <a:rPr lang="cs-CZ" sz="1600" dirty="0" smtClean="0">
                <a:solidFill>
                  <a:srgbClr val="FF0000"/>
                </a:solidFill>
              </a:rPr>
              <a:t>podle </a:t>
            </a:r>
            <a:r>
              <a:rPr lang="cs-CZ" sz="1600" dirty="0">
                <a:solidFill>
                  <a:srgbClr val="FF0000"/>
                </a:solidFill>
              </a:rPr>
              <a:t>§ 3 b) bod </a:t>
            </a:r>
            <a:r>
              <a:rPr lang="cs-CZ" sz="1600" dirty="0" smtClean="0">
                <a:solidFill>
                  <a:srgbClr val="FF0000"/>
                </a:solidFill>
              </a:rPr>
              <a:t>1 </a:t>
            </a:r>
            <a:r>
              <a:rPr lang="cs-CZ" sz="1600" dirty="0" smtClean="0">
                <a:solidFill>
                  <a:srgbClr val="FF0000"/>
                </a:solidFill>
              </a:rPr>
              <a:t>musí </a:t>
            </a:r>
            <a:r>
              <a:rPr lang="cs-CZ" sz="1600" dirty="0">
                <a:solidFill>
                  <a:srgbClr val="FF0000"/>
                </a:solidFill>
              </a:rPr>
              <a:t>mít ZOZ </a:t>
            </a:r>
            <a:r>
              <a:rPr lang="cs-CZ" sz="1600" dirty="0" smtClean="0">
                <a:solidFill>
                  <a:srgbClr val="FF0000"/>
                </a:solidFill>
              </a:rPr>
              <a:t>podle § 3 a) nebo b) </a:t>
            </a:r>
            <a:r>
              <a:rPr lang="cs-CZ" sz="1600" dirty="0" smtClean="0"/>
              <a:t>(požaduje se 1 měsíc praxe jako jedna z těchto osob, prakticky to znamená, že musí mít tuto ZOZ)</a:t>
            </a:r>
            <a:endParaRPr lang="cs-CZ" sz="1600" dirty="0"/>
          </a:p>
          <a:p>
            <a:pPr marL="457200" lvl="1" indent="0">
              <a:buNone/>
            </a:pPr>
            <a:endParaRPr lang="cs-CZ" sz="1600" dirty="0" smtClean="0"/>
          </a:p>
          <a:p>
            <a:pPr marL="457200" lvl="1" indent="0">
              <a:buNone/>
            </a:pPr>
            <a:r>
              <a:rPr lang="cs-CZ" sz="1600" dirty="0" smtClean="0"/>
              <a:t>V409 § 7</a:t>
            </a:r>
            <a:endParaRPr lang="cs-CZ" sz="1600" dirty="0"/>
          </a:p>
          <a:p>
            <a:pPr marL="457200" lvl="1" indent="0">
              <a:buNone/>
            </a:pPr>
            <a:r>
              <a:rPr lang="cs-CZ" sz="1600" dirty="0" smtClean="0"/>
              <a:t>osoba </a:t>
            </a:r>
            <a:r>
              <a:rPr lang="cs-CZ" sz="1600" dirty="0" smtClean="0"/>
              <a:t>řídící hodnocení  </a:t>
            </a:r>
          </a:p>
          <a:p>
            <a:pPr marL="457200" lvl="1" indent="0">
              <a:buNone/>
            </a:pPr>
            <a:r>
              <a:rPr lang="cs-CZ" sz="1600" dirty="0">
                <a:solidFill>
                  <a:srgbClr val="FF0000"/>
                </a:solidFill>
              </a:rPr>
              <a:t>radiologický fyzik </a:t>
            </a:r>
            <a:r>
              <a:rPr lang="cs-CZ" sz="1600" dirty="0" smtClean="0"/>
              <a:t>k ZIZ pro LO, k CT</a:t>
            </a:r>
            <a:r>
              <a:rPr lang="cs-CZ" sz="1600" dirty="0"/>
              <a:t>, </a:t>
            </a:r>
            <a:r>
              <a:rPr lang="cs-CZ" sz="1600" dirty="0" smtClean="0"/>
              <a:t>mamo, přidáno </a:t>
            </a:r>
            <a:r>
              <a:rPr lang="cs-CZ" sz="1600" dirty="0">
                <a:solidFill>
                  <a:srgbClr val="FF0000"/>
                </a:solidFill>
              </a:rPr>
              <a:t>skiagrafie a skiaskopie </a:t>
            </a:r>
            <a:r>
              <a:rPr lang="cs-CZ" sz="1600" dirty="0" smtClean="0">
                <a:solidFill>
                  <a:srgbClr val="FF0000"/>
                </a:solidFill>
              </a:rPr>
              <a:t>a </a:t>
            </a:r>
            <a:r>
              <a:rPr lang="cs-CZ" sz="1600" dirty="0" err="1" smtClean="0">
                <a:solidFill>
                  <a:srgbClr val="FF0000"/>
                </a:solidFill>
              </a:rPr>
              <a:t>rtg</a:t>
            </a:r>
            <a:r>
              <a:rPr lang="cs-CZ" sz="1600" dirty="0" smtClean="0">
                <a:solidFill>
                  <a:srgbClr val="FF0000"/>
                </a:solidFill>
              </a:rPr>
              <a:t> </a:t>
            </a:r>
            <a:r>
              <a:rPr lang="cs-CZ" sz="1600" dirty="0">
                <a:solidFill>
                  <a:srgbClr val="FF0000"/>
                </a:solidFill>
              </a:rPr>
              <a:t>používané </a:t>
            </a:r>
            <a:r>
              <a:rPr lang="cs-CZ" sz="1600" dirty="0" smtClean="0">
                <a:solidFill>
                  <a:srgbClr val="FF0000"/>
                </a:solidFill>
              </a:rPr>
              <a:t>pro zobrazování v </a:t>
            </a:r>
            <a:r>
              <a:rPr lang="cs-CZ" sz="1600" dirty="0">
                <a:solidFill>
                  <a:srgbClr val="FF0000"/>
                </a:solidFill>
              </a:rPr>
              <a:t>humánní </a:t>
            </a:r>
            <a:r>
              <a:rPr lang="cs-CZ" sz="1600" dirty="0" smtClean="0">
                <a:solidFill>
                  <a:srgbClr val="FF0000"/>
                </a:solidFill>
              </a:rPr>
              <a:t>RT,</a:t>
            </a:r>
            <a:r>
              <a:rPr lang="cs-CZ" sz="1600" dirty="0" smtClean="0"/>
              <a:t> </a:t>
            </a:r>
            <a:endParaRPr lang="cs-CZ" sz="1600" dirty="0" smtClean="0">
              <a:solidFill>
                <a:srgbClr val="FF0000"/>
              </a:solidFill>
            </a:endParaRPr>
          </a:p>
          <a:p>
            <a:pPr marL="457200" lvl="1" indent="0">
              <a:buNone/>
            </a:pPr>
            <a:r>
              <a:rPr lang="cs-CZ" sz="1600" dirty="0">
                <a:solidFill>
                  <a:srgbClr val="FF0000"/>
                </a:solidFill>
              </a:rPr>
              <a:t>klinický RF</a:t>
            </a:r>
            <a:r>
              <a:rPr lang="cs-CZ" sz="1600" dirty="0"/>
              <a:t> </a:t>
            </a:r>
            <a:r>
              <a:rPr lang="cs-CZ" sz="1600" dirty="0" smtClean="0"/>
              <a:t>nově </a:t>
            </a:r>
            <a:r>
              <a:rPr lang="cs-CZ" sz="1600" dirty="0" smtClean="0">
                <a:solidFill>
                  <a:srgbClr val="FF0000"/>
                </a:solidFill>
              </a:rPr>
              <a:t>pro  ZIZ používané v humánní radioterapii a nově ve veterinární radioterapii</a:t>
            </a:r>
            <a:r>
              <a:rPr lang="cs-CZ" sz="1600" dirty="0" smtClean="0"/>
              <a:t>    </a:t>
            </a:r>
            <a:endParaRPr lang="cs-CZ" sz="1600" dirty="0">
              <a:solidFill>
                <a:srgbClr val="FF0000"/>
              </a:solidFill>
            </a:endParaRPr>
          </a:p>
          <a:p>
            <a:pPr marL="457200" lvl="1" indent="0">
              <a:buNone/>
            </a:pPr>
            <a:endParaRPr lang="cs-CZ" sz="1800" dirty="0"/>
          </a:p>
          <a:p>
            <a:pPr marL="457200" lvl="1" indent="0">
              <a:buNone/>
            </a:pPr>
            <a:r>
              <a:rPr lang="cs-CZ" sz="1600" dirty="0" smtClean="0"/>
              <a:t>osoba řídící hodnocení </a:t>
            </a:r>
            <a:r>
              <a:rPr lang="cs-CZ" sz="1600" dirty="0" err="1" smtClean="0"/>
              <a:t>intraorální</a:t>
            </a:r>
            <a:r>
              <a:rPr lang="cs-CZ" sz="1600" dirty="0" smtClean="0"/>
              <a:t> </a:t>
            </a:r>
            <a:r>
              <a:rPr lang="cs-CZ" sz="1600" dirty="0" err="1" smtClean="0"/>
              <a:t>rtg</a:t>
            </a:r>
            <a:r>
              <a:rPr lang="cs-CZ" sz="1600" dirty="0" smtClean="0"/>
              <a:t>,  OPG</a:t>
            </a:r>
            <a:r>
              <a:rPr lang="cs-CZ" sz="1600" dirty="0"/>
              <a:t>, </a:t>
            </a:r>
            <a:r>
              <a:rPr lang="cs-CZ" sz="1600" dirty="0" smtClean="0">
                <a:solidFill>
                  <a:srgbClr val="FF0000"/>
                </a:solidFill>
              </a:rPr>
              <a:t>zubní CT, </a:t>
            </a:r>
            <a:r>
              <a:rPr lang="cs-CZ" sz="1600" dirty="0" err="1" smtClean="0">
                <a:solidFill>
                  <a:srgbClr val="FF0000"/>
                </a:solidFill>
              </a:rPr>
              <a:t>veterina</a:t>
            </a:r>
            <a:r>
              <a:rPr lang="cs-CZ" sz="1600" dirty="0" smtClean="0">
                <a:solidFill>
                  <a:srgbClr val="FF0000"/>
                </a:solidFill>
              </a:rPr>
              <a:t> pro zobrazování </a:t>
            </a:r>
            <a:r>
              <a:rPr lang="cs-CZ" sz="1600" dirty="0" smtClean="0"/>
              <a:t>– </a:t>
            </a:r>
            <a:r>
              <a:rPr lang="cs-CZ" sz="1600" dirty="0"/>
              <a:t>střední vzdělání s maturitou </a:t>
            </a:r>
            <a:endParaRPr lang="cs-CZ" sz="1600" dirty="0" smtClean="0"/>
          </a:p>
          <a:p>
            <a:pPr marL="457200" lvl="1" indent="0">
              <a:buNone/>
            </a:pPr>
            <a:r>
              <a:rPr lang="cs-CZ" sz="1600" dirty="0" smtClean="0"/>
              <a:t>osoba vykonávající hodnocení </a:t>
            </a:r>
            <a:r>
              <a:rPr lang="cs-CZ" sz="1600" dirty="0">
                <a:solidFill>
                  <a:srgbClr val="FF0000"/>
                </a:solidFill>
              </a:rPr>
              <a:t>ZIZ v </a:t>
            </a:r>
            <a:r>
              <a:rPr lang="cs-CZ" sz="1600" dirty="0" smtClean="0">
                <a:solidFill>
                  <a:srgbClr val="FF0000"/>
                </a:solidFill>
              </a:rPr>
              <a:t>průmyslu, </a:t>
            </a:r>
            <a:r>
              <a:rPr lang="cs-CZ" sz="1600" dirty="0" err="1" smtClean="0">
                <a:solidFill>
                  <a:srgbClr val="FF0000"/>
                </a:solidFill>
              </a:rPr>
              <a:t>veterina</a:t>
            </a:r>
            <a:r>
              <a:rPr lang="cs-CZ" sz="1600" dirty="0" smtClean="0">
                <a:solidFill>
                  <a:srgbClr val="FF0000"/>
                </a:solidFill>
              </a:rPr>
              <a:t> pro zobrazování – </a:t>
            </a:r>
            <a:r>
              <a:rPr lang="cs-CZ" sz="1600" dirty="0">
                <a:solidFill>
                  <a:srgbClr val="FF0000"/>
                </a:solidFill>
              </a:rPr>
              <a:t>střední vzdělání bez maturitní zkoušky </a:t>
            </a:r>
          </a:p>
          <a:p>
            <a:pPr marL="0" indent="0">
              <a:buNone/>
            </a:pPr>
            <a:endParaRPr lang="cs-CZ" sz="1600" dirty="0">
              <a:solidFill>
                <a:srgbClr val="FF0000"/>
              </a:solidFill>
            </a:endParaRPr>
          </a:p>
          <a:p>
            <a:pPr marL="0" indent="0">
              <a:buNone/>
            </a:pPr>
            <a:r>
              <a:rPr lang="cs-CZ" sz="1600" dirty="0" smtClean="0">
                <a:solidFill>
                  <a:srgbClr val="FF0000"/>
                </a:solidFill>
              </a:rPr>
              <a:t>	</a:t>
            </a:r>
            <a:endParaRPr lang="cs-CZ" sz="1800" dirty="0">
              <a:solidFill>
                <a:srgbClr val="FF0000"/>
              </a:solidFill>
            </a:endParaRPr>
          </a:p>
          <a:p>
            <a:endParaRPr lang="cs-CZ" dirty="0"/>
          </a:p>
        </p:txBody>
      </p:sp>
    </p:spTree>
    <p:extLst>
      <p:ext uri="{BB962C8B-B14F-4D97-AF65-F5344CB8AC3E}">
        <p14:creationId xmlns:p14="http://schemas.microsoft.com/office/powerpoint/2010/main" val="273772198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63882" y="1"/>
            <a:ext cx="10228118" cy="800099"/>
          </a:xfrm>
        </p:spPr>
        <p:txBody>
          <a:bodyPr/>
          <a:lstStyle/>
          <a:p>
            <a:r>
              <a:rPr lang="cs-CZ" sz="2000" dirty="0" smtClean="0">
                <a:solidFill>
                  <a:srgbClr val="FFFF00"/>
                </a:solidFill>
              </a:rPr>
              <a:t>§ 8  změny praxe </a:t>
            </a:r>
            <a:endParaRPr lang="cs-CZ" sz="2000" dirty="0">
              <a:solidFill>
                <a:srgbClr val="FFFF00"/>
              </a:solidFill>
            </a:endParaRPr>
          </a:p>
        </p:txBody>
      </p:sp>
      <p:sp>
        <p:nvSpPr>
          <p:cNvPr id="3" name="Zástupný symbol pro obsah 2"/>
          <p:cNvSpPr>
            <a:spLocks noGrp="1"/>
          </p:cNvSpPr>
          <p:nvPr>
            <p:ph idx="1"/>
          </p:nvPr>
        </p:nvSpPr>
        <p:spPr>
          <a:xfrm>
            <a:off x="0" y="1091045"/>
            <a:ext cx="12192000" cy="5766955"/>
          </a:xfrm>
        </p:spPr>
        <p:txBody>
          <a:bodyPr>
            <a:normAutofit/>
          </a:bodyPr>
          <a:lstStyle/>
          <a:p>
            <a:pPr marL="457200" lvl="1" indent="0">
              <a:buNone/>
            </a:pPr>
            <a:endParaRPr lang="cs-CZ" sz="1600" dirty="0" smtClean="0"/>
          </a:p>
          <a:p>
            <a:pPr marL="457200" lvl="1" indent="0">
              <a:buNone/>
            </a:pPr>
            <a:endParaRPr lang="cs-CZ" sz="1600" dirty="0"/>
          </a:p>
          <a:p>
            <a:pPr marL="457200" lvl="1" indent="0">
              <a:buNone/>
            </a:pPr>
            <a:endParaRPr lang="cs-CZ" sz="1600" dirty="0" smtClean="0"/>
          </a:p>
          <a:p>
            <a:pPr marL="457200" lvl="1" indent="0">
              <a:buNone/>
            </a:pPr>
            <a:endParaRPr lang="cs-CZ" sz="1600" dirty="0" smtClean="0"/>
          </a:p>
          <a:p>
            <a:pPr marL="0" indent="0">
              <a:buNone/>
            </a:pPr>
            <a:endParaRPr lang="cs-CZ" sz="1600" dirty="0" smtClean="0"/>
          </a:p>
          <a:p>
            <a:pPr marL="457200" lvl="1" indent="0">
              <a:buNone/>
            </a:pPr>
            <a:r>
              <a:rPr lang="cs-CZ" sz="1600" dirty="0"/>
              <a:t>§ 8 nový </a:t>
            </a:r>
            <a:r>
              <a:rPr lang="cs-CZ" sz="1600" dirty="0" smtClean="0"/>
              <a:t>text, opravuje </a:t>
            </a:r>
            <a:r>
              <a:rPr lang="cs-CZ" sz="1600" dirty="0"/>
              <a:t>nejasnou formulaci, zmírňuje požadavky na získání praxe, kde není </a:t>
            </a:r>
            <a:r>
              <a:rPr lang="cs-CZ" sz="1600" dirty="0" smtClean="0"/>
              <a:t>možná</a:t>
            </a:r>
            <a:endParaRPr lang="cs-CZ" sz="1600" dirty="0"/>
          </a:p>
          <a:p>
            <a:pPr marL="0" indent="0">
              <a:buNone/>
            </a:pPr>
            <a:endParaRPr lang="cs-CZ" sz="1600" dirty="0" smtClean="0"/>
          </a:p>
          <a:p>
            <a:pPr marL="0" indent="0">
              <a:buNone/>
            </a:pPr>
            <a:r>
              <a:rPr lang="cs-CZ" sz="1600" dirty="0"/>
              <a:t> </a:t>
            </a:r>
            <a:r>
              <a:rPr lang="cs-CZ" sz="1600" dirty="0" smtClean="0"/>
              <a:t>       	</a:t>
            </a:r>
            <a:r>
              <a:rPr lang="cs-CZ" sz="1600" dirty="0" smtClean="0">
                <a:solidFill>
                  <a:srgbClr val="FF0000"/>
                </a:solidFill>
              </a:rPr>
              <a:t>k </a:t>
            </a:r>
            <a:r>
              <a:rPr lang="cs-CZ" sz="1600" dirty="0">
                <a:solidFill>
                  <a:srgbClr val="FF0000"/>
                </a:solidFill>
              </a:rPr>
              <a:t>vykonávání </a:t>
            </a:r>
            <a:r>
              <a:rPr lang="cs-CZ" sz="1600" dirty="0" smtClean="0">
                <a:solidFill>
                  <a:srgbClr val="FF0000"/>
                </a:solidFill>
              </a:rPr>
              <a:t>činností </a:t>
            </a:r>
            <a:r>
              <a:rPr lang="cs-CZ" sz="1600" dirty="0" smtClean="0"/>
              <a:t>(s</a:t>
            </a:r>
            <a:r>
              <a:rPr lang="cs-CZ" sz="1600" dirty="0"/>
              <a:t> výjimkou řízení vykonávání služeb významných </a:t>
            </a:r>
            <a:r>
              <a:rPr lang="cs-CZ" sz="1600" dirty="0" smtClean="0"/>
              <a:t>podle </a:t>
            </a:r>
            <a:r>
              <a:rPr lang="cs-CZ" sz="1600" dirty="0"/>
              <a:t>§ </a:t>
            </a:r>
            <a:r>
              <a:rPr lang="cs-CZ" sz="1600" dirty="0" smtClean="0"/>
              <a:t>9/2/h) bodu </a:t>
            </a:r>
            <a:r>
              <a:rPr lang="cs-CZ" sz="1600" dirty="0"/>
              <a:t>2, 5, 6 a 7 </a:t>
            </a:r>
            <a:r>
              <a:rPr lang="cs-CZ" sz="1600" dirty="0" smtClean="0"/>
              <a:t>AZ, kde žádná) </a:t>
            </a:r>
          </a:p>
          <a:p>
            <a:pPr marL="0" indent="0">
              <a:buNone/>
            </a:pPr>
            <a:r>
              <a:rPr lang="cs-CZ" sz="1600" dirty="0">
                <a:solidFill>
                  <a:srgbClr val="FF0000"/>
                </a:solidFill>
              </a:rPr>
              <a:t>	</a:t>
            </a:r>
            <a:r>
              <a:rPr lang="cs-CZ" sz="1600" dirty="0" smtClean="0">
                <a:solidFill>
                  <a:srgbClr val="FF0000"/>
                </a:solidFill>
              </a:rPr>
              <a:t>je požadována praxe po </a:t>
            </a:r>
            <a:r>
              <a:rPr lang="cs-CZ" sz="1600" dirty="0">
                <a:solidFill>
                  <a:srgbClr val="FF0000"/>
                </a:solidFill>
              </a:rPr>
              <a:t>dobu 1 roku</a:t>
            </a:r>
            <a:r>
              <a:rPr lang="cs-CZ" sz="1600" dirty="0" smtClean="0"/>
              <a:t>,</a:t>
            </a:r>
          </a:p>
          <a:p>
            <a:pPr marL="0" indent="0">
              <a:buNone/>
            </a:pPr>
            <a:endParaRPr lang="cs-CZ" sz="1600" dirty="0"/>
          </a:p>
          <a:p>
            <a:pPr marL="0" indent="0">
              <a:buNone/>
            </a:pPr>
            <a:r>
              <a:rPr lang="cs-CZ" sz="1600" dirty="0" smtClean="0"/>
              <a:t>	a</a:t>
            </a:r>
            <a:r>
              <a:rPr lang="cs-CZ" sz="1600" dirty="0"/>
              <a:t>) u </a:t>
            </a:r>
            <a:r>
              <a:rPr lang="cs-CZ" sz="1600" dirty="0" smtClean="0"/>
              <a:t>DP, </a:t>
            </a:r>
            <a:r>
              <a:rPr lang="cs-CZ" sz="1600" dirty="0"/>
              <a:t>při jehož povolené činnosti je </a:t>
            </a:r>
            <a:r>
              <a:rPr lang="cs-CZ" sz="1600" dirty="0" smtClean="0"/>
              <a:t>činnost prováděna nebo když to </a:t>
            </a:r>
            <a:r>
              <a:rPr lang="cs-CZ" sz="1600" dirty="0" smtClean="0">
                <a:solidFill>
                  <a:srgbClr val="FF0000"/>
                </a:solidFill>
              </a:rPr>
              <a:t>není </a:t>
            </a:r>
            <a:r>
              <a:rPr lang="cs-CZ" sz="1600" dirty="0">
                <a:solidFill>
                  <a:srgbClr val="FF0000"/>
                </a:solidFill>
              </a:rPr>
              <a:t>možné, obdobná činnost, </a:t>
            </a:r>
            <a:endParaRPr lang="cs-CZ" sz="1600" dirty="0" smtClean="0">
              <a:solidFill>
                <a:srgbClr val="FF0000"/>
              </a:solidFill>
            </a:endParaRPr>
          </a:p>
          <a:p>
            <a:pPr marL="0" indent="0">
              <a:buNone/>
            </a:pPr>
            <a:r>
              <a:rPr lang="cs-CZ" sz="1600" dirty="0">
                <a:solidFill>
                  <a:srgbClr val="FF0000"/>
                </a:solidFill>
              </a:rPr>
              <a:t>	</a:t>
            </a:r>
            <a:r>
              <a:rPr lang="cs-CZ" sz="1600" dirty="0" smtClean="0"/>
              <a:t>b</a:t>
            </a:r>
            <a:r>
              <a:rPr lang="cs-CZ" sz="1600" dirty="0"/>
              <a:t>) pod dohledem držitele oprávnění k vykonávání </a:t>
            </a:r>
            <a:r>
              <a:rPr lang="cs-CZ" sz="1600" dirty="0">
                <a:solidFill>
                  <a:srgbClr val="FF0000"/>
                </a:solidFill>
              </a:rPr>
              <a:t>této nebo obdobné </a:t>
            </a:r>
            <a:r>
              <a:rPr lang="cs-CZ" sz="1600" dirty="0" smtClean="0">
                <a:solidFill>
                  <a:srgbClr val="FF0000"/>
                </a:solidFill>
              </a:rPr>
              <a:t>činnosti</a:t>
            </a:r>
            <a:endParaRPr lang="cs-CZ" sz="1600" dirty="0">
              <a:solidFill>
                <a:srgbClr val="FF0000"/>
              </a:solidFill>
            </a:endParaRPr>
          </a:p>
          <a:p>
            <a:pPr marL="457200" lvl="1" indent="0">
              <a:buNone/>
            </a:pPr>
            <a:endParaRPr lang="cs-CZ" sz="1600" dirty="0" smtClean="0"/>
          </a:p>
          <a:p>
            <a:pPr marL="457200" lvl="1" indent="0">
              <a:buNone/>
            </a:pPr>
            <a:endParaRPr lang="cs-CZ" sz="1600" dirty="0"/>
          </a:p>
          <a:p>
            <a:pPr marL="457200" lvl="1" indent="0">
              <a:buNone/>
            </a:pPr>
            <a:endParaRPr lang="cs-CZ" sz="1600" dirty="0"/>
          </a:p>
          <a:p>
            <a:pPr marL="0" indent="0">
              <a:buNone/>
            </a:pPr>
            <a:r>
              <a:rPr lang="cs-CZ" sz="2600" dirty="0"/>
              <a:t> </a:t>
            </a:r>
            <a:endParaRPr lang="cs-CZ" sz="2600" dirty="0" smtClean="0"/>
          </a:p>
          <a:p>
            <a:pPr marL="0" indent="0">
              <a:buNone/>
            </a:pPr>
            <a:endParaRPr lang="cs-CZ" sz="2000" dirty="0" smtClean="0"/>
          </a:p>
        </p:txBody>
      </p:sp>
    </p:spTree>
    <p:extLst>
      <p:ext uri="{BB962C8B-B14F-4D97-AF65-F5344CB8AC3E}">
        <p14:creationId xmlns:p14="http://schemas.microsoft.com/office/powerpoint/2010/main" val="25764068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63882" y="1"/>
            <a:ext cx="10228118" cy="800099"/>
          </a:xfrm>
        </p:spPr>
        <p:txBody>
          <a:bodyPr/>
          <a:lstStyle/>
          <a:p>
            <a:r>
              <a:rPr lang="cs-CZ" sz="2000" dirty="0" smtClean="0">
                <a:solidFill>
                  <a:srgbClr val="FFFF00"/>
                </a:solidFill>
              </a:rPr>
              <a:t>§ 15 - změny zkoušky ZOZ </a:t>
            </a:r>
            <a:endParaRPr lang="cs-CZ" sz="2000" dirty="0">
              <a:solidFill>
                <a:srgbClr val="FFFF00"/>
              </a:solidFill>
            </a:endParaRPr>
          </a:p>
        </p:txBody>
      </p:sp>
      <p:sp>
        <p:nvSpPr>
          <p:cNvPr id="3" name="Zástupný symbol pro obsah 2"/>
          <p:cNvSpPr>
            <a:spLocks noGrp="1"/>
          </p:cNvSpPr>
          <p:nvPr>
            <p:ph idx="1"/>
          </p:nvPr>
        </p:nvSpPr>
        <p:spPr>
          <a:xfrm>
            <a:off x="0" y="1091045"/>
            <a:ext cx="12192000" cy="5766955"/>
          </a:xfrm>
        </p:spPr>
        <p:txBody>
          <a:bodyPr>
            <a:normAutofit/>
          </a:bodyPr>
          <a:lstStyle/>
          <a:p>
            <a:pPr marL="457200" lvl="1" indent="0">
              <a:buNone/>
            </a:pPr>
            <a:endParaRPr lang="cs-CZ" sz="1600" dirty="0"/>
          </a:p>
          <a:p>
            <a:pPr marL="457200" lvl="1" indent="0">
              <a:buNone/>
            </a:pPr>
            <a:r>
              <a:rPr lang="cs-CZ" sz="1600" dirty="0" smtClean="0"/>
              <a:t>§ 15/1 zkouška </a:t>
            </a:r>
            <a:r>
              <a:rPr lang="cs-CZ" sz="1600" dirty="0"/>
              <a:t>ověřující </a:t>
            </a:r>
            <a:r>
              <a:rPr lang="cs-CZ" sz="1600" dirty="0" smtClean="0"/>
              <a:t>ZOZ podle </a:t>
            </a:r>
            <a:r>
              <a:rPr lang="cs-CZ" sz="1600" dirty="0"/>
              <a:t>§ 3 písm. a), písm. b) bodu 2 a písm. c) musí </a:t>
            </a:r>
            <a:r>
              <a:rPr lang="cs-CZ" sz="1600" dirty="0" smtClean="0"/>
              <a:t>být</a:t>
            </a:r>
          </a:p>
          <a:p>
            <a:pPr marL="0" indent="0">
              <a:buNone/>
            </a:pPr>
            <a:endParaRPr lang="cs-CZ" sz="1600" dirty="0"/>
          </a:p>
          <a:p>
            <a:pPr marL="0" indent="0">
              <a:buNone/>
            </a:pPr>
            <a:r>
              <a:rPr lang="cs-CZ" sz="1600" dirty="0" smtClean="0"/>
              <a:t>	a</a:t>
            </a:r>
            <a:r>
              <a:rPr lang="cs-CZ" sz="1600" dirty="0"/>
              <a:t>)    písemná část zkoušky a</a:t>
            </a:r>
          </a:p>
          <a:p>
            <a:pPr marL="0" indent="0">
              <a:buNone/>
            </a:pPr>
            <a:r>
              <a:rPr lang="cs-CZ" sz="1600" dirty="0" smtClean="0"/>
              <a:t>	b</a:t>
            </a:r>
            <a:r>
              <a:rPr lang="cs-CZ" sz="1600" dirty="0"/>
              <a:t>)    ústní část </a:t>
            </a:r>
            <a:r>
              <a:rPr lang="cs-CZ" sz="1600" dirty="0" smtClean="0"/>
              <a:t>zkoušky</a:t>
            </a:r>
          </a:p>
          <a:p>
            <a:pPr marL="0" indent="0">
              <a:buNone/>
            </a:pPr>
            <a:r>
              <a:rPr lang="cs-CZ" sz="1400" dirty="0" smtClean="0"/>
              <a:t>	nově bez </a:t>
            </a:r>
            <a:r>
              <a:rPr lang="cs-CZ" sz="1400" dirty="0"/>
              <a:t>praktické </a:t>
            </a:r>
            <a:r>
              <a:rPr lang="cs-CZ" sz="1400" dirty="0" smtClean="0"/>
              <a:t>zkoušky </a:t>
            </a:r>
            <a:r>
              <a:rPr lang="cs-CZ" sz="1400" dirty="0" smtClean="0">
                <a:solidFill>
                  <a:srgbClr val="FF0000"/>
                </a:solidFill>
              </a:rPr>
              <a:t>veterinární </a:t>
            </a:r>
            <a:r>
              <a:rPr lang="cs-CZ" sz="1400" dirty="0">
                <a:solidFill>
                  <a:srgbClr val="FF0000"/>
                </a:solidFill>
              </a:rPr>
              <a:t>pro zobrazování </a:t>
            </a:r>
            <a:endParaRPr lang="cs-CZ" sz="1400" dirty="0"/>
          </a:p>
          <a:p>
            <a:pPr marL="0" indent="0">
              <a:buNone/>
            </a:pPr>
            <a:r>
              <a:rPr lang="cs-CZ" sz="1600" dirty="0" smtClean="0"/>
              <a:t>       </a:t>
            </a:r>
          </a:p>
          <a:p>
            <a:pPr marL="0" indent="0">
              <a:buNone/>
            </a:pPr>
            <a:r>
              <a:rPr lang="cs-CZ" sz="1600" dirty="0"/>
              <a:t> </a:t>
            </a:r>
            <a:r>
              <a:rPr lang="cs-CZ" sz="1600" dirty="0" smtClean="0"/>
              <a:t>        § 15/2 zkouška </a:t>
            </a:r>
            <a:r>
              <a:rPr lang="cs-CZ" sz="1600" dirty="0"/>
              <a:t>ověřující </a:t>
            </a:r>
            <a:r>
              <a:rPr lang="cs-CZ" sz="1600" dirty="0" smtClean="0"/>
              <a:t>ZOZ podle </a:t>
            </a:r>
            <a:r>
              <a:rPr lang="cs-CZ" sz="1600" dirty="0"/>
              <a:t>§ 3 písm. b) bodu 1 musí být </a:t>
            </a:r>
            <a:endParaRPr lang="cs-CZ" sz="1600" dirty="0" smtClean="0"/>
          </a:p>
          <a:p>
            <a:pPr marL="0" indent="0">
              <a:buNone/>
            </a:pPr>
            <a:endParaRPr lang="cs-CZ" sz="1600" dirty="0" smtClean="0"/>
          </a:p>
          <a:p>
            <a:pPr marL="0" indent="0">
              <a:buNone/>
            </a:pPr>
            <a:r>
              <a:rPr lang="cs-CZ" sz="1600" dirty="0"/>
              <a:t>	</a:t>
            </a:r>
            <a:r>
              <a:rPr lang="cs-CZ" sz="1600" dirty="0" smtClean="0"/>
              <a:t>písemná </a:t>
            </a:r>
            <a:r>
              <a:rPr lang="cs-CZ" sz="1600" dirty="0"/>
              <a:t>část </a:t>
            </a:r>
            <a:r>
              <a:rPr lang="cs-CZ" sz="1600" dirty="0" smtClean="0"/>
              <a:t>zkoušky (méně a odbornější otázky)</a:t>
            </a:r>
          </a:p>
          <a:p>
            <a:pPr marL="0" indent="0">
              <a:buNone/>
            </a:pPr>
            <a:r>
              <a:rPr lang="cs-CZ" sz="1600" dirty="0" smtClean="0"/>
              <a:t> 	praktická </a:t>
            </a:r>
            <a:r>
              <a:rPr lang="cs-CZ" sz="1600" dirty="0"/>
              <a:t>část </a:t>
            </a:r>
            <a:r>
              <a:rPr lang="cs-CZ" sz="1600" dirty="0" smtClean="0"/>
              <a:t>zkoušky</a:t>
            </a:r>
          </a:p>
          <a:p>
            <a:pPr marL="0" indent="0">
              <a:buNone/>
            </a:pPr>
            <a:r>
              <a:rPr lang="cs-CZ" sz="1600" dirty="0"/>
              <a:t>	</a:t>
            </a:r>
            <a:r>
              <a:rPr lang="cs-CZ" sz="1400" dirty="0" smtClean="0">
                <a:solidFill>
                  <a:srgbClr val="FF0000"/>
                </a:solidFill>
              </a:rPr>
              <a:t>ne ústní </a:t>
            </a:r>
            <a:r>
              <a:rPr lang="cs-CZ" sz="1400" strike="sngStrike" dirty="0" smtClean="0">
                <a:solidFill>
                  <a:srgbClr val="FF0000"/>
                </a:solidFill>
              </a:rPr>
              <a:t> </a:t>
            </a:r>
          </a:p>
          <a:p>
            <a:pPr marL="0" indent="0">
              <a:buNone/>
            </a:pPr>
            <a:endParaRPr lang="cs-CZ" sz="1600" dirty="0" smtClean="0"/>
          </a:p>
          <a:p>
            <a:pPr marL="0" indent="0">
              <a:buNone/>
            </a:pPr>
            <a:r>
              <a:rPr lang="cs-CZ" sz="1600" dirty="0"/>
              <a:t> </a:t>
            </a:r>
            <a:r>
              <a:rPr lang="cs-CZ" sz="1600" dirty="0" smtClean="0"/>
              <a:t>        § 15/3 pokud </a:t>
            </a:r>
            <a:r>
              <a:rPr lang="cs-CZ" sz="1600" dirty="0"/>
              <a:t>žadatel, který žádá o ověření </a:t>
            </a:r>
            <a:r>
              <a:rPr lang="cs-CZ" sz="1600" dirty="0" smtClean="0"/>
              <a:t>ZOZ </a:t>
            </a:r>
            <a:r>
              <a:rPr lang="cs-CZ" sz="1600" dirty="0"/>
              <a:t>podle § 3 písm. b) bodu 1 v rámci jediného řízení, </a:t>
            </a:r>
            <a:endParaRPr lang="cs-CZ" sz="1600" dirty="0" smtClean="0"/>
          </a:p>
          <a:p>
            <a:pPr marL="0" indent="0">
              <a:buNone/>
            </a:pPr>
            <a:r>
              <a:rPr lang="cs-CZ" sz="1600" dirty="0" smtClean="0"/>
              <a:t>         požaduje ZOZ </a:t>
            </a:r>
            <a:r>
              <a:rPr lang="cs-CZ" sz="1600" dirty="0"/>
              <a:t>pro více než jednu modalitu, </a:t>
            </a:r>
            <a:r>
              <a:rPr lang="cs-CZ" sz="1600" dirty="0" smtClean="0"/>
              <a:t>provádí </a:t>
            </a:r>
            <a:r>
              <a:rPr lang="cs-CZ" sz="1600" dirty="0"/>
              <a:t>se písemná a praktická část zkoušky pro každou </a:t>
            </a:r>
            <a:r>
              <a:rPr lang="cs-CZ" sz="1600" dirty="0" smtClean="0"/>
              <a:t>modalitu zvlášť</a:t>
            </a:r>
            <a:endParaRPr lang="cs-CZ" sz="1600" dirty="0"/>
          </a:p>
          <a:p>
            <a:pPr marL="457200" lvl="1" indent="0">
              <a:buNone/>
            </a:pPr>
            <a:endParaRPr lang="cs-CZ" sz="1600" dirty="0"/>
          </a:p>
          <a:p>
            <a:pPr marL="0" indent="0">
              <a:buNone/>
            </a:pPr>
            <a:endParaRPr lang="cs-CZ" sz="2600" dirty="0" smtClean="0"/>
          </a:p>
          <a:p>
            <a:pPr marL="0" indent="0">
              <a:buNone/>
            </a:pPr>
            <a:endParaRPr lang="cs-CZ" sz="2000" dirty="0" smtClean="0"/>
          </a:p>
        </p:txBody>
      </p:sp>
    </p:spTree>
    <p:extLst>
      <p:ext uri="{BB962C8B-B14F-4D97-AF65-F5344CB8AC3E}">
        <p14:creationId xmlns:p14="http://schemas.microsoft.com/office/powerpoint/2010/main" val="12118593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546" y="1"/>
            <a:ext cx="12130454" cy="800099"/>
          </a:xfrm>
        </p:spPr>
        <p:txBody>
          <a:bodyPr/>
          <a:lstStyle/>
          <a:p>
            <a:r>
              <a:rPr lang="cs-CZ" sz="2000" dirty="0" smtClean="0">
                <a:solidFill>
                  <a:srgbClr val="FFFF00"/>
                </a:solidFill>
              </a:rPr>
              <a:t/>
            </a:r>
            <a:br>
              <a:rPr lang="cs-CZ" sz="2000" dirty="0" smtClean="0">
                <a:solidFill>
                  <a:srgbClr val="FFFF00"/>
                </a:solidFill>
              </a:rPr>
            </a:br>
            <a:r>
              <a:rPr lang="cs-CZ" sz="2000" dirty="0" smtClean="0">
                <a:solidFill>
                  <a:srgbClr val="FFFF00"/>
                </a:solidFill>
              </a:rPr>
              <a:t>změna zkoušky ZOZ </a:t>
            </a:r>
            <a:br>
              <a:rPr lang="cs-CZ" sz="2000" dirty="0" smtClean="0">
                <a:solidFill>
                  <a:srgbClr val="FFFF00"/>
                </a:solidFill>
              </a:rPr>
            </a:br>
            <a:endParaRPr lang="cs-CZ" sz="2000" dirty="0">
              <a:solidFill>
                <a:srgbClr val="FFFF00"/>
              </a:solidFill>
            </a:endParaRPr>
          </a:p>
        </p:txBody>
      </p:sp>
      <p:sp>
        <p:nvSpPr>
          <p:cNvPr id="3" name="Zástupný symbol pro obsah 2"/>
          <p:cNvSpPr>
            <a:spLocks noGrp="1"/>
          </p:cNvSpPr>
          <p:nvPr>
            <p:ph idx="1"/>
          </p:nvPr>
        </p:nvSpPr>
        <p:spPr>
          <a:xfrm>
            <a:off x="0" y="1091045"/>
            <a:ext cx="12192000" cy="5766955"/>
          </a:xfrm>
        </p:spPr>
        <p:txBody>
          <a:bodyPr>
            <a:normAutofit/>
          </a:bodyPr>
          <a:lstStyle/>
          <a:p>
            <a:pPr marL="0" indent="0">
              <a:buNone/>
            </a:pPr>
            <a:endParaRPr lang="cs-CZ" sz="1600" dirty="0" smtClean="0"/>
          </a:p>
          <a:p>
            <a:pPr marL="0" indent="0">
              <a:buNone/>
            </a:pPr>
            <a:endParaRPr lang="cs-CZ" sz="1600" dirty="0"/>
          </a:p>
          <a:p>
            <a:pPr marL="0" indent="0">
              <a:buNone/>
            </a:pPr>
            <a:r>
              <a:rPr lang="cs-CZ" sz="1600" dirty="0" smtClean="0"/>
              <a:t>Příloha č. 6 - Obsah </a:t>
            </a:r>
            <a:r>
              <a:rPr lang="cs-CZ" sz="1600" dirty="0"/>
              <a:t>písemné části zkoušky</a:t>
            </a:r>
            <a:r>
              <a:rPr lang="cs-CZ" sz="1600" b="1" dirty="0"/>
              <a:t> </a:t>
            </a:r>
            <a:r>
              <a:rPr lang="cs-CZ" sz="1600" dirty="0"/>
              <a:t>podle § 15 </a:t>
            </a:r>
            <a:r>
              <a:rPr lang="cs-CZ" sz="1600" u="sng" dirty="0"/>
              <a:t>odst. 1 </a:t>
            </a:r>
            <a:r>
              <a:rPr lang="cs-CZ" sz="1600" dirty="0"/>
              <a:t>písm. a)</a:t>
            </a:r>
          </a:p>
          <a:p>
            <a:pPr marL="0" indent="0">
              <a:buNone/>
            </a:pPr>
            <a:endParaRPr lang="cs-CZ" sz="1600" dirty="0"/>
          </a:p>
          <a:p>
            <a:pPr marL="0" indent="0">
              <a:buNone/>
            </a:pPr>
            <a:r>
              <a:rPr lang="cs-CZ" sz="1600" dirty="0" smtClean="0"/>
              <a:t>1</a:t>
            </a:r>
            <a:r>
              <a:rPr lang="cs-CZ" sz="1600" dirty="0"/>
              <a:t>.    Soubor zkušebních otázek pro písemnou část zkoušky je členěn podle odborných oblastí pro příslušné činnosti.</a:t>
            </a:r>
          </a:p>
          <a:p>
            <a:pPr marL="0" indent="0">
              <a:buNone/>
            </a:pPr>
            <a:r>
              <a:rPr lang="cs-CZ" sz="1600" dirty="0"/>
              <a:t>2.    Písemná část zkoušky sestává ze sad otázek formou testu s nabízenými 3 řešeními. </a:t>
            </a:r>
            <a:endParaRPr lang="cs-CZ" sz="1600" dirty="0" smtClean="0"/>
          </a:p>
          <a:p>
            <a:pPr marL="0" indent="0">
              <a:buNone/>
            </a:pPr>
            <a:endParaRPr lang="cs-CZ" sz="1600" dirty="0" smtClean="0"/>
          </a:p>
          <a:p>
            <a:pPr marL="0" indent="0">
              <a:buNone/>
            </a:pPr>
            <a:r>
              <a:rPr lang="cs-CZ" sz="1600" dirty="0" smtClean="0"/>
              <a:t>Sady </a:t>
            </a:r>
            <a:r>
              <a:rPr lang="cs-CZ" sz="1600" dirty="0"/>
              <a:t>otázek jsou:</a:t>
            </a:r>
          </a:p>
          <a:p>
            <a:pPr marL="0" indent="0">
              <a:buNone/>
            </a:pPr>
            <a:r>
              <a:rPr lang="cs-CZ" sz="1600" dirty="0"/>
              <a:t>2.1. základní sada s 20 otázkami ze základních znalostí radiační ochrany a její regulace,</a:t>
            </a:r>
          </a:p>
          <a:p>
            <a:pPr marL="0" indent="0">
              <a:buNone/>
            </a:pPr>
            <a:r>
              <a:rPr lang="cs-CZ" sz="1600" dirty="0"/>
              <a:t>2.2. specifické sady</a:t>
            </a:r>
          </a:p>
          <a:p>
            <a:pPr marL="0" indent="0">
              <a:buNone/>
            </a:pPr>
            <a:endParaRPr lang="cs-CZ" sz="1600" dirty="0" smtClean="0"/>
          </a:p>
          <a:p>
            <a:pPr marL="0" indent="0">
              <a:buNone/>
            </a:pPr>
            <a:r>
              <a:rPr lang="cs-CZ" sz="1600" dirty="0" smtClean="0"/>
              <a:t>2.2.1</a:t>
            </a:r>
            <a:r>
              <a:rPr lang="cs-CZ" sz="1600" dirty="0"/>
              <a:t>. pro činnosti uvedené v § 3 písm. a) a písm. b) bodu 2 </a:t>
            </a:r>
            <a:r>
              <a:rPr lang="cs-CZ" sz="1600" u="sng" dirty="0"/>
              <a:t>jedna sada po 20 otázkách na každou z tematických oblastí </a:t>
            </a:r>
            <a:r>
              <a:rPr lang="cs-CZ" sz="1600" dirty="0"/>
              <a:t>souvisejících s </a:t>
            </a:r>
            <a:r>
              <a:rPr lang="cs-CZ" sz="1600" dirty="0" smtClean="0"/>
              <a:t>činnostmi, </a:t>
            </a:r>
            <a:r>
              <a:rPr lang="cs-CZ" sz="1600" dirty="0"/>
              <a:t>o které žadatel žádá v přihlášce, </a:t>
            </a:r>
            <a:r>
              <a:rPr lang="cs-CZ" sz="1600" u="sng" dirty="0"/>
              <a:t>maximálně 3 specifické sady</a:t>
            </a:r>
            <a:r>
              <a:rPr lang="cs-CZ" sz="1600" dirty="0"/>
              <a:t>, </a:t>
            </a:r>
          </a:p>
          <a:p>
            <a:pPr marL="0" indent="0">
              <a:buNone/>
            </a:pPr>
            <a:endParaRPr lang="cs-CZ" sz="1600" dirty="0" smtClean="0"/>
          </a:p>
          <a:p>
            <a:pPr marL="0" indent="0">
              <a:buNone/>
            </a:pPr>
            <a:r>
              <a:rPr lang="cs-CZ" sz="1600" dirty="0" smtClean="0"/>
              <a:t>2.2.2</a:t>
            </a:r>
            <a:r>
              <a:rPr lang="cs-CZ" sz="1600" dirty="0"/>
              <a:t>. pro činnosti uvedené v § 3 písm. c) </a:t>
            </a:r>
            <a:r>
              <a:rPr lang="cs-CZ" sz="1600" u="sng" dirty="0"/>
              <a:t>jedna sada po 20 otázkách na každý typ </a:t>
            </a:r>
            <a:r>
              <a:rPr lang="cs-CZ" sz="1600" u="sng" dirty="0" err="1" smtClean="0"/>
              <a:t>činnosti,</a:t>
            </a:r>
            <a:r>
              <a:rPr lang="cs-CZ" sz="1600" dirty="0" err="1" smtClean="0"/>
              <a:t>o</a:t>
            </a:r>
            <a:r>
              <a:rPr lang="cs-CZ" sz="1600" dirty="0" smtClean="0"/>
              <a:t> </a:t>
            </a:r>
            <a:r>
              <a:rPr lang="cs-CZ" sz="1600" dirty="0"/>
              <a:t>které žadatel žádá v přihlášce. </a:t>
            </a:r>
            <a:endParaRPr lang="cs-CZ" sz="1800" dirty="0" smtClean="0"/>
          </a:p>
        </p:txBody>
      </p:sp>
    </p:spTree>
    <p:extLst>
      <p:ext uri="{BB962C8B-B14F-4D97-AF65-F5344CB8AC3E}">
        <p14:creationId xmlns:p14="http://schemas.microsoft.com/office/powerpoint/2010/main" val="205254792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16523" y="1"/>
            <a:ext cx="12508523" cy="800099"/>
          </a:xfrm>
        </p:spPr>
        <p:txBody>
          <a:bodyPr/>
          <a:lstStyle/>
          <a:p>
            <a:r>
              <a:rPr lang="cs-CZ" sz="2000" dirty="0" smtClean="0">
                <a:solidFill>
                  <a:srgbClr val="FFFF00"/>
                </a:solidFill>
              </a:rPr>
              <a:t/>
            </a:r>
            <a:br>
              <a:rPr lang="cs-CZ" sz="2000" dirty="0" smtClean="0">
                <a:solidFill>
                  <a:srgbClr val="FFFF00"/>
                </a:solidFill>
              </a:rPr>
            </a:br>
            <a:endParaRPr lang="cs-CZ" sz="2000" dirty="0">
              <a:solidFill>
                <a:srgbClr val="FFFF00"/>
              </a:solidFill>
            </a:endParaRPr>
          </a:p>
        </p:txBody>
      </p:sp>
      <p:sp>
        <p:nvSpPr>
          <p:cNvPr id="3" name="Zástupný symbol pro obsah 2"/>
          <p:cNvSpPr>
            <a:spLocks noGrp="1"/>
          </p:cNvSpPr>
          <p:nvPr>
            <p:ph idx="1"/>
          </p:nvPr>
        </p:nvSpPr>
        <p:spPr>
          <a:xfrm>
            <a:off x="0" y="1091045"/>
            <a:ext cx="12192000" cy="5766955"/>
          </a:xfrm>
        </p:spPr>
        <p:txBody>
          <a:bodyPr>
            <a:normAutofit/>
          </a:bodyPr>
          <a:lstStyle/>
          <a:p>
            <a:pPr marL="457200" lvl="1" indent="0">
              <a:buNone/>
            </a:pPr>
            <a:endParaRPr lang="cs-CZ" sz="1800" dirty="0" smtClean="0"/>
          </a:p>
          <a:p>
            <a:pPr marL="457200" lvl="1" indent="0">
              <a:buNone/>
            </a:pPr>
            <a:r>
              <a:rPr lang="cs-CZ" sz="1800" dirty="0" smtClean="0"/>
              <a:t>§ 3 Činností </a:t>
            </a:r>
            <a:r>
              <a:rPr lang="cs-CZ" sz="1800" dirty="0"/>
              <a:t>zvláště důležitou z hlediska </a:t>
            </a:r>
            <a:r>
              <a:rPr lang="cs-CZ" sz="1800" dirty="0" smtClean="0"/>
              <a:t>RO („činnost“) je</a:t>
            </a:r>
          </a:p>
          <a:p>
            <a:pPr marL="457200" lvl="1" indent="0">
              <a:buNone/>
            </a:pPr>
            <a:endParaRPr lang="cs-CZ" sz="1800" dirty="0"/>
          </a:p>
          <a:p>
            <a:pPr marL="914400" lvl="2" indent="0">
              <a:buNone/>
            </a:pPr>
            <a:r>
              <a:rPr lang="cs-CZ" sz="1600" dirty="0"/>
              <a:t>a) vykonávání soustavného dohledu nad dodržováním požadavků </a:t>
            </a:r>
            <a:r>
              <a:rPr lang="cs-CZ" sz="1600" dirty="0" smtClean="0"/>
              <a:t>RO </a:t>
            </a:r>
            <a:r>
              <a:rPr lang="cs-CZ" sz="1600" dirty="0"/>
              <a:t>jako</a:t>
            </a:r>
          </a:p>
          <a:p>
            <a:pPr marL="1371600" lvl="3" indent="0">
              <a:buNone/>
            </a:pPr>
            <a:r>
              <a:rPr lang="cs-CZ" sz="1600" dirty="0"/>
              <a:t>1. dohlížející </a:t>
            </a:r>
            <a:r>
              <a:rPr lang="cs-CZ" sz="1600" dirty="0" smtClean="0"/>
              <a:t>osoba (DO), </a:t>
            </a:r>
            <a:r>
              <a:rPr lang="cs-CZ" sz="1600" dirty="0"/>
              <a:t>nebo</a:t>
            </a:r>
          </a:p>
          <a:p>
            <a:pPr marL="1371600" lvl="3" indent="0">
              <a:buNone/>
            </a:pPr>
            <a:r>
              <a:rPr lang="cs-CZ" sz="1600" dirty="0"/>
              <a:t>2. osoba s přímým dohledem nad </a:t>
            </a:r>
            <a:r>
              <a:rPr lang="cs-CZ" sz="1600" dirty="0" smtClean="0"/>
              <a:t>RO (</a:t>
            </a:r>
            <a:r>
              <a:rPr lang="cs-CZ" sz="1600" dirty="0" err="1" smtClean="0"/>
              <a:t>PeDRO</a:t>
            </a:r>
            <a:r>
              <a:rPr lang="cs-CZ" sz="1600" dirty="0" smtClean="0"/>
              <a:t>),</a:t>
            </a:r>
            <a:endParaRPr lang="cs-CZ" sz="1600" dirty="0"/>
          </a:p>
          <a:p>
            <a:pPr marL="914400" lvl="2" indent="0">
              <a:buNone/>
            </a:pPr>
            <a:endParaRPr lang="cs-CZ" sz="1600" dirty="0" smtClean="0"/>
          </a:p>
          <a:p>
            <a:pPr marL="914400" lvl="2" indent="0">
              <a:buNone/>
            </a:pPr>
            <a:r>
              <a:rPr lang="cs-CZ" sz="1600" dirty="0" smtClean="0"/>
              <a:t>b</a:t>
            </a:r>
            <a:r>
              <a:rPr lang="cs-CZ" sz="1600" dirty="0"/>
              <a:t>) řízení a vykonávání hodnocení vlastností </a:t>
            </a:r>
            <a:r>
              <a:rPr lang="cs-CZ" sz="1600" dirty="0" smtClean="0"/>
              <a:t>ZIZ („hodnocení“) podle</a:t>
            </a:r>
            <a:r>
              <a:rPr lang="cs-CZ" sz="1600" dirty="0"/>
              <a:t> </a:t>
            </a:r>
            <a:r>
              <a:rPr lang="cs-CZ" sz="1600" dirty="0">
                <a:hlinkClick r:id="rId2"/>
              </a:rPr>
              <a:t>§ 9 odst. 2 písm. f)</a:t>
            </a:r>
            <a:r>
              <a:rPr lang="cs-CZ" sz="1600" dirty="0"/>
              <a:t> bodu 8 </a:t>
            </a:r>
            <a:r>
              <a:rPr lang="cs-CZ" sz="1600" dirty="0" smtClean="0"/>
              <a:t>AZ, a </a:t>
            </a:r>
            <a:r>
              <a:rPr lang="cs-CZ" sz="1600" dirty="0"/>
              <a:t>to</a:t>
            </a:r>
          </a:p>
          <a:p>
            <a:pPr marL="1371600" lvl="3" indent="0">
              <a:buNone/>
            </a:pPr>
            <a:endParaRPr lang="cs-CZ" sz="1600" dirty="0" smtClean="0">
              <a:solidFill>
                <a:srgbClr val="FF0000"/>
              </a:solidFill>
            </a:endParaRPr>
          </a:p>
          <a:p>
            <a:pPr marL="1714500" lvl="3" indent="-342900">
              <a:buAutoNum type="arabicPeriod"/>
            </a:pPr>
            <a:r>
              <a:rPr lang="cs-CZ" sz="1600" dirty="0" smtClean="0">
                <a:solidFill>
                  <a:srgbClr val="FF0000"/>
                </a:solidFill>
              </a:rPr>
              <a:t>ZIZ používaných </a:t>
            </a:r>
            <a:r>
              <a:rPr lang="cs-CZ" sz="1600" dirty="0">
                <a:solidFill>
                  <a:srgbClr val="FF0000"/>
                </a:solidFill>
              </a:rPr>
              <a:t>pro </a:t>
            </a:r>
            <a:r>
              <a:rPr lang="cs-CZ" sz="1600" dirty="0" smtClean="0">
                <a:solidFill>
                  <a:srgbClr val="FF0000"/>
                </a:solidFill>
              </a:rPr>
              <a:t>LO v radiodiagnostice nebo intervenční </a:t>
            </a:r>
            <a:r>
              <a:rPr lang="cs-CZ" sz="1600" dirty="0">
                <a:solidFill>
                  <a:srgbClr val="FF0000"/>
                </a:solidFill>
              </a:rPr>
              <a:t>radiologii a pro účely zobrazování </a:t>
            </a:r>
            <a:r>
              <a:rPr lang="cs-CZ" sz="1600" dirty="0" smtClean="0">
                <a:solidFill>
                  <a:srgbClr val="FF0000"/>
                </a:solidFill>
              </a:rPr>
              <a:t>v humánní radioterapii nebo pro léčebné </a:t>
            </a:r>
            <a:r>
              <a:rPr lang="cs-CZ" sz="1600" dirty="0">
                <a:solidFill>
                  <a:srgbClr val="FF0000"/>
                </a:solidFill>
              </a:rPr>
              <a:t>účely v humánní </a:t>
            </a:r>
            <a:r>
              <a:rPr lang="cs-CZ" sz="1600" dirty="0" smtClean="0">
                <a:solidFill>
                  <a:srgbClr val="FF0000"/>
                </a:solidFill>
              </a:rPr>
              <a:t>nebo </a:t>
            </a:r>
            <a:r>
              <a:rPr lang="cs-CZ" sz="1600" dirty="0">
                <a:solidFill>
                  <a:srgbClr val="FF0000"/>
                </a:solidFill>
              </a:rPr>
              <a:t>veterinární radioterapii</a:t>
            </a:r>
            <a:r>
              <a:rPr lang="cs-CZ" sz="1600" dirty="0" smtClean="0">
                <a:solidFill>
                  <a:srgbClr val="FF0000"/>
                </a:solidFill>
              </a:rPr>
              <a:t>,</a:t>
            </a:r>
          </a:p>
          <a:p>
            <a:pPr marL="1371600" lvl="3" indent="0">
              <a:buNone/>
            </a:pPr>
            <a:r>
              <a:rPr lang="cs-CZ" sz="1600" dirty="0" smtClean="0">
                <a:solidFill>
                  <a:srgbClr val="FF0000"/>
                </a:solidFill>
              </a:rPr>
              <a:t>2.   ostatních ZIZ, </a:t>
            </a:r>
            <a:r>
              <a:rPr lang="cs-CZ" sz="1600" dirty="0" smtClean="0"/>
              <a:t>nebo</a:t>
            </a:r>
          </a:p>
          <a:p>
            <a:pPr marL="1371600" lvl="3" indent="0">
              <a:buNone/>
            </a:pPr>
            <a:endParaRPr lang="cs-CZ" sz="1600" dirty="0">
              <a:solidFill>
                <a:srgbClr val="FF0000"/>
              </a:solidFill>
            </a:endParaRPr>
          </a:p>
          <a:p>
            <a:pPr marL="914400" lvl="2" indent="0">
              <a:buNone/>
            </a:pPr>
            <a:r>
              <a:rPr lang="cs-CZ" sz="1600" dirty="0"/>
              <a:t>c) řízení vykonávání služeb významných z hlediska </a:t>
            </a:r>
            <a:r>
              <a:rPr lang="cs-CZ" sz="1600" dirty="0" smtClean="0"/>
              <a:t>RO </a:t>
            </a:r>
            <a:r>
              <a:rPr lang="cs-CZ" sz="1600" dirty="0"/>
              <a:t>podle </a:t>
            </a:r>
            <a:r>
              <a:rPr lang="cs-CZ" sz="1600" dirty="0">
                <a:hlinkClick r:id="rId3"/>
              </a:rPr>
              <a:t>§ 9 odst. 2 písm. h)</a:t>
            </a:r>
            <a:r>
              <a:rPr lang="cs-CZ" sz="1600" dirty="0"/>
              <a:t> bodů 1 až 3 a 5 až 7 </a:t>
            </a:r>
            <a:r>
              <a:rPr lang="cs-CZ" sz="1600" dirty="0" smtClean="0"/>
              <a:t>AZ</a:t>
            </a:r>
            <a:endParaRPr lang="cs-CZ" sz="1600" dirty="0"/>
          </a:p>
          <a:p>
            <a:pPr marL="0" indent="0">
              <a:buNone/>
            </a:pPr>
            <a:endParaRPr lang="cs-CZ" sz="2000" dirty="0" smtClean="0"/>
          </a:p>
          <a:p>
            <a:pPr lvl="1"/>
            <a:endParaRPr lang="cs-CZ" sz="1800" dirty="0" smtClean="0"/>
          </a:p>
        </p:txBody>
      </p:sp>
    </p:spTree>
    <p:extLst>
      <p:ext uri="{BB962C8B-B14F-4D97-AF65-F5344CB8AC3E}">
        <p14:creationId xmlns:p14="http://schemas.microsoft.com/office/powerpoint/2010/main" val="11074442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03298" y="87924"/>
            <a:ext cx="10228118" cy="800099"/>
          </a:xfrm>
        </p:spPr>
        <p:txBody>
          <a:bodyPr/>
          <a:lstStyle/>
          <a:p>
            <a:r>
              <a:rPr lang="cs-CZ" sz="2000" dirty="0" smtClean="0">
                <a:solidFill>
                  <a:srgbClr val="FFFF00"/>
                </a:solidFill>
              </a:rPr>
              <a:t>změna zkoušky ZOZ</a:t>
            </a:r>
            <a:endParaRPr lang="cs-CZ" sz="2000" dirty="0">
              <a:solidFill>
                <a:srgbClr val="FFFF00"/>
              </a:solidFill>
            </a:endParaRPr>
          </a:p>
        </p:txBody>
      </p:sp>
      <p:sp>
        <p:nvSpPr>
          <p:cNvPr id="3" name="Zástupný symbol pro obsah 2"/>
          <p:cNvSpPr>
            <a:spLocks noGrp="1"/>
          </p:cNvSpPr>
          <p:nvPr>
            <p:ph idx="1"/>
          </p:nvPr>
        </p:nvSpPr>
        <p:spPr>
          <a:xfrm>
            <a:off x="0" y="1091045"/>
            <a:ext cx="12192000" cy="5766955"/>
          </a:xfrm>
        </p:spPr>
        <p:txBody>
          <a:bodyPr>
            <a:normAutofit/>
          </a:bodyPr>
          <a:lstStyle/>
          <a:p>
            <a:pPr marL="0" indent="0">
              <a:buNone/>
            </a:pPr>
            <a:endParaRPr lang="cs-CZ" sz="2000" dirty="0" smtClean="0"/>
          </a:p>
          <a:p>
            <a:pPr marL="0" indent="0">
              <a:buNone/>
            </a:pPr>
            <a:r>
              <a:rPr lang="cs-CZ" sz="1600" dirty="0" smtClean="0"/>
              <a:t>test s otázkami s 3 možnými řešeními (1 správná odpověď)</a:t>
            </a:r>
          </a:p>
          <a:p>
            <a:pPr marL="0" indent="0">
              <a:buNone/>
            </a:pPr>
            <a:r>
              <a:rPr lang="cs-CZ" sz="1600" dirty="0" smtClean="0"/>
              <a:t>        sady otázek: </a:t>
            </a:r>
          </a:p>
          <a:p>
            <a:pPr marL="0" indent="0">
              <a:buNone/>
            </a:pPr>
            <a:r>
              <a:rPr lang="cs-CZ" sz="1600" dirty="0" smtClean="0"/>
              <a:t>        </a:t>
            </a:r>
            <a:r>
              <a:rPr lang="cs-CZ" sz="1600" u="sng" dirty="0" smtClean="0"/>
              <a:t>základní - 20 otázek</a:t>
            </a:r>
            <a:r>
              <a:rPr lang="cs-CZ" sz="1600" dirty="0" smtClean="0"/>
              <a:t> </a:t>
            </a:r>
            <a:r>
              <a:rPr lang="cs-CZ" sz="1600" dirty="0"/>
              <a:t>ze </a:t>
            </a:r>
            <a:r>
              <a:rPr lang="cs-CZ" sz="1600" dirty="0" smtClean="0"/>
              <a:t>znalostí RO a </a:t>
            </a:r>
            <a:r>
              <a:rPr lang="cs-CZ" sz="1600" dirty="0"/>
              <a:t>její regulace,</a:t>
            </a:r>
          </a:p>
          <a:p>
            <a:pPr marL="457200" lvl="1" indent="0">
              <a:buNone/>
            </a:pPr>
            <a:r>
              <a:rPr lang="cs-CZ" sz="1600" u="sng" dirty="0" smtClean="0"/>
              <a:t>specifické - jedna </a:t>
            </a:r>
            <a:r>
              <a:rPr lang="cs-CZ" sz="1600" u="sng" dirty="0"/>
              <a:t>sada po 20 otázkách na každou z tematických oblastí</a:t>
            </a:r>
            <a:r>
              <a:rPr lang="cs-CZ" sz="1600" dirty="0"/>
              <a:t> souvisejících s </a:t>
            </a:r>
            <a:r>
              <a:rPr lang="cs-CZ" sz="1600" dirty="0" smtClean="0"/>
              <a:t>činnostmi</a:t>
            </a:r>
          </a:p>
          <a:p>
            <a:pPr marL="0" indent="0">
              <a:buNone/>
            </a:pPr>
            <a:endParaRPr lang="cs-CZ" sz="1600" dirty="0" smtClean="0"/>
          </a:p>
          <a:p>
            <a:pPr marL="0" indent="0">
              <a:buNone/>
            </a:pPr>
            <a:r>
              <a:rPr lang="cs-CZ" sz="1600" dirty="0" smtClean="0"/>
              <a:t>        výběr </a:t>
            </a:r>
            <a:r>
              <a:rPr lang="cs-CZ" sz="1600" dirty="0"/>
              <a:t>správného řešení </a:t>
            </a:r>
            <a:r>
              <a:rPr lang="cs-CZ" sz="1600" dirty="0" smtClean="0"/>
              <a:t>ohodnocen </a:t>
            </a:r>
            <a:r>
              <a:rPr lang="cs-CZ" sz="1600" dirty="0"/>
              <a:t>1 </a:t>
            </a:r>
            <a:r>
              <a:rPr lang="cs-CZ" sz="1600" dirty="0" smtClean="0"/>
              <a:t>bodem</a:t>
            </a:r>
            <a:endParaRPr lang="cs-CZ" sz="1600" dirty="0"/>
          </a:p>
          <a:p>
            <a:pPr marL="914400" lvl="2" indent="0">
              <a:buNone/>
            </a:pPr>
            <a:r>
              <a:rPr lang="cs-CZ" sz="1600" dirty="0" smtClean="0"/>
              <a:t>16 </a:t>
            </a:r>
            <a:r>
              <a:rPr lang="cs-CZ" sz="1600" dirty="0"/>
              <a:t>a více dosažených </a:t>
            </a:r>
            <a:r>
              <a:rPr lang="cs-CZ" sz="1600" dirty="0" smtClean="0"/>
              <a:t>bodů „vyhověl“</a:t>
            </a:r>
          </a:p>
          <a:p>
            <a:pPr marL="914400" lvl="2" indent="0">
              <a:buNone/>
            </a:pPr>
            <a:r>
              <a:rPr lang="cs-CZ" sz="1600" dirty="0" smtClean="0"/>
              <a:t>méně </a:t>
            </a:r>
            <a:r>
              <a:rPr lang="cs-CZ" sz="1600" dirty="0"/>
              <a:t>než 16 bodech </a:t>
            </a:r>
            <a:r>
              <a:rPr lang="cs-CZ" sz="1600" dirty="0" smtClean="0"/>
              <a:t>„nevyhověl“</a:t>
            </a:r>
            <a:endParaRPr lang="cs-CZ" sz="1600" dirty="0"/>
          </a:p>
          <a:p>
            <a:pPr marL="914400" lvl="2" indent="0">
              <a:buNone/>
            </a:pPr>
            <a:endParaRPr lang="cs-CZ" sz="1600" dirty="0" smtClean="0"/>
          </a:p>
          <a:p>
            <a:pPr marL="914400" lvl="2" indent="0">
              <a:buNone/>
            </a:pPr>
            <a:r>
              <a:rPr lang="cs-CZ" sz="1600" dirty="0" smtClean="0"/>
              <a:t>písemná </a:t>
            </a:r>
            <a:r>
              <a:rPr lang="cs-CZ" sz="1600" dirty="0"/>
              <a:t>zkouška je hodnocena</a:t>
            </a:r>
          </a:p>
          <a:p>
            <a:pPr marL="914400" lvl="2" indent="0">
              <a:buNone/>
            </a:pPr>
            <a:r>
              <a:rPr lang="cs-CZ" sz="1600" dirty="0" smtClean="0"/>
              <a:t>„</a:t>
            </a:r>
            <a:r>
              <a:rPr lang="cs-CZ" sz="1600" dirty="0"/>
              <a:t>nevyhověl“ jako celek, pokud byla hodnocena </a:t>
            </a:r>
            <a:r>
              <a:rPr lang="cs-CZ" sz="1600" dirty="0" smtClean="0"/>
              <a:t>„</a:t>
            </a:r>
            <a:r>
              <a:rPr lang="cs-CZ" sz="1600" dirty="0"/>
              <a:t>nevyhověl“ základní sada </a:t>
            </a:r>
            <a:r>
              <a:rPr lang="cs-CZ" sz="1600" dirty="0" smtClean="0"/>
              <a:t>otázek</a:t>
            </a:r>
            <a:endParaRPr lang="cs-CZ" sz="1600" dirty="0"/>
          </a:p>
          <a:p>
            <a:pPr marL="914400" lvl="2" indent="0">
              <a:buNone/>
            </a:pPr>
            <a:r>
              <a:rPr lang="cs-CZ" sz="1600" dirty="0" smtClean="0"/>
              <a:t>„</a:t>
            </a:r>
            <a:r>
              <a:rPr lang="cs-CZ" sz="1600" dirty="0"/>
              <a:t>vyhověl“ pro činnost, s níž souvisí specifická sada otázek, která byla hodnocena </a:t>
            </a:r>
            <a:r>
              <a:rPr lang="cs-CZ" sz="1600" dirty="0" smtClean="0"/>
              <a:t>„vyhověl“</a:t>
            </a:r>
            <a:endParaRPr lang="cs-CZ" sz="1600" dirty="0"/>
          </a:p>
          <a:p>
            <a:pPr marL="914400" lvl="2" indent="0">
              <a:buNone/>
            </a:pPr>
            <a:r>
              <a:rPr lang="cs-CZ" sz="1600" dirty="0" smtClean="0"/>
              <a:t>„</a:t>
            </a:r>
            <a:r>
              <a:rPr lang="cs-CZ" sz="1600" dirty="0"/>
              <a:t>nevyhověl“ pro činnost, s níž souvisí specifická sada otázek, která byla hodnocena </a:t>
            </a:r>
            <a:r>
              <a:rPr lang="cs-CZ" sz="1600" dirty="0" smtClean="0"/>
              <a:t>„</a:t>
            </a:r>
            <a:r>
              <a:rPr lang="cs-CZ" sz="1600" dirty="0"/>
              <a:t>nevyhověl</a:t>
            </a:r>
            <a:r>
              <a:rPr lang="cs-CZ" sz="1600" dirty="0" smtClean="0"/>
              <a:t>“</a:t>
            </a:r>
            <a:endParaRPr lang="cs-CZ" sz="1600" dirty="0"/>
          </a:p>
          <a:p>
            <a:pPr lvl="1"/>
            <a:endParaRPr lang="cs-CZ" sz="1800" dirty="0" smtClean="0"/>
          </a:p>
        </p:txBody>
      </p:sp>
    </p:spTree>
    <p:extLst>
      <p:ext uri="{BB962C8B-B14F-4D97-AF65-F5344CB8AC3E}">
        <p14:creationId xmlns:p14="http://schemas.microsoft.com/office/powerpoint/2010/main" val="22884650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63882" y="1"/>
            <a:ext cx="10228118" cy="800099"/>
          </a:xfrm>
        </p:spPr>
        <p:txBody>
          <a:bodyPr/>
          <a:lstStyle/>
          <a:p>
            <a:r>
              <a:rPr lang="cs-CZ" sz="2000" dirty="0" smtClean="0">
                <a:solidFill>
                  <a:srgbClr val="FFFF00"/>
                </a:solidFill>
              </a:rPr>
              <a:t/>
            </a:r>
            <a:br>
              <a:rPr lang="cs-CZ" sz="2000" dirty="0" smtClean="0">
                <a:solidFill>
                  <a:srgbClr val="FFFF00"/>
                </a:solidFill>
              </a:rPr>
            </a:br>
            <a:r>
              <a:rPr lang="cs-CZ" sz="2000" dirty="0" smtClean="0">
                <a:solidFill>
                  <a:srgbClr val="FFFF00"/>
                </a:solidFill>
              </a:rPr>
              <a:t>změna obsahu zkoušky ZOZ  </a:t>
            </a:r>
            <a:br>
              <a:rPr lang="cs-CZ" sz="2000" dirty="0" smtClean="0">
                <a:solidFill>
                  <a:srgbClr val="FFFF00"/>
                </a:solidFill>
              </a:rPr>
            </a:br>
            <a:endParaRPr lang="cs-CZ" sz="2000" dirty="0">
              <a:solidFill>
                <a:srgbClr val="FFFF00"/>
              </a:solidFill>
            </a:endParaRPr>
          </a:p>
        </p:txBody>
      </p:sp>
      <p:sp>
        <p:nvSpPr>
          <p:cNvPr id="3" name="Zástupný symbol pro obsah 2"/>
          <p:cNvSpPr>
            <a:spLocks noGrp="1"/>
          </p:cNvSpPr>
          <p:nvPr>
            <p:ph idx="1"/>
          </p:nvPr>
        </p:nvSpPr>
        <p:spPr>
          <a:xfrm>
            <a:off x="0" y="1091045"/>
            <a:ext cx="12192000" cy="5766955"/>
          </a:xfrm>
        </p:spPr>
        <p:txBody>
          <a:bodyPr>
            <a:normAutofit/>
          </a:bodyPr>
          <a:lstStyle/>
          <a:p>
            <a:pPr marL="0" indent="0">
              <a:buNone/>
            </a:pPr>
            <a:endParaRPr lang="cs-CZ" sz="2100" dirty="0" smtClean="0"/>
          </a:p>
          <a:p>
            <a:pPr marL="0" indent="0">
              <a:buNone/>
            </a:pPr>
            <a:endParaRPr lang="cs-CZ" sz="1800" dirty="0" smtClean="0"/>
          </a:p>
          <a:p>
            <a:pPr marL="0" indent="0">
              <a:buNone/>
            </a:pPr>
            <a:endParaRPr lang="cs-CZ" sz="1800" dirty="0" smtClean="0"/>
          </a:p>
          <a:p>
            <a:pPr marL="0" indent="0">
              <a:buNone/>
            </a:pPr>
            <a:r>
              <a:rPr lang="cs-CZ" sz="1800" dirty="0" smtClean="0"/>
              <a:t>      příloha 6 bod III. </a:t>
            </a:r>
          </a:p>
          <a:p>
            <a:pPr marL="0" indent="0">
              <a:buNone/>
            </a:pPr>
            <a:r>
              <a:rPr lang="cs-CZ" sz="1800" dirty="0"/>
              <a:t>	</a:t>
            </a:r>
            <a:r>
              <a:rPr lang="cs-CZ" sz="1800" dirty="0" smtClean="0"/>
              <a:t>nová pravidla pro písemnou zkoušku pro hodnocení vlastností </a:t>
            </a:r>
          </a:p>
          <a:p>
            <a:pPr marL="0" indent="0">
              <a:buNone/>
            </a:pPr>
            <a:r>
              <a:rPr lang="cs-CZ" sz="1800" dirty="0"/>
              <a:t>	</a:t>
            </a:r>
            <a:r>
              <a:rPr lang="cs-CZ" sz="1800" dirty="0" smtClean="0"/>
              <a:t>„odborné otázky“  </a:t>
            </a:r>
          </a:p>
          <a:p>
            <a:pPr marL="457200" lvl="1" indent="0">
              <a:buNone/>
            </a:pPr>
            <a:endParaRPr lang="cs-CZ" sz="1800" dirty="0" smtClean="0"/>
          </a:p>
          <a:p>
            <a:pPr marL="457200" lvl="1" indent="0">
              <a:buNone/>
            </a:pPr>
            <a:endParaRPr lang="cs-CZ" sz="1800" dirty="0" smtClean="0"/>
          </a:p>
          <a:p>
            <a:pPr marL="457200" lvl="1" indent="0">
              <a:buNone/>
            </a:pPr>
            <a:r>
              <a:rPr lang="cs-CZ" sz="1800" dirty="0" smtClean="0"/>
              <a:t>příloha 6 bod IV.  </a:t>
            </a:r>
          </a:p>
          <a:p>
            <a:pPr marL="457200" lvl="1" indent="0">
              <a:buNone/>
            </a:pPr>
            <a:r>
              <a:rPr lang="cs-CZ" sz="1800" dirty="0"/>
              <a:t>	</a:t>
            </a:r>
            <a:r>
              <a:rPr lang="cs-CZ" sz="1800" dirty="0" smtClean="0"/>
              <a:t>úprava pravidel praktické zkoušky – každá modalita samostatná zkouška</a:t>
            </a:r>
          </a:p>
          <a:p>
            <a:pPr marL="457200" lvl="1" indent="0">
              <a:buNone/>
            </a:pPr>
            <a:r>
              <a:rPr lang="cs-CZ" sz="1600" dirty="0" smtClean="0"/>
              <a:t>        byl znevýhodněn, kdo žádal o jednu nebo dvě modality</a:t>
            </a:r>
          </a:p>
          <a:p>
            <a:pPr marL="0" indent="0">
              <a:buNone/>
            </a:pPr>
            <a:endParaRPr lang="cs-CZ" sz="2100" dirty="0" smtClean="0"/>
          </a:p>
        </p:txBody>
      </p:sp>
    </p:spTree>
    <p:extLst>
      <p:ext uri="{BB962C8B-B14F-4D97-AF65-F5344CB8AC3E}">
        <p14:creationId xmlns:p14="http://schemas.microsoft.com/office/powerpoint/2010/main" val="38255320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7054" y="1"/>
            <a:ext cx="12359054" cy="800099"/>
          </a:xfrm>
        </p:spPr>
        <p:txBody>
          <a:bodyPr/>
          <a:lstStyle/>
          <a:p>
            <a:r>
              <a:rPr lang="cs-CZ" sz="2000" dirty="0">
                <a:solidFill>
                  <a:srgbClr val="FFFF00"/>
                </a:solidFill>
              </a:rPr>
              <a:t/>
            </a:r>
            <a:br>
              <a:rPr lang="cs-CZ" sz="2000" dirty="0">
                <a:solidFill>
                  <a:srgbClr val="FFFF00"/>
                </a:solidFill>
              </a:rPr>
            </a:br>
            <a:r>
              <a:rPr lang="cs-CZ" sz="2000" dirty="0" smtClean="0">
                <a:solidFill>
                  <a:srgbClr val="FFFF00"/>
                </a:solidFill>
              </a:rPr>
              <a:t>změna zkoušky ZOZ  </a:t>
            </a:r>
            <a:br>
              <a:rPr lang="cs-CZ" sz="2000" dirty="0" smtClean="0">
                <a:solidFill>
                  <a:srgbClr val="FFFF00"/>
                </a:solidFill>
              </a:rPr>
            </a:br>
            <a:endParaRPr lang="cs-CZ" sz="2000" dirty="0">
              <a:solidFill>
                <a:srgbClr val="FFFF00"/>
              </a:solidFill>
            </a:endParaRPr>
          </a:p>
        </p:txBody>
      </p:sp>
      <p:sp>
        <p:nvSpPr>
          <p:cNvPr id="3" name="Zástupný symbol pro obsah 2"/>
          <p:cNvSpPr>
            <a:spLocks noGrp="1"/>
          </p:cNvSpPr>
          <p:nvPr>
            <p:ph idx="1"/>
          </p:nvPr>
        </p:nvSpPr>
        <p:spPr>
          <a:xfrm>
            <a:off x="0" y="1091045"/>
            <a:ext cx="12192000" cy="5766955"/>
          </a:xfrm>
        </p:spPr>
        <p:txBody>
          <a:bodyPr>
            <a:normAutofit/>
          </a:bodyPr>
          <a:lstStyle/>
          <a:p>
            <a:pPr marL="0" indent="0">
              <a:buNone/>
            </a:pPr>
            <a:r>
              <a:rPr lang="cs-CZ" sz="1400" dirty="0" smtClean="0"/>
              <a:t>Příloha č. 6 </a:t>
            </a:r>
          </a:p>
          <a:p>
            <a:pPr marL="0" indent="0">
              <a:buNone/>
            </a:pPr>
            <a:endParaRPr lang="cs-CZ" sz="1400" dirty="0" smtClean="0"/>
          </a:p>
          <a:p>
            <a:pPr marL="0" indent="0">
              <a:buNone/>
            </a:pPr>
            <a:r>
              <a:rPr lang="cs-CZ" sz="1400" dirty="0" smtClean="0"/>
              <a:t>III</a:t>
            </a:r>
            <a:r>
              <a:rPr lang="cs-CZ" sz="1400" dirty="0"/>
              <a:t>. Obsah písemné části zkoušky podle § 15 </a:t>
            </a:r>
            <a:r>
              <a:rPr lang="cs-CZ" sz="1400" u="sng" dirty="0"/>
              <a:t>odst. 2 </a:t>
            </a:r>
            <a:r>
              <a:rPr lang="cs-CZ" sz="1400" dirty="0"/>
              <a:t>písm. a)</a:t>
            </a:r>
          </a:p>
          <a:p>
            <a:pPr marL="0" lvl="0" indent="0">
              <a:buNone/>
            </a:pPr>
            <a:r>
              <a:rPr lang="cs-CZ" sz="1400" dirty="0" smtClean="0"/>
              <a:t>Písemná </a:t>
            </a:r>
            <a:r>
              <a:rPr lang="cs-CZ" sz="1400" dirty="0"/>
              <a:t>část zkoušky pro jednu modalitu se sestává z otázek formou testu s nabízenými 3 řešeními. </a:t>
            </a:r>
            <a:endParaRPr lang="cs-CZ" sz="1400" dirty="0" smtClean="0"/>
          </a:p>
          <a:p>
            <a:pPr marL="0" lvl="0" indent="0">
              <a:buNone/>
            </a:pPr>
            <a:r>
              <a:rPr lang="cs-CZ" sz="1400" dirty="0" smtClean="0"/>
              <a:t>Počet </a:t>
            </a:r>
            <a:r>
              <a:rPr lang="cs-CZ" sz="1400" dirty="0"/>
              <a:t>otázek je</a:t>
            </a:r>
          </a:p>
          <a:p>
            <a:pPr marL="457200" lvl="1" indent="0">
              <a:buNone/>
            </a:pPr>
            <a:r>
              <a:rPr lang="cs-CZ" sz="1400" u="sng" dirty="0"/>
              <a:t>5 otázek</a:t>
            </a:r>
            <a:r>
              <a:rPr lang="cs-CZ" sz="1400" dirty="0"/>
              <a:t> v případě žádosti o vykonávání hodnocení vlastností </a:t>
            </a:r>
            <a:r>
              <a:rPr lang="cs-CZ" sz="1400" dirty="0" smtClean="0"/>
              <a:t>ZIZ,</a:t>
            </a:r>
            <a:endParaRPr lang="cs-CZ" sz="1400" dirty="0"/>
          </a:p>
          <a:p>
            <a:pPr marL="457200" lvl="1" indent="0">
              <a:buNone/>
            </a:pPr>
            <a:r>
              <a:rPr lang="cs-CZ" sz="1400" u="sng" dirty="0"/>
              <a:t>8 otázek</a:t>
            </a:r>
            <a:r>
              <a:rPr lang="cs-CZ" sz="1400" dirty="0"/>
              <a:t> v případě žádosti o řízení a vykonávání hodnocení vlastností </a:t>
            </a:r>
            <a:r>
              <a:rPr lang="cs-CZ" sz="1400" dirty="0" smtClean="0"/>
              <a:t>ZIZ</a:t>
            </a:r>
            <a:endParaRPr lang="cs-CZ" sz="1400" dirty="0"/>
          </a:p>
          <a:p>
            <a:pPr marL="0" lvl="0" indent="0">
              <a:buNone/>
            </a:pPr>
            <a:r>
              <a:rPr lang="cs-CZ" sz="1400" dirty="0"/>
              <a:t>Otázky písemné části zkoušky jsou zaměřeny zejména na prověření</a:t>
            </a:r>
          </a:p>
          <a:p>
            <a:pPr marL="457200" lvl="1" indent="0">
              <a:buNone/>
            </a:pPr>
            <a:r>
              <a:rPr lang="cs-CZ" sz="1400" dirty="0"/>
              <a:t>znalostí o fyzikálních a technických aspektech požadované činnosti,</a:t>
            </a:r>
          </a:p>
          <a:p>
            <a:pPr marL="457200" lvl="1" indent="0">
              <a:buNone/>
            </a:pPr>
            <a:r>
              <a:rPr lang="cs-CZ" sz="1400" dirty="0"/>
              <a:t>znalostí o pacientské dozimetrii,</a:t>
            </a:r>
          </a:p>
          <a:p>
            <a:pPr marL="457200" lvl="1" indent="0">
              <a:buNone/>
            </a:pPr>
            <a:r>
              <a:rPr lang="cs-CZ" sz="1400" dirty="0"/>
              <a:t>schopnosti vypočítat podstatné parametry hodnocení vlastností </a:t>
            </a:r>
            <a:r>
              <a:rPr lang="cs-CZ" sz="1400" dirty="0" smtClean="0"/>
              <a:t>ZIZ,</a:t>
            </a:r>
            <a:endParaRPr lang="cs-CZ" sz="1400" dirty="0"/>
          </a:p>
          <a:p>
            <a:pPr marL="457200" lvl="1" indent="0">
              <a:buNone/>
            </a:pPr>
            <a:r>
              <a:rPr lang="cs-CZ" sz="1400" dirty="0"/>
              <a:t>znalostí z teorie </a:t>
            </a:r>
            <a:r>
              <a:rPr lang="cs-CZ" sz="1400" dirty="0" smtClean="0"/>
              <a:t>měření</a:t>
            </a:r>
            <a:endParaRPr lang="cs-CZ" sz="1400" dirty="0"/>
          </a:p>
          <a:p>
            <a:pPr marL="0" lvl="0" indent="0">
              <a:buNone/>
            </a:pPr>
            <a:r>
              <a:rPr lang="cs-CZ" sz="1400" dirty="0"/>
              <a:t>Výběr správného řešení je ohodnocen 1 bodem</a:t>
            </a:r>
            <a:r>
              <a:rPr lang="cs-CZ" sz="1400" dirty="0" smtClean="0"/>
              <a:t>.</a:t>
            </a:r>
          </a:p>
          <a:p>
            <a:pPr marL="0" lvl="0" indent="0">
              <a:buNone/>
            </a:pPr>
            <a:r>
              <a:rPr lang="cs-CZ" sz="1400" dirty="0" smtClean="0"/>
              <a:t>Písemná </a:t>
            </a:r>
            <a:r>
              <a:rPr lang="cs-CZ" sz="1400" dirty="0"/>
              <a:t>část zkoušky pro danou modalitu je hodnocena </a:t>
            </a:r>
          </a:p>
          <a:p>
            <a:pPr marL="457200" lvl="1" indent="0">
              <a:buNone/>
            </a:pPr>
            <a:r>
              <a:rPr lang="cs-CZ" sz="1400" dirty="0"/>
              <a:t>stupněm „vyhověl“ při dosažení 80 % nebo více z celkového množství možných dosažených bodů,</a:t>
            </a:r>
          </a:p>
          <a:p>
            <a:pPr marL="457200" lvl="1" indent="0">
              <a:buNone/>
            </a:pPr>
            <a:r>
              <a:rPr lang="cs-CZ" sz="1400" dirty="0"/>
              <a:t>stupněm „nevyhověl“ při dosažení méně než 80 % z celkového množství možných dosažených bodů.</a:t>
            </a:r>
          </a:p>
          <a:p>
            <a:pPr marL="0" indent="0">
              <a:buNone/>
            </a:pPr>
            <a:endParaRPr lang="cs-CZ" sz="1400" dirty="0" smtClean="0"/>
          </a:p>
          <a:p>
            <a:pPr marL="0" indent="0">
              <a:buNone/>
            </a:pPr>
            <a:r>
              <a:rPr lang="cs-CZ" sz="1400" dirty="0" smtClean="0"/>
              <a:t>IV</a:t>
            </a:r>
            <a:r>
              <a:rPr lang="cs-CZ" sz="1400" dirty="0"/>
              <a:t>.    Obsah praktické části zkoušky</a:t>
            </a:r>
          </a:p>
          <a:p>
            <a:pPr marL="0" indent="0">
              <a:buNone/>
            </a:pPr>
            <a:r>
              <a:rPr lang="cs-CZ" sz="1400" dirty="0" smtClean="0"/>
              <a:t>Obsahem </a:t>
            </a:r>
            <a:r>
              <a:rPr lang="cs-CZ" sz="1400" dirty="0"/>
              <a:t>praktické zkoušky je jeden úkol pro každou požadovanou </a:t>
            </a:r>
            <a:r>
              <a:rPr lang="cs-CZ" sz="1400" dirty="0" smtClean="0"/>
              <a:t>modalitu</a:t>
            </a:r>
          </a:p>
        </p:txBody>
      </p:sp>
    </p:spTree>
    <p:extLst>
      <p:ext uri="{BB962C8B-B14F-4D97-AF65-F5344CB8AC3E}">
        <p14:creationId xmlns:p14="http://schemas.microsoft.com/office/powerpoint/2010/main" val="2489395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63882" y="1"/>
            <a:ext cx="10228118" cy="800099"/>
          </a:xfrm>
        </p:spPr>
        <p:txBody>
          <a:bodyPr/>
          <a:lstStyle/>
          <a:p>
            <a:r>
              <a:rPr lang="cs-CZ" sz="2000" dirty="0" smtClean="0">
                <a:solidFill>
                  <a:srgbClr val="FFFF00"/>
                </a:solidFill>
              </a:rPr>
              <a:t>další změny</a:t>
            </a:r>
            <a:endParaRPr lang="cs-CZ" sz="2000" dirty="0">
              <a:solidFill>
                <a:srgbClr val="FFFF00"/>
              </a:solidFill>
            </a:endParaRPr>
          </a:p>
        </p:txBody>
      </p:sp>
      <p:sp>
        <p:nvSpPr>
          <p:cNvPr id="3" name="Zástupný symbol pro obsah 2"/>
          <p:cNvSpPr>
            <a:spLocks noGrp="1"/>
          </p:cNvSpPr>
          <p:nvPr>
            <p:ph idx="1"/>
          </p:nvPr>
        </p:nvSpPr>
        <p:spPr>
          <a:xfrm>
            <a:off x="0" y="1091045"/>
            <a:ext cx="12192000" cy="5766955"/>
          </a:xfrm>
        </p:spPr>
        <p:txBody>
          <a:bodyPr>
            <a:normAutofit/>
          </a:bodyPr>
          <a:lstStyle/>
          <a:p>
            <a:pPr marL="457200" lvl="1" indent="0">
              <a:buNone/>
            </a:pPr>
            <a:endParaRPr lang="cs-CZ" sz="1800" dirty="0" smtClean="0"/>
          </a:p>
          <a:p>
            <a:pPr marL="457200" lvl="1" indent="0">
              <a:buNone/>
            </a:pPr>
            <a:endParaRPr lang="cs-CZ" sz="1800" dirty="0"/>
          </a:p>
          <a:p>
            <a:pPr marL="457200" lvl="1" indent="0">
              <a:buNone/>
            </a:pPr>
            <a:endParaRPr lang="cs-CZ" sz="1800" dirty="0" smtClean="0"/>
          </a:p>
          <a:p>
            <a:pPr marL="457200" lvl="1" indent="0">
              <a:buNone/>
            </a:pPr>
            <a:endParaRPr lang="cs-CZ" sz="1800" dirty="0" smtClean="0"/>
          </a:p>
          <a:p>
            <a:pPr marL="457200" lvl="1" indent="0">
              <a:buNone/>
            </a:pPr>
            <a:r>
              <a:rPr lang="cs-CZ" sz="1800" dirty="0" smtClean="0"/>
              <a:t>Příloha </a:t>
            </a:r>
            <a:r>
              <a:rPr lang="cs-CZ" sz="1800" dirty="0"/>
              <a:t>č. 2: </a:t>
            </a:r>
            <a:r>
              <a:rPr lang="cs-CZ" sz="1800" dirty="0" smtClean="0"/>
              <a:t>nové </a:t>
            </a:r>
            <a:r>
              <a:rPr lang="cs-CZ" sz="1800" dirty="0" err="1" smtClean="0"/>
              <a:t>návětí</a:t>
            </a:r>
            <a:endParaRPr lang="cs-CZ" sz="1800" dirty="0" smtClean="0"/>
          </a:p>
          <a:p>
            <a:pPr marL="457200" lvl="1" indent="0">
              <a:buNone/>
            </a:pPr>
            <a:endParaRPr lang="cs-CZ" sz="1800" dirty="0"/>
          </a:p>
          <a:p>
            <a:pPr marL="457200" lvl="1" indent="0">
              <a:buNone/>
            </a:pPr>
            <a:r>
              <a:rPr lang="cs-CZ" sz="1800" dirty="0">
                <a:solidFill>
                  <a:srgbClr val="FF0000"/>
                </a:solidFill>
              </a:rPr>
              <a:t>Držitel povolení provádějící další odbornou přípravu upraví rozsah témat uvedených v této příloze a jejich zařazení do konkrétního kurzu aktuálním poznatkům tak, aby byl splněn cíl další odborné přípravy.</a:t>
            </a:r>
          </a:p>
          <a:p>
            <a:pPr marL="457200" lvl="1" indent="0">
              <a:buNone/>
            </a:pPr>
            <a:endParaRPr lang="cs-CZ" sz="1800" dirty="0" smtClean="0"/>
          </a:p>
          <a:p>
            <a:pPr marL="457200" lvl="1" indent="0">
              <a:buNone/>
            </a:pPr>
            <a:r>
              <a:rPr lang="cs-CZ" sz="1800" dirty="0" smtClean="0"/>
              <a:t>aby </a:t>
            </a:r>
            <a:r>
              <a:rPr lang="cs-CZ" sz="1800" dirty="0"/>
              <a:t>bylo jasné, že je stanoven </a:t>
            </a:r>
            <a:r>
              <a:rPr lang="cs-CZ" sz="1800" dirty="0" smtClean="0"/>
              <a:t>jen rámec další </a:t>
            </a:r>
            <a:r>
              <a:rPr lang="cs-CZ" sz="1800" dirty="0"/>
              <a:t>odborné přípravy</a:t>
            </a:r>
          </a:p>
          <a:p>
            <a:pPr marL="457200" lvl="1" indent="0">
              <a:buNone/>
            </a:pPr>
            <a:endParaRPr lang="cs-CZ" sz="1800" dirty="0" smtClean="0"/>
          </a:p>
          <a:p>
            <a:pPr marL="457200" lvl="1" indent="0">
              <a:buNone/>
            </a:pPr>
            <a:r>
              <a:rPr lang="cs-CZ" sz="1800" dirty="0" smtClean="0"/>
              <a:t> </a:t>
            </a:r>
            <a:endParaRPr lang="cs-CZ" sz="2000" dirty="0" smtClean="0"/>
          </a:p>
        </p:txBody>
      </p:sp>
    </p:spTree>
    <p:extLst>
      <p:ext uri="{BB962C8B-B14F-4D97-AF65-F5344CB8AC3E}">
        <p14:creationId xmlns:p14="http://schemas.microsoft.com/office/powerpoint/2010/main" val="27389694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4977" y="1"/>
            <a:ext cx="12446977" cy="800099"/>
          </a:xfrm>
        </p:spPr>
        <p:txBody>
          <a:bodyPr/>
          <a:lstStyle/>
          <a:p>
            <a:r>
              <a:rPr lang="cs-CZ" sz="2000" dirty="0" smtClean="0">
                <a:solidFill>
                  <a:srgbClr val="FFFF00"/>
                </a:solidFill>
              </a:rPr>
              <a:t>další změny</a:t>
            </a:r>
            <a:endParaRPr lang="cs-CZ" sz="2000" dirty="0">
              <a:solidFill>
                <a:srgbClr val="FFFF00"/>
              </a:solidFill>
            </a:endParaRPr>
          </a:p>
        </p:txBody>
      </p:sp>
      <p:sp>
        <p:nvSpPr>
          <p:cNvPr id="3" name="Zástupný symbol pro obsah 2"/>
          <p:cNvSpPr>
            <a:spLocks noGrp="1"/>
          </p:cNvSpPr>
          <p:nvPr>
            <p:ph idx="1"/>
          </p:nvPr>
        </p:nvSpPr>
        <p:spPr>
          <a:xfrm>
            <a:off x="0" y="1091045"/>
            <a:ext cx="12192000" cy="5766955"/>
          </a:xfrm>
        </p:spPr>
        <p:txBody>
          <a:bodyPr>
            <a:normAutofit/>
          </a:bodyPr>
          <a:lstStyle/>
          <a:p>
            <a:pPr marL="457200" lvl="1" indent="0">
              <a:buNone/>
            </a:pPr>
            <a:endParaRPr lang="cs-CZ" sz="1800" dirty="0" smtClean="0"/>
          </a:p>
          <a:p>
            <a:pPr marL="457200" lvl="1" indent="0">
              <a:buNone/>
            </a:pPr>
            <a:r>
              <a:rPr lang="cs-CZ" sz="1800" dirty="0" smtClean="0"/>
              <a:t> </a:t>
            </a:r>
            <a:endParaRPr lang="cs-CZ" sz="1800" dirty="0"/>
          </a:p>
          <a:p>
            <a:pPr marL="457200" lvl="1" indent="0">
              <a:buNone/>
            </a:pPr>
            <a:endParaRPr lang="cs-CZ" sz="1800" dirty="0" smtClean="0"/>
          </a:p>
          <a:p>
            <a:pPr marL="457200" lvl="1" indent="0">
              <a:buNone/>
            </a:pPr>
            <a:r>
              <a:rPr lang="cs-CZ" sz="1800" dirty="0" smtClean="0"/>
              <a:t>Příloha </a:t>
            </a:r>
            <a:r>
              <a:rPr lang="cs-CZ" sz="1800" dirty="0"/>
              <a:t>7 </a:t>
            </a:r>
            <a:r>
              <a:rPr lang="cs-CZ" sz="1800" dirty="0" smtClean="0"/>
              <a:t>náplň kurzu </a:t>
            </a:r>
            <a:r>
              <a:rPr lang="cs-CZ" sz="1800" dirty="0" err="1" smtClean="0"/>
              <a:t>OZARa</a:t>
            </a:r>
            <a:endParaRPr lang="cs-CZ" sz="1800" dirty="0" smtClean="0"/>
          </a:p>
          <a:p>
            <a:pPr marL="457200" lvl="1" indent="0">
              <a:buNone/>
            </a:pPr>
            <a:r>
              <a:rPr lang="cs-CZ" sz="1800" dirty="0" smtClean="0"/>
              <a:t>Bod II</a:t>
            </a:r>
            <a:r>
              <a:rPr lang="cs-CZ" sz="1800" dirty="0"/>
              <a:t>. </a:t>
            </a:r>
            <a:r>
              <a:rPr lang="cs-CZ" sz="1800" dirty="0" smtClean="0"/>
              <a:t>: </a:t>
            </a:r>
            <a:r>
              <a:rPr lang="cs-CZ" sz="1800" dirty="0"/>
              <a:t>vymazání </a:t>
            </a:r>
            <a:r>
              <a:rPr lang="cs-CZ" sz="1800" dirty="0" smtClean="0"/>
              <a:t>bodu 3 (sledované </a:t>
            </a:r>
            <a:r>
              <a:rPr lang="cs-CZ" sz="1800" dirty="0" smtClean="0"/>
              <a:t>pásmo)</a:t>
            </a:r>
          </a:p>
          <a:p>
            <a:pPr marL="457200" lvl="1" indent="0">
              <a:buNone/>
            </a:pPr>
            <a:r>
              <a:rPr lang="cs-CZ" sz="1800" dirty="0" smtClean="0"/>
              <a:t>doplnění </a:t>
            </a:r>
            <a:r>
              <a:rPr lang="cs-CZ" sz="1800" dirty="0" smtClean="0"/>
              <a:t>bodu nového bodu 3: „správná praxe při kolimaci u IO snímkování a při indikaci na zubní CT“</a:t>
            </a:r>
            <a:endParaRPr lang="cs-CZ" sz="1800" dirty="0"/>
          </a:p>
          <a:p>
            <a:pPr marL="0" indent="0">
              <a:buNone/>
            </a:pPr>
            <a:endParaRPr lang="cs-CZ" sz="2000" dirty="0" smtClean="0"/>
          </a:p>
        </p:txBody>
      </p:sp>
    </p:spTree>
    <p:extLst>
      <p:ext uri="{BB962C8B-B14F-4D97-AF65-F5344CB8AC3E}">
        <p14:creationId xmlns:p14="http://schemas.microsoft.com/office/powerpoint/2010/main" val="16521401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000" dirty="0" smtClean="0"/>
              <a:t>posílení kvality kurzů </a:t>
            </a:r>
            <a:endParaRPr lang="en-US" sz="2000" dirty="0"/>
          </a:p>
        </p:txBody>
      </p:sp>
      <p:sp>
        <p:nvSpPr>
          <p:cNvPr id="3" name="Zástupný symbol pro obsah 2"/>
          <p:cNvSpPr>
            <a:spLocks noGrp="1"/>
          </p:cNvSpPr>
          <p:nvPr>
            <p:ph idx="1"/>
          </p:nvPr>
        </p:nvSpPr>
        <p:spPr>
          <a:xfrm>
            <a:off x="577850" y="1688123"/>
            <a:ext cx="11044238" cy="4707915"/>
          </a:xfrm>
        </p:spPr>
        <p:txBody>
          <a:bodyPr/>
          <a:lstStyle/>
          <a:p>
            <a:pPr marL="457200" lvl="1" indent="0">
              <a:buNone/>
            </a:pPr>
            <a:endParaRPr lang="cs-CZ" sz="1900" dirty="0" smtClean="0"/>
          </a:p>
          <a:p>
            <a:pPr marL="457200" lvl="1" indent="0">
              <a:buNone/>
            </a:pPr>
            <a:r>
              <a:rPr lang="cs-CZ" sz="1900" dirty="0" smtClean="0"/>
              <a:t>závěrečný </a:t>
            </a:r>
            <a:r>
              <a:rPr lang="cs-CZ" sz="1900" dirty="0"/>
              <a:t>test u </a:t>
            </a:r>
            <a:r>
              <a:rPr lang="cs-CZ" sz="1900" dirty="0" smtClean="0"/>
              <a:t>všech kurzů – viz § </a:t>
            </a:r>
            <a:r>
              <a:rPr lang="cs-CZ" sz="1900" dirty="0"/>
              <a:t>9</a:t>
            </a:r>
            <a:r>
              <a:rPr lang="cs-CZ" sz="1900" dirty="0" smtClean="0"/>
              <a:t>, 18, 20 a 21 (dokumentace):</a:t>
            </a:r>
          </a:p>
          <a:p>
            <a:pPr marL="457200" lvl="1" indent="0">
              <a:buNone/>
            </a:pPr>
            <a:endParaRPr lang="cs-CZ" sz="1600" dirty="0" smtClean="0"/>
          </a:p>
          <a:p>
            <a:pPr marL="0" indent="0">
              <a:buNone/>
            </a:pPr>
            <a:r>
              <a:rPr lang="cs-CZ" sz="1600" dirty="0" smtClean="0"/>
              <a:t>Odbornou </a:t>
            </a:r>
            <a:r>
              <a:rPr lang="cs-CZ" sz="1600" dirty="0"/>
              <a:t>přípravou pro činnosti </a:t>
            </a:r>
            <a:r>
              <a:rPr lang="cs-CZ" sz="1600" dirty="0" smtClean="0"/>
              <a:t>je </a:t>
            </a:r>
            <a:r>
              <a:rPr lang="cs-CZ" sz="1600" dirty="0"/>
              <a:t>absolvování vzdělávacího kurzu v délce 20 hodin vyučovacího času </a:t>
            </a:r>
            <a:r>
              <a:rPr lang="cs-CZ" sz="1600" dirty="0">
                <a:solidFill>
                  <a:srgbClr val="FF0000"/>
                </a:solidFill>
              </a:rPr>
              <a:t>zakončeného úspěšným absolvováním závěrečného testu.</a:t>
            </a:r>
          </a:p>
          <a:p>
            <a:pPr marL="0" indent="0">
              <a:buNone/>
            </a:pPr>
            <a:endParaRPr lang="cs-CZ" sz="1600" dirty="0" smtClean="0"/>
          </a:p>
          <a:p>
            <a:pPr marL="0" indent="0">
              <a:buNone/>
            </a:pPr>
            <a:r>
              <a:rPr lang="cs-CZ" sz="1600" dirty="0" smtClean="0"/>
              <a:t>Další </a:t>
            </a:r>
            <a:r>
              <a:rPr lang="cs-CZ" sz="1600" dirty="0"/>
              <a:t>odborná příprava pro činnosti </a:t>
            </a:r>
            <a:r>
              <a:rPr lang="cs-CZ" sz="1600" dirty="0" smtClean="0"/>
              <a:t>je </a:t>
            </a:r>
            <a:r>
              <a:rPr lang="cs-CZ" sz="1600" dirty="0"/>
              <a:t>absolvování vzdělávacího kurzu v délce 6  hodin vyučovacího času </a:t>
            </a:r>
            <a:r>
              <a:rPr lang="cs-CZ" sz="1600" dirty="0">
                <a:solidFill>
                  <a:srgbClr val="FF0000"/>
                </a:solidFill>
              </a:rPr>
              <a:t>zakončeného úspěšným absolvováním závěrečného testu.</a:t>
            </a:r>
          </a:p>
          <a:p>
            <a:pPr marL="0" indent="0">
              <a:buNone/>
            </a:pPr>
            <a:r>
              <a:rPr lang="cs-CZ" sz="1600" dirty="0" smtClean="0"/>
              <a:t>        </a:t>
            </a:r>
            <a:endParaRPr lang="cs-CZ" sz="1600" dirty="0" smtClean="0">
              <a:solidFill>
                <a:srgbClr val="FF0000"/>
              </a:solidFill>
            </a:endParaRPr>
          </a:p>
          <a:p>
            <a:pPr marL="0" indent="0">
              <a:buNone/>
            </a:pPr>
            <a:r>
              <a:rPr lang="cs-CZ" sz="1600" dirty="0" smtClean="0"/>
              <a:t>Příprava OZARA musí být prováděna absolvováním </a:t>
            </a:r>
            <a:r>
              <a:rPr lang="cs-CZ" sz="1600" dirty="0"/>
              <a:t>vzdělávacího kurzu v délce 6  hodin vyučovacího času </a:t>
            </a:r>
            <a:r>
              <a:rPr lang="cs-CZ" sz="1600" dirty="0">
                <a:solidFill>
                  <a:srgbClr val="FF0000"/>
                </a:solidFill>
              </a:rPr>
              <a:t>zakončeného úspěšným absolvováním závěrečného testu</a:t>
            </a:r>
            <a:r>
              <a:rPr lang="cs-CZ" sz="1600" dirty="0" smtClean="0">
                <a:solidFill>
                  <a:srgbClr val="FF0000"/>
                </a:solidFill>
              </a:rPr>
              <a:t>.</a:t>
            </a:r>
          </a:p>
          <a:p>
            <a:pPr marL="0" indent="0">
              <a:buNone/>
            </a:pPr>
            <a:endParaRPr lang="cs-CZ" sz="1600" dirty="0">
              <a:solidFill>
                <a:srgbClr val="FF0000"/>
              </a:solidFill>
            </a:endParaRPr>
          </a:p>
          <a:p>
            <a:pPr marL="0" indent="0">
              <a:buNone/>
            </a:pPr>
            <a:endParaRPr lang="cs-CZ" sz="2400" dirty="0" smtClean="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25</a:t>
            </a:fld>
            <a:endParaRPr lang="cs-CZ" altLang="cs-CZ"/>
          </a:p>
        </p:txBody>
      </p:sp>
    </p:spTree>
    <p:extLst>
      <p:ext uri="{BB962C8B-B14F-4D97-AF65-F5344CB8AC3E}">
        <p14:creationId xmlns:p14="http://schemas.microsoft.com/office/powerpoint/2010/main" val="354450098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000" dirty="0" smtClean="0"/>
              <a:t>posílení kvality kurzů </a:t>
            </a:r>
            <a:endParaRPr lang="en-US" sz="2000" dirty="0"/>
          </a:p>
        </p:txBody>
      </p:sp>
      <p:sp>
        <p:nvSpPr>
          <p:cNvPr id="3" name="Zástupný symbol pro obsah 2"/>
          <p:cNvSpPr>
            <a:spLocks noGrp="1"/>
          </p:cNvSpPr>
          <p:nvPr>
            <p:ph idx="1"/>
          </p:nvPr>
        </p:nvSpPr>
        <p:spPr>
          <a:xfrm>
            <a:off x="577850" y="1688123"/>
            <a:ext cx="11044238" cy="4707915"/>
          </a:xfrm>
        </p:spPr>
        <p:txBody>
          <a:bodyPr/>
          <a:lstStyle/>
          <a:p>
            <a:pPr marL="0" indent="0">
              <a:buNone/>
            </a:pPr>
            <a:r>
              <a:rPr lang="cs-CZ" sz="1800" dirty="0"/>
              <a:t>§ </a:t>
            </a:r>
            <a:r>
              <a:rPr lang="cs-CZ" sz="1800" dirty="0" smtClean="0"/>
              <a:t>21 Obsah </a:t>
            </a:r>
            <a:r>
              <a:rPr lang="cs-CZ" sz="1800" dirty="0"/>
              <a:t>dokumentace k povolení odborné přípravy, další odborné přípravy vybraných pracovníků a přípravy </a:t>
            </a:r>
            <a:r>
              <a:rPr lang="cs-CZ" sz="1800" dirty="0" smtClean="0"/>
              <a:t>OZARA </a:t>
            </a:r>
            <a:endParaRPr lang="cs-CZ" sz="1800" dirty="0"/>
          </a:p>
          <a:p>
            <a:pPr marL="0" indent="0">
              <a:buNone/>
            </a:pPr>
            <a:endParaRPr lang="cs-CZ" sz="1800" dirty="0" smtClean="0"/>
          </a:p>
          <a:p>
            <a:pPr marL="0" indent="0">
              <a:buNone/>
            </a:pPr>
            <a:r>
              <a:rPr lang="cs-CZ" sz="1600" dirty="0" smtClean="0"/>
              <a:t>(</a:t>
            </a:r>
            <a:r>
              <a:rPr lang="cs-CZ" sz="1600" dirty="0"/>
              <a:t>1)    Obsahem dokladů dokumentujících organizační a technickou způsobilost je popis způsobu personálního a technického zajištění</a:t>
            </a:r>
            <a:r>
              <a:rPr lang="cs-CZ" sz="1600" dirty="0" smtClean="0"/>
              <a:t>.</a:t>
            </a:r>
          </a:p>
          <a:p>
            <a:pPr marL="0" indent="0">
              <a:buNone/>
            </a:pPr>
            <a:r>
              <a:rPr lang="cs-CZ" sz="1600" dirty="0" smtClean="0"/>
              <a:t>(</a:t>
            </a:r>
            <a:r>
              <a:rPr lang="cs-CZ" sz="1600" dirty="0"/>
              <a:t>2)    Obsahem dokladů dokumentujících způsob přípravy jsou výcvikové programy stanovující obsah, rozsah, cíle a způsob provádění přípravy, včetně</a:t>
            </a:r>
          </a:p>
          <a:p>
            <a:pPr marL="0" indent="0">
              <a:buNone/>
            </a:pPr>
            <a:r>
              <a:rPr lang="cs-CZ" sz="1600" dirty="0"/>
              <a:t>a)    osnov přípravy,</a:t>
            </a:r>
          </a:p>
          <a:p>
            <a:pPr marL="0" indent="0">
              <a:buNone/>
            </a:pPr>
            <a:r>
              <a:rPr lang="cs-CZ" sz="1600" dirty="0"/>
              <a:t>b)    metodiky výuky, včetně postupů pro hodnocení a analýzu procesu výuky,</a:t>
            </a:r>
          </a:p>
          <a:p>
            <a:pPr marL="0" indent="0">
              <a:buNone/>
            </a:pPr>
            <a:r>
              <a:rPr lang="cs-CZ" sz="1600" dirty="0"/>
              <a:t>c)    způsobu ověřování znalostí pracovníka získaných v procesu </a:t>
            </a:r>
            <a:r>
              <a:rPr lang="cs-CZ" sz="1600" dirty="0" smtClean="0"/>
              <a:t>přípravy, </a:t>
            </a:r>
            <a:endParaRPr lang="cs-CZ" sz="1600" dirty="0"/>
          </a:p>
          <a:p>
            <a:pPr marL="0" indent="0">
              <a:buNone/>
            </a:pPr>
            <a:r>
              <a:rPr lang="cs-CZ" sz="1600" dirty="0"/>
              <a:t>d)    způsobu ověřování dovedností pracovníka získaných v procesu </a:t>
            </a:r>
            <a:r>
              <a:rPr lang="cs-CZ" sz="1600" dirty="0" smtClean="0"/>
              <a:t>přípravy a </a:t>
            </a:r>
            <a:endParaRPr lang="cs-CZ" sz="1600" dirty="0"/>
          </a:p>
          <a:p>
            <a:pPr marL="0" indent="0">
              <a:buNone/>
            </a:pPr>
            <a:r>
              <a:rPr lang="cs-CZ" sz="1600" dirty="0">
                <a:solidFill>
                  <a:srgbClr val="FF0000"/>
                </a:solidFill>
              </a:rPr>
              <a:t>e) vzorového závěrečného testu, který obsahuje 20 testovacích otázek s pravidly pro vyhodnocení úspěšnosti pro odbornou přípravu a další odbornou přípravu </a:t>
            </a:r>
            <a:r>
              <a:rPr lang="cs-CZ" sz="1600" dirty="0" smtClean="0">
                <a:solidFill>
                  <a:srgbClr val="FF0000"/>
                </a:solidFill>
              </a:rPr>
              <a:t>a </a:t>
            </a:r>
            <a:r>
              <a:rPr lang="cs-CZ" sz="1600" dirty="0">
                <a:solidFill>
                  <a:srgbClr val="FF0000"/>
                </a:solidFill>
              </a:rPr>
              <a:t>pro přípravu </a:t>
            </a:r>
            <a:r>
              <a:rPr lang="cs-CZ" sz="1600" dirty="0" smtClean="0">
                <a:solidFill>
                  <a:srgbClr val="FF0000"/>
                </a:solidFill>
              </a:rPr>
              <a:t>OZARA.</a:t>
            </a:r>
            <a:endParaRPr lang="cs-CZ" sz="1600" dirty="0">
              <a:solidFill>
                <a:srgbClr val="FF0000"/>
              </a:solidFill>
            </a:endParaRPr>
          </a:p>
          <a:p>
            <a:pPr marL="0" indent="0">
              <a:buNone/>
            </a:pPr>
            <a:endParaRPr lang="cs-CZ" sz="2400" dirty="0" smtClean="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26</a:t>
            </a:fld>
            <a:endParaRPr lang="cs-CZ" altLang="cs-CZ"/>
          </a:p>
        </p:txBody>
      </p:sp>
    </p:spTree>
    <p:extLst>
      <p:ext uri="{BB962C8B-B14F-4D97-AF65-F5344CB8AC3E}">
        <p14:creationId xmlns:p14="http://schemas.microsoft.com/office/powerpoint/2010/main" val="167098103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000" dirty="0" smtClean="0"/>
              <a:t>posílení kvality kurzů </a:t>
            </a:r>
            <a:endParaRPr lang="en-US" sz="2000" dirty="0"/>
          </a:p>
        </p:txBody>
      </p:sp>
      <p:sp>
        <p:nvSpPr>
          <p:cNvPr id="3" name="Zástupný symbol pro obsah 2"/>
          <p:cNvSpPr>
            <a:spLocks noGrp="1"/>
          </p:cNvSpPr>
          <p:nvPr>
            <p:ph idx="1"/>
          </p:nvPr>
        </p:nvSpPr>
        <p:spPr>
          <a:xfrm>
            <a:off x="577850" y="1688123"/>
            <a:ext cx="11044238" cy="4707915"/>
          </a:xfrm>
        </p:spPr>
        <p:txBody>
          <a:bodyPr/>
          <a:lstStyle/>
          <a:p>
            <a:pPr marL="0" indent="0">
              <a:buNone/>
            </a:pPr>
            <a:endParaRPr lang="cs-CZ" sz="2400" dirty="0" smtClean="0"/>
          </a:p>
          <a:p>
            <a:pPr marL="0" indent="0">
              <a:buNone/>
            </a:pPr>
            <a:endParaRPr lang="cs-CZ" sz="2000" dirty="0" smtClean="0"/>
          </a:p>
          <a:p>
            <a:pPr marL="0" indent="0">
              <a:buNone/>
            </a:pPr>
            <a:r>
              <a:rPr lang="cs-CZ" sz="2000" dirty="0" smtClean="0"/>
              <a:t>požadavky </a:t>
            </a:r>
            <a:r>
              <a:rPr lang="cs-CZ" sz="2000" dirty="0"/>
              <a:t>na odbornou způsobilost lektorů </a:t>
            </a:r>
          </a:p>
          <a:p>
            <a:pPr marL="0" indent="0">
              <a:buNone/>
            </a:pPr>
            <a:endParaRPr lang="cs-CZ" sz="2000" dirty="0" smtClean="0"/>
          </a:p>
          <a:p>
            <a:pPr marL="0" indent="0">
              <a:buNone/>
            </a:pPr>
            <a:r>
              <a:rPr lang="cs-CZ" sz="2000" dirty="0" smtClean="0"/>
              <a:t>dostupnost </a:t>
            </a:r>
            <a:r>
              <a:rPr lang="cs-CZ" sz="2000" dirty="0"/>
              <a:t>x odborná způsobilost lektorů</a:t>
            </a:r>
          </a:p>
          <a:p>
            <a:pPr marL="0" indent="0">
              <a:buNone/>
            </a:pPr>
            <a:endParaRPr lang="cs-CZ" sz="2000" dirty="0" smtClean="0"/>
          </a:p>
          <a:p>
            <a:pPr marL="0" indent="0">
              <a:buNone/>
            </a:pPr>
            <a:r>
              <a:rPr lang="cs-CZ" sz="2000" dirty="0" smtClean="0"/>
              <a:t>forma </a:t>
            </a:r>
            <a:r>
              <a:rPr lang="cs-CZ" sz="2000" dirty="0"/>
              <a:t>kurzů: prezenční/on </a:t>
            </a:r>
            <a:r>
              <a:rPr lang="cs-CZ" sz="2000" dirty="0" smtClean="0"/>
              <a:t>line/e-</a:t>
            </a:r>
            <a:r>
              <a:rPr lang="cs-CZ" sz="2000" dirty="0" err="1" smtClean="0"/>
              <a:t>learning</a:t>
            </a:r>
            <a:endParaRPr lang="cs-CZ" sz="2000" dirty="0"/>
          </a:p>
          <a:p>
            <a:pPr marL="0" indent="0">
              <a:buNone/>
            </a:pPr>
            <a:endParaRPr lang="cs-CZ" sz="2000" dirty="0" smtClean="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27</a:t>
            </a:fld>
            <a:endParaRPr lang="cs-CZ" altLang="cs-CZ"/>
          </a:p>
        </p:txBody>
      </p:sp>
    </p:spTree>
    <p:extLst>
      <p:ext uri="{BB962C8B-B14F-4D97-AF65-F5344CB8AC3E}">
        <p14:creationId xmlns:p14="http://schemas.microsoft.com/office/powerpoint/2010/main" val="361792072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stanoviska/vyjádření/otázky …</a:t>
            </a:r>
            <a:endParaRPr lang="cs-CZ" dirty="0"/>
          </a:p>
        </p:txBody>
      </p:sp>
      <p:sp>
        <p:nvSpPr>
          <p:cNvPr id="3" name="Zástupný symbol pro obsah 2"/>
          <p:cNvSpPr>
            <a:spLocks noGrp="1"/>
          </p:cNvSpPr>
          <p:nvPr>
            <p:ph idx="1"/>
          </p:nvPr>
        </p:nvSpPr>
        <p:spPr/>
        <p:txBody>
          <a:bodyPr/>
          <a:lstStyle/>
          <a:p>
            <a:pPr marL="0" indent="0">
              <a:buNone/>
            </a:pPr>
            <a:r>
              <a:rPr lang="cs-CZ" sz="2000" dirty="0" smtClean="0"/>
              <a:t>stanoviska</a:t>
            </a:r>
            <a:r>
              <a:rPr lang="cs-CZ" sz="2000" dirty="0"/>
              <a:t>: </a:t>
            </a:r>
            <a:endParaRPr lang="cs-CZ" sz="2000" dirty="0" smtClean="0"/>
          </a:p>
          <a:p>
            <a:pPr marL="0" indent="0">
              <a:buNone/>
            </a:pPr>
            <a:endParaRPr lang="cs-CZ" sz="2000" dirty="0" smtClean="0">
              <a:hlinkClick r:id="rId2"/>
            </a:endParaRPr>
          </a:p>
          <a:p>
            <a:pPr marL="0" indent="0">
              <a:buNone/>
            </a:pPr>
            <a:r>
              <a:rPr lang="cs-CZ" sz="2000" dirty="0" smtClean="0">
                <a:hlinkClick r:id="rId2"/>
              </a:rPr>
              <a:t>https</a:t>
            </a:r>
            <a:r>
              <a:rPr lang="cs-CZ" sz="2000" dirty="0">
                <a:hlinkClick r:id="rId2"/>
              </a:rPr>
              <a:t>://</a:t>
            </a:r>
            <a:r>
              <a:rPr lang="cs-CZ" sz="2000" dirty="0" smtClean="0">
                <a:hlinkClick r:id="rId2"/>
              </a:rPr>
              <a:t>sujb.gov.cz/aktualne/detail/pri-rentgenovani-jiz-neni-potreba-pouzivat-ochranne-stinici-prostredky-pro-pacienty</a:t>
            </a:r>
            <a:endParaRPr lang="cs-CZ" sz="2000" dirty="0" smtClean="0"/>
          </a:p>
          <a:p>
            <a:pPr marL="0" indent="0">
              <a:buNone/>
            </a:pPr>
            <a:endParaRPr lang="cs-CZ" sz="1200" dirty="0" smtClean="0"/>
          </a:p>
          <a:p>
            <a:pPr marL="0" indent="0">
              <a:buNone/>
            </a:pPr>
            <a:r>
              <a:rPr lang="cs-CZ" sz="1200" dirty="0" smtClean="0"/>
              <a:t>Dále též Věstník částka 6/2024: NRS a indikační kritéria – zubní radiodiagnostika a kostní denzitometrie </a:t>
            </a:r>
          </a:p>
          <a:p>
            <a:pPr marL="0" indent="0">
              <a:buNone/>
            </a:pPr>
            <a:endParaRPr lang="cs-CZ" sz="1200" dirty="0" smtClean="0"/>
          </a:p>
          <a:p>
            <a:pPr marL="0" indent="0">
              <a:buNone/>
            </a:pPr>
            <a:r>
              <a:rPr lang="cs-CZ" sz="1200" dirty="0" smtClean="0"/>
              <a:t>„Použití </a:t>
            </a:r>
            <a:r>
              <a:rPr lang="cs-CZ" sz="1200" dirty="0"/>
              <a:t>ochranného límce pro pacienta může vést k znehodnocení </a:t>
            </a:r>
            <a:r>
              <a:rPr lang="cs-CZ" sz="1200" dirty="0" smtClean="0"/>
              <a:t>OPG,  </a:t>
            </a:r>
            <a:r>
              <a:rPr lang="cs-CZ" sz="1200" dirty="0"/>
              <a:t>proto </a:t>
            </a:r>
            <a:r>
              <a:rPr lang="cs-CZ" sz="1200" dirty="0" smtClean="0"/>
              <a:t>se nepoužívá</a:t>
            </a:r>
            <a:r>
              <a:rPr lang="cs-CZ" sz="1200" dirty="0"/>
              <a:t>.</a:t>
            </a:r>
          </a:p>
          <a:p>
            <a:pPr marL="0" indent="0">
              <a:buNone/>
            </a:pPr>
            <a:r>
              <a:rPr lang="cs-CZ" sz="1200" dirty="0"/>
              <a:t>Ochranná zástěra pro pacienta nijak neovlivní jeho radiační zátěž (a to i u těhotných pacientek).</a:t>
            </a:r>
          </a:p>
          <a:p>
            <a:pPr marL="0" indent="0">
              <a:buNone/>
            </a:pPr>
            <a:r>
              <a:rPr lang="cs-CZ" sz="1200" dirty="0"/>
              <a:t>V případě, že ji pacient výslovně požaduje, lze ji použít s příslušným poučením o její </a:t>
            </a:r>
            <a:r>
              <a:rPr lang="cs-CZ" sz="1200" dirty="0" smtClean="0"/>
              <a:t>neúčinnost“</a:t>
            </a:r>
            <a:endParaRPr lang="cs-CZ" sz="1200" dirty="0"/>
          </a:p>
          <a:p>
            <a:pPr marL="0" indent="0">
              <a:buNone/>
            </a:pPr>
            <a:endParaRPr lang="cs-CZ" sz="2000" dirty="0" smtClean="0">
              <a:hlinkClick r:id="rId3"/>
            </a:endParaRPr>
          </a:p>
          <a:p>
            <a:pPr marL="0" indent="0">
              <a:buNone/>
            </a:pPr>
            <a:r>
              <a:rPr lang="cs-CZ" sz="2000" dirty="0" smtClean="0">
                <a:hlinkClick r:id="rId3"/>
              </a:rPr>
              <a:t>https</a:t>
            </a:r>
            <a:r>
              <a:rPr lang="cs-CZ" sz="2000" dirty="0">
                <a:hlinkClick r:id="rId3"/>
              </a:rPr>
              <a:t>://sujb.gov.cz/radiacni-ochrana/zkousky-zvlastni-odborne-zpusobilosti</a:t>
            </a:r>
            <a:endParaRPr lang="cs-CZ" sz="2000" dirty="0"/>
          </a:p>
          <a:p>
            <a:pPr marL="0" indent="0">
              <a:buNone/>
            </a:pPr>
            <a:endParaRPr lang="cs-CZ" sz="2000" dirty="0" smtClean="0"/>
          </a:p>
          <a:p>
            <a:pPr marL="0" indent="0">
              <a:buNone/>
            </a:pPr>
            <a:r>
              <a:rPr lang="cs-CZ" sz="2000" dirty="0" smtClean="0"/>
              <a:t>……</a:t>
            </a:r>
            <a:endParaRPr lang="cs-CZ" sz="2000" dirty="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28</a:t>
            </a:fld>
            <a:endParaRPr lang="cs-CZ" altLang="cs-CZ"/>
          </a:p>
        </p:txBody>
      </p:sp>
    </p:spTree>
    <p:extLst>
      <p:ext uri="{BB962C8B-B14F-4D97-AF65-F5344CB8AC3E}">
        <p14:creationId xmlns:p14="http://schemas.microsoft.com/office/powerpoint/2010/main" val="40896796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r>
            <a:br>
              <a:rPr lang="cs-CZ" dirty="0" smtClean="0"/>
            </a:br>
            <a:r>
              <a:rPr lang="cs-CZ" sz="2400" dirty="0" smtClean="0"/>
              <a:t>ochranné prostředky pacient x osoba přidržující     </a:t>
            </a:r>
            <a:endParaRPr lang="cs-CZ" sz="2400" dirty="0"/>
          </a:p>
        </p:txBody>
      </p:sp>
      <p:sp>
        <p:nvSpPr>
          <p:cNvPr id="3" name="Zástupný symbol pro obsah 2"/>
          <p:cNvSpPr>
            <a:spLocks noGrp="1"/>
          </p:cNvSpPr>
          <p:nvPr>
            <p:ph idx="1"/>
          </p:nvPr>
        </p:nvSpPr>
        <p:spPr/>
        <p:txBody>
          <a:bodyPr/>
          <a:lstStyle/>
          <a:p>
            <a:pPr marL="0" indent="0">
              <a:buNone/>
            </a:pPr>
            <a:r>
              <a:rPr lang="cs-CZ" sz="1600" b="1" dirty="0"/>
              <a:t>§ </a:t>
            </a:r>
            <a:r>
              <a:rPr lang="cs-CZ" sz="1600" b="1" dirty="0" smtClean="0"/>
              <a:t>64 AZ Omezení </a:t>
            </a:r>
            <a:r>
              <a:rPr lang="cs-CZ" sz="1600" b="1" dirty="0"/>
              <a:t>ozáření ve zvláštním případě</a:t>
            </a:r>
          </a:p>
          <a:p>
            <a:pPr marL="0" indent="0">
              <a:buNone/>
            </a:pPr>
            <a:r>
              <a:rPr lang="cs-CZ" sz="1600" dirty="0" smtClean="0"/>
              <a:t>(</a:t>
            </a:r>
            <a:r>
              <a:rPr lang="cs-CZ" sz="1600" dirty="0"/>
              <a:t>1) Držitel povolení k vykonávání činností v rámci expozičních situací, který provádí </a:t>
            </a:r>
            <a:r>
              <a:rPr lang="cs-CZ" sz="1600" dirty="0" smtClean="0"/>
              <a:t>LO, </a:t>
            </a:r>
            <a:r>
              <a:rPr lang="cs-CZ" sz="1600" dirty="0"/>
              <a:t>je povinen omezit ozáření fyzických osob, které</a:t>
            </a:r>
          </a:p>
          <a:p>
            <a:pPr marL="0" indent="0">
              <a:buNone/>
            </a:pPr>
            <a:r>
              <a:rPr lang="cs-CZ" sz="1600" dirty="0" smtClean="0"/>
              <a:t>..</a:t>
            </a:r>
          </a:p>
          <a:p>
            <a:pPr marL="0" indent="0">
              <a:buNone/>
            </a:pPr>
            <a:r>
              <a:rPr lang="cs-CZ" sz="1600" dirty="0" smtClean="0"/>
              <a:t>b</a:t>
            </a:r>
            <a:r>
              <a:rPr lang="cs-CZ" sz="1600" dirty="0"/>
              <a:t>) </a:t>
            </a:r>
            <a:r>
              <a:rPr lang="cs-CZ" sz="1600" u="sng" dirty="0"/>
              <a:t>dobrovolně pomáhají fyzické osobě podstupující </a:t>
            </a:r>
            <a:r>
              <a:rPr lang="cs-CZ" sz="1600" u="sng" dirty="0" smtClean="0"/>
              <a:t>LO</a:t>
            </a:r>
            <a:r>
              <a:rPr lang="cs-CZ" sz="1600" dirty="0" smtClean="0"/>
              <a:t> </a:t>
            </a:r>
            <a:r>
              <a:rPr lang="cs-CZ" sz="1600" dirty="0"/>
              <a:t>tak, aby v součtu za kalendářní rok nepřesáhlo dávkovou optimalizační mez 5 </a:t>
            </a:r>
            <a:r>
              <a:rPr lang="cs-CZ" sz="1600" dirty="0" err="1"/>
              <a:t>mSv</a:t>
            </a:r>
            <a:r>
              <a:rPr lang="cs-CZ" sz="1600" dirty="0"/>
              <a:t> efektivní dávky; </a:t>
            </a:r>
            <a:r>
              <a:rPr lang="cs-CZ" sz="1600" u="sng" dirty="0"/>
              <a:t>tyto fyzické osoby musí</a:t>
            </a:r>
          </a:p>
          <a:p>
            <a:pPr marL="0" indent="0">
              <a:buNone/>
            </a:pPr>
            <a:r>
              <a:rPr lang="cs-CZ" sz="1600" dirty="0" smtClean="0"/>
              <a:t>1</a:t>
            </a:r>
            <a:r>
              <a:rPr lang="cs-CZ" sz="1600" dirty="0"/>
              <a:t>. být starší 18 let,</a:t>
            </a:r>
          </a:p>
          <a:p>
            <a:pPr marL="0" indent="0">
              <a:buNone/>
            </a:pPr>
            <a:r>
              <a:rPr lang="cs-CZ" sz="1600" dirty="0"/>
              <a:t>2. být poučeny o rizicích plynoucích z ozáření,</a:t>
            </a:r>
          </a:p>
          <a:p>
            <a:pPr marL="0" indent="0">
              <a:buNone/>
            </a:pPr>
            <a:r>
              <a:rPr lang="cs-CZ" sz="1600" u="sng" dirty="0"/>
              <a:t>3. být </a:t>
            </a:r>
            <a:r>
              <a:rPr lang="cs-CZ" sz="1600" u="sng" dirty="0" smtClean="0"/>
              <a:t>vybaveny </a:t>
            </a:r>
            <a:r>
              <a:rPr lang="cs-CZ" sz="1600" u="sng" dirty="0"/>
              <a:t>ochrannými prostředky a</a:t>
            </a:r>
          </a:p>
          <a:p>
            <a:pPr marL="0" indent="0">
              <a:buNone/>
            </a:pPr>
            <a:r>
              <a:rPr lang="cs-CZ" sz="1600" dirty="0"/>
              <a:t>4. písemně potvrdit svůj souhlas s </a:t>
            </a:r>
            <a:r>
              <a:rPr lang="cs-CZ" sz="1600" dirty="0" smtClean="0"/>
              <a:t>ozářením</a:t>
            </a:r>
            <a:endParaRPr lang="cs-CZ" sz="1600" dirty="0"/>
          </a:p>
          <a:p>
            <a:pPr marL="0" indent="0">
              <a:buNone/>
            </a:pPr>
            <a:endParaRPr lang="cs-CZ" sz="1400" dirty="0" smtClean="0"/>
          </a:p>
          <a:p>
            <a:pPr marL="0" indent="0">
              <a:buNone/>
            </a:pPr>
            <a:r>
              <a:rPr lang="cs-CZ" sz="1400" dirty="0" smtClean="0"/>
              <a:t>pro přidržovače „vybavení“ ochrannými </a:t>
            </a:r>
            <a:r>
              <a:rPr lang="cs-CZ" sz="1400" dirty="0"/>
              <a:t>prostředky </a:t>
            </a:r>
            <a:r>
              <a:rPr lang="cs-CZ" sz="1400" dirty="0" smtClean="0"/>
              <a:t>v AZ zůstává, rozumně vysvětlit jejich účinnost, resp. neúčinnost </a:t>
            </a:r>
          </a:p>
          <a:p>
            <a:pPr marL="0" indent="0">
              <a:buNone/>
            </a:pPr>
            <a:r>
              <a:rPr lang="cs-CZ" sz="1400" dirty="0" smtClean="0"/>
              <a:t>osoba je vyžaduje, je </a:t>
            </a:r>
            <a:r>
              <a:rPr lang="en-US" sz="1400" dirty="0" err="1" smtClean="0"/>
              <a:t>těhotná</a:t>
            </a:r>
            <a:r>
              <a:rPr lang="cs-CZ" sz="1400" dirty="0" smtClean="0"/>
              <a:t> apod.</a:t>
            </a:r>
            <a:endParaRPr lang="cs-CZ" sz="1400" dirty="0"/>
          </a:p>
          <a:p>
            <a:pPr marL="0" indent="0">
              <a:buNone/>
            </a:pPr>
            <a:endParaRPr lang="cs-CZ" dirty="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29</a:t>
            </a:fld>
            <a:endParaRPr lang="cs-CZ" altLang="cs-CZ"/>
          </a:p>
        </p:txBody>
      </p:sp>
    </p:spTree>
    <p:extLst>
      <p:ext uri="{BB962C8B-B14F-4D97-AF65-F5344CB8AC3E}">
        <p14:creationId xmlns:p14="http://schemas.microsoft.com/office/powerpoint/2010/main" val="2340913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činnost  </a:t>
            </a:r>
            <a:endParaRPr lang="cs-CZ" dirty="0"/>
          </a:p>
        </p:txBody>
      </p:sp>
      <p:sp>
        <p:nvSpPr>
          <p:cNvPr id="3" name="Zástupný symbol pro obsah 2"/>
          <p:cNvSpPr>
            <a:spLocks noGrp="1"/>
          </p:cNvSpPr>
          <p:nvPr>
            <p:ph idx="1"/>
          </p:nvPr>
        </p:nvSpPr>
        <p:spPr/>
        <p:txBody>
          <a:bodyPr/>
          <a:lstStyle/>
          <a:p>
            <a:pPr marL="0" indent="0" eaLnBrk="1" hangingPunct="1">
              <a:lnSpc>
                <a:spcPct val="80000"/>
              </a:lnSpc>
              <a:buNone/>
            </a:pPr>
            <a:endParaRPr lang="cs-CZ" altLang="cs-CZ" sz="2000" b="1" dirty="0" smtClean="0"/>
          </a:p>
          <a:p>
            <a:pPr marL="0" indent="0" eaLnBrk="1" hangingPunct="1">
              <a:lnSpc>
                <a:spcPct val="80000"/>
              </a:lnSpc>
              <a:buNone/>
            </a:pPr>
            <a:r>
              <a:rPr lang="cs-CZ" altLang="cs-CZ" sz="2000" dirty="0" smtClean="0"/>
              <a:t>může </a:t>
            </a:r>
            <a:r>
              <a:rPr lang="cs-CZ" altLang="cs-CZ" sz="2000" dirty="0"/>
              <a:t>vykonávat jen osoba se zvláštní odbornou způsobilostí (ZOZ) </a:t>
            </a:r>
          </a:p>
          <a:p>
            <a:pPr marL="0" indent="0" eaLnBrk="1" hangingPunct="1">
              <a:lnSpc>
                <a:spcPct val="80000"/>
              </a:lnSpc>
              <a:buNone/>
            </a:pPr>
            <a:endParaRPr lang="cs-CZ" altLang="cs-CZ" sz="2000" dirty="0" smtClean="0"/>
          </a:p>
          <a:p>
            <a:pPr marL="0" indent="0" eaLnBrk="1" hangingPunct="1">
              <a:lnSpc>
                <a:spcPct val="80000"/>
              </a:lnSpc>
              <a:buNone/>
            </a:pPr>
            <a:r>
              <a:rPr lang="cs-CZ" sz="2000" dirty="0"/>
              <a:t>ZOZ je </a:t>
            </a:r>
            <a:r>
              <a:rPr lang="cs-CZ" sz="2000" dirty="0" smtClean="0"/>
              <a:t>schopnost </a:t>
            </a:r>
            <a:r>
              <a:rPr lang="cs-CZ" sz="2000" u="sng" dirty="0" smtClean="0"/>
              <a:t>využít</a:t>
            </a:r>
            <a:r>
              <a:rPr lang="cs-CZ" sz="2000" dirty="0" smtClean="0"/>
              <a:t> </a:t>
            </a:r>
            <a:r>
              <a:rPr lang="cs-CZ" sz="2000" dirty="0"/>
              <a:t>informace a </a:t>
            </a:r>
            <a:r>
              <a:rPr lang="cs-CZ" sz="2000" u="sng" dirty="0"/>
              <a:t>dovednosti získané</a:t>
            </a:r>
            <a:r>
              <a:rPr lang="cs-CZ" sz="2000" dirty="0"/>
              <a:t> v rámci </a:t>
            </a:r>
            <a:r>
              <a:rPr lang="cs-CZ" sz="2000" u="sng" dirty="0"/>
              <a:t>vzdělání</a:t>
            </a:r>
            <a:r>
              <a:rPr lang="cs-CZ" sz="2000" dirty="0"/>
              <a:t>, </a:t>
            </a:r>
            <a:r>
              <a:rPr lang="cs-CZ" sz="2000" u="sng" dirty="0"/>
              <a:t>praxe</a:t>
            </a:r>
            <a:r>
              <a:rPr lang="cs-CZ" sz="2000" dirty="0"/>
              <a:t> a </a:t>
            </a:r>
            <a:r>
              <a:rPr lang="cs-CZ" sz="2000" u="sng" dirty="0"/>
              <a:t>odborné přípravy </a:t>
            </a:r>
            <a:r>
              <a:rPr lang="cs-CZ" sz="2000" dirty="0"/>
              <a:t>k  vykonávání činnosti</a:t>
            </a:r>
          </a:p>
          <a:p>
            <a:pPr marL="0" indent="0" eaLnBrk="1" hangingPunct="1">
              <a:lnSpc>
                <a:spcPct val="80000"/>
              </a:lnSpc>
              <a:buNone/>
            </a:pPr>
            <a:endParaRPr lang="cs-CZ" altLang="cs-CZ" sz="2000" dirty="0" smtClean="0"/>
          </a:p>
          <a:p>
            <a:pPr marL="0" indent="0" eaLnBrk="1" hangingPunct="1">
              <a:lnSpc>
                <a:spcPct val="80000"/>
              </a:lnSpc>
              <a:buNone/>
            </a:pPr>
            <a:r>
              <a:rPr lang="cs-CZ" altLang="cs-CZ" sz="2000" dirty="0" smtClean="0"/>
              <a:t>ZOZ ověřuje </a:t>
            </a:r>
            <a:r>
              <a:rPr lang="cs-CZ" sz="2000" dirty="0" smtClean="0"/>
              <a:t>zkušební komise Úřadu</a:t>
            </a:r>
          </a:p>
          <a:p>
            <a:pPr marL="0" indent="0" eaLnBrk="1" hangingPunct="1">
              <a:lnSpc>
                <a:spcPct val="80000"/>
              </a:lnSpc>
              <a:buNone/>
            </a:pPr>
            <a:endParaRPr lang="cs-CZ" altLang="cs-CZ" sz="2000" b="1" dirty="0"/>
          </a:p>
          <a:p>
            <a:pPr marL="0" indent="0" eaLnBrk="1" hangingPunct="1">
              <a:lnSpc>
                <a:spcPct val="80000"/>
              </a:lnSpc>
              <a:buNone/>
            </a:pPr>
            <a:r>
              <a:rPr lang="cs-CZ" sz="2000" dirty="0"/>
              <a:t>osoby, které mohou „činnosti“ vykonávat jsou tzv. </a:t>
            </a:r>
            <a:r>
              <a:rPr lang="cs-CZ" sz="2000" u="sng" dirty="0"/>
              <a:t>vybraní </a:t>
            </a:r>
            <a:r>
              <a:rPr lang="cs-CZ" sz="2000" u="sng" dirty="0" smtClean="0"/>
              <a:t>pracovníci</a:t>
            </a:r>
            <a:endParaRPr lang="cs-CZ" sz="2000" u="sng" dirty="0"/>
          </a:p>
          <a:p>
            <a:pPr marL="0" indent="0" eaLnBrk="1" hangingPunct="1">
              <a:lnSpc>
                <a:spcPct val="80000"/>
              </a:lnSpc>
              <a:buNone/>
            </a:pPr>
            <a:endParaRPr lang="cs-CZ" altLang="cs-CZ" sz="2000" b="1" dirty="0"/>
          </a:p>
          <a:p>
            <a:pPr marL="0" indent="0">
              <a:buNone/>
            </a:pPr>
            <a:endParaRPr lang="cs-CZ" dirty="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3</a:t>
            </a:fld>
            <a:endParaRPr lang="cs-CZ" altLang="cs-CZ"/>
          </a:p>
        </p:txBody>
      </p:sp>
    </p:spTree>
    <p:extLst>
      <p:ext uri="{BB962C8B-B14F-4D97-AF65-F5344CB8AC3E}">
        <p14:creationId xmlns:p14="http://schemas.microsoft.com/office/powerpoint/2010/main" val="119778866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Dotazy a odpovědi </a:t>
            </a:r>
            <a:endParaRPr lang="en-US" dirty="0"/>
          </a:p>
        </p:txBody>
      </p:sp>
      <p:sp>
        <p:nvSpPr>
          <p:cNvPr id="3" name="Zástupný symbol pro obsah 2"/>
          <p:cNvSpPr>
            <a:spLocks noGrp="1"/>
          </p:cNvSpPr>
          <p:nvPr>
            <p:ph idx="1"/>
          </p:nvPr>
        </p:nvSpPr>
        <p:spPr/>
        <p:txBody>
          <a:bodyPr/>
          <a:lstStyle/>
          <a:p>
            <a:pPr marL="0" indent="0">
              <a:buNone/>
            </a:pPr>
            <a:endParaRPr lang="cs-CZ" sz="1800" dirty="0"/>
          </a:p>
          <a:p>
            <a:pPr>
              <a:buAutoNum type="arabicPeriod"/>
            </a:pPr>
            <a:r>
              <a:rPr lang="cs-CZ" sz="1800" dirty="0"/>
              <a:t>Ze zrušené zubní ordinace jsem prodal veterináři </a:t>
            </a:r>
            <a:r>
              <a:rPr lang="cs-CZ" sz="1800" dirty="0" err="1"/>
              <a:t>intraorální</a:t>
            </a:r>
            <a:r>
              <a:rPr lang="cs-CZ" sz="1800" dirty="0"/>
              <a:t> </a:t>
            </a:r>
            <a:r>
              <a:rPr lang="cs-CZ" sz="1800" dirty="0" err="1"/>
              <a:t>rtg</a:t>
            </a:r>
            <a:r>
              <a:rPr lang="cs-CZ" sz="1800" dirty="0"/>
              <a:t> přístroj. Je třeba oznámit tuto skutečnost na SUJB? </a:t>
            </a:r>
          </a:p>
          <a:p>
            <a:pPr>
              <a:buAutoNum type="arabicPeriod"/>
            </a:pPr>
            <a:r>
              <a:rPr lang="cs-CZ" sz="1800" dirty="0"/>
              <a:t>Ruším zubní ordinaci s OPG. OPG z r. 2009 bych chtěl dát k likvidaci. Nebo je možné </a:t>
            </a:r>
            <a:r>
              <a:rPr lang="cs-CZ" sz="1800" dirty="0" err="1"/>
              <a:t>rtg</a:t>
            </a:r>
            <a:r>
              <a:rPr lang="cs-CZ" sz="1800" dirty="0"/>
              <a:t> přístroj předat do sběrného dvora? </a:t>
            </a:r>
          </a:p>
          <a:p>
            <a:pPr marL="0" indent="0">
              <a:buNone/>
            </a:pPr>
            <a:r>
              <a:rPr lang="cs-CZ" sz="1800" dirty="0"/>
              <a:t> </a:t>
            </a:r>
          </a:p>
          <a:p>
            <a:pPr marL="0" indent="0">
              <a:buNone/>
            </a:pPr>
            <a:endParaRPr lang="cs-CZ" sz="1800" dirty="0"/>
          </a:p>
          <a:p>
            <a:pPr marL="0" indent="0">
              <a:buNone/>
            </a:pPr>
            <a:r>
              <a:rPr lang="cs-CZ" sz="1800" dirty="0" smtClean="0"/>
              <a:t>1.  ano, </a:t>
            </a:r>
            <a:r>
              <a:rPr lang="cs-CZ" sz="1800" dirty="0"/>
              <a:t>je nutné změnu ohlásit SÚJB</a:t>
            </a:r>
          </a:p>
          <a:p>
            <a:pPr marL="0" indent="0">
              <a:buNone/>
            </a:pPr>
            <a:r>
              <a:rPr lang="cs-CZ" sz="1800" dirty="0" smtClean="0"/>
              <a:t>2.  OPG </a:t>
            </a:r>
            <a:r>
              <a:rPr lang="cs-CZ" sz="1800" dirty="0"/>
              <a:t>je možné předat do sběrného dvora, ale musíte mít povolení k likvidaci nebezpečného odpadu </a:t>
            </a:r>
            <a:r>
              <a:rPr lang="cs-CZ" sz="1800" dirty="0" smtClean="0"/>
              <a:t> (</a:t>
            </a:r>
            <a:r>
              <a:rPr lang="cs-CZ" sz="1800" dirty="0"/>
              <a:t>olej</a:t>
            </a:r>
            <a:r>
              <a:rPr lang="cs-CZ" sz="1800" dirty="0" smtClean="0"/>
              <a:t>). Jakmile </a:t>
            </a:r>
            <a:r>
              <a:rPr lang="cs-CZ" sz="1800" dirty="0"/>
              <a:t>budete </a:t>
            </a:r>
            <a:r>
              <a:rPr lang="cs-CZ" sz="1800" dirty="0" smtClean="0"/>
              <a:t>vyřešeno, </a:t>
            </a:r>
            <a:r>
              <a:rPr lang="cs-CZ" sz="1800" dirty="0"/>
              <a:t>zažádejte o zrušení registrace.</a:t>
            </a:r>
          </a:p>
          <a:p>
            <a:pPr marL="0" indent="0">
              <a:buNone/>
            </a:pPr>
            <a:endParaRPr lang="en-US" dirty="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30</a:t>
            </a:fld>
            <a:endParaRPr lang="cs-CZ" altLang="cs-CZ"/>
          </a:p>
        </p:txBody>
      </p:sp>
    </p:spTree>
    <p:extLst>
      <p:ext uri="{BB962C8B-B14F-4D97-AF65-F5344CB8AC3E}">
        <p14:creationId xmlns:p14="http://schemas.microsoft.com/office/powerpoint/2010/main" val="36959558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registrace </a:t>
            </a:r>
            <a:endParaRPr lang="en-US" dirty="0"/>
          </a:p>
        </p:txBody>
      </p:sp>
      <p:sp>
        <p:nvSpPr>
          <p:cNvPr id="3" name="Zástupný symbol pro obsah 2"/>
          <p:cNvSpPr>
            <a:spLocks noGrp="1"/>
          </p:cNvSpPr>
          <p:nvPr>
            <p:ph idx="1"/>
          </p:nvPr>
        </p:nvSpPr>
        <p:spPr/>
        <p:txBody>
          <a:bodyPr/>
          <a:lstStyle/>
          <a:p>
            <a:pPr marL="0" indent="0">
              <a:buNone/>
            </a:pPr>
            <a:endParaRPr lang="cs-CZ" sz="1800" dirty="0" smtClean="0"/>
          </a:p>
          <a:p>
            <a:pPr marL="0" indent="0">
              <a:buNone/>
            </a:pPr>
            <a:r>
              <a:rPr lang="cs-CZ" sz="1800" dirty="0" smtClean="0"/>
              <a:t>vydává/ruší SÚJB</a:t>
            </a:r>
            <a:r>
              <a:rPr lang="cs-CZ" sz="1800" dirty="0"/>
              <a:t>, Oddělení evidencí a hodnocení ozáření, pracoviště Hradec </a:t>
            </a:r>
            <a:r>
              <a:rPr lang="cs-CZ" sz="1800" dirty="0" smtClean="0"/>
              <a:t>Králové, Piletická </a:t>
            </a:r>
            <a:r>
              <a:rPr lang="cs-CZ" sz="1800" dirty="0"/>
              <a:t>57/15a, 500 03 Hradec Králové – </a:t>
            </a:r>
            <a:r>
              <a:rPr lang="cs-CZ" sz="1800" dirty="0" err="1"/>
              <a:t>Piletice</a:t>
            </a:r>
            <a:r>
              <a:rPr lang="cs-CZ" sz="1800" dirty="0"/>
              <a:t> 		</a:t>
            </a:r>
          </a:p>
          <a:p>
            <a:pPr marL="0" indent="0">
              <a:buNone/>
            </a:pPr>
            <a:endParaRPr lang="cs-CZ" sz="1800" dirty="0"/>
          </a:p>
          <a:p>
            <a:pPr marL="0" indent="0">
              <a:buNone/>
            </a:pPr>
            <a:r>
              <a:rPr lang="cs-CZ" sz="1800" dirty="0"/>
              <a:t>		paní N. Veselská</a:t>
            </a:r>
          </a:p>
          <a:p>
            <a:pPr marL="0" indent="0">
              <a:buNone/>
            </a:pPr>
            <a:r>
              <a:rPr lang="cs-CZ" sz="1800" dirty="0"/>
              <a:t>		tel.:  498 652 712 </a:t>
            </a:r>
          </a:p>
          <a:p>
            <a:pPr marL="0" indent="0">
              <a:buNone/>
            </a:pPr>
            <a:r>
              <a:rPr lang="cs-CZ" sz="1800" dirty="0"/>
              <a:t>		e-mail: nadezda.veselska@sujb.gov.cz </a:t>
            </a:r>
          </a:p>
          <a:p>
            <a:pPr marL="0" indent="0">
              <a:buNone/>
            </a:pPr>
            <a:r>
              <a:rPr lang="cs-CZ" sz="1800" dirty="0"/>
              <a:t>		</a:t>
            </a:r>
            <a:r>
              <a:rPr lang="cs-CZ" sz="1800" dirty="0" smtClean="0"/>
              <a:t>DS</a:t>
            </a:r>
            <a:r>
              <a:rPr lang="cs-CZ" sz="1800" dirty="0"/>
              <a:t>:  me7aazb</a:t>
            </a:r>
          </a:p>
          <a:p>
            <a:pPr marL="0" indent="0">
              <a:buNone/>
            </a:pPr>
            <a:endParaRPr lang="cs-CZ" sz="1800" dirty="0"/>
          </a:p>
          <a:p>
            <a:pPr marL="0" indent="0">
              <a:buNone/>
            </a:pPr>
            <a:endParaRPr lang="cs-CZ" sz="1800" smtClean="0"/>
          </a:p>
          <a:p>
            <a:pPr marL="0" indent="0">
              <a:buNone/>
            </a:pPr>
            <a:r>
              <a:rPr lang="cs-CZ" sz="1800" smtClean="0"/>
              <a:t>hlášení </a:t>
            </a:r>
            <a:r>
              <a:rPr lang="cs-CZ" sz="1800" dirty="0"/>
              <a:t>výměny a likvidace ZIZ na registraci lze zasílat DS nebo e-mailem na jakékoli pracoviště</a:t>
            </a:r>
            <a:endParaRPr lang="cs-CZ" altLang="cs-CZ" sz="1800" dirty="0"/>
          </a:p>
          <a:p>
            <a:pPr marL="0" indent="0">
              <a:buNone/>
            </a:pPr>
            <a:endParaRPr lang="en-US" sz="1800" dirty="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31</a:t>
            </a:fld>
            <a:endParaRPr lang="cs-CZ" altLang="cs-CZ"/>
          </a:p>
        </p:txBody>
      </p:sp>
    </p:spTree>
    <p:extLst>
      <p:ext uri="{BB962C8B-B14F-4D97-AF65-F5344CB8AC3E}">
        <p14:creationId xmlns:p14="http://schemas.microsoft.com/office/powerpoint/2010/main" val="4150397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16523" y="1"/>
            <a:ext cx="12508523" cy="800099"/>
          </a:xfrm>
        </p:spPr>
        <p:txBody>
          <a:bodyPr/>
          <a:lstStyle/>
          <a:p>
            <a:r>
              <a:rPr lang="cs-CZ" sz="2000" dirty="0" smtClean="0">
                <a:solidFill>
                  <a:srgbClr val="FFFF00"/>
                </a:solidFill>
              </a:rPr>
              <a:t/>
            </a:r>
            <a:br>
              <a:rPr lang="cs-CZ" sz="2000" dirty="0" smtClean="0">
                <a:solidFill>
                  <a:srgbClr val="FFFF00"/>
                </a:solidFill>
              </a:rPr>
            </a:br>
            <a:endParaRPr lang="cs-CZ" sz="2000" dirty="0">
              <a:solidFill>
                <a:srgbClr val="FFFF00"/>
              </a:solidFill>
            </a:endParaRPr>
          </a:p>
        </p:txBody>
      </p:sp>
      <p:sp>
        <p:nvSpPr>
          <p:cNvPr id="3" name="Zástupný symbol pro obsah 2"/>
          <p:cNvSpPr>
            <a:spLocks noGrp="1"/>
          </p:cNvSpPr>
          <p:nvPr>
            <p:ph idx="1"/>
          </p:nvPr>
        </p:nvSpPr>
        <p:spPr>
          <a:xfrm>
            <a:off x="0" y="1091045"/>
            <a:ext cx="12192000" cy="5766955"/>
          </a:xfrm>
        </p:spPr>
        <p:txBody>
          <a:bodyPr>
            <a:normAutofit/>
          </a:bodyPr>
          <a:lstStyle/>
          <a:p>
            <a:pPr marL="457200" lvl="1" indent="0">
              <a:buNone/>
            </a:pPr>
            <a:endParaRPr lang="cs-CZ" sz="1800" dirty="0" smtClean="0"/>
          </a:p>
          <a:p>
            <a:pPr marL="914400" lvl="2" indent="0">
              <a:buNone/>
            </a:pPr>
            <a:endParaRPr lang="cs-CZ" sz="1600" dirty="0" smtClean="0"/>
          </a:p>
          <a:p>
            <a:pPr marL="0" indent="0">
              <a:buNone/>
            </a:pPr>
            <a:r>
              <a:rPr lang="cs-CZ" sz="1600" dirty="0" smtClean="0"/>
              <a:t>	</a:t>
            </a:r>
            <a:r>
              <a:rPr lang="cs-CZ" sz="1700" dirty="0" smtClean="0"/>
              <a:t>§ </a:t>
            </a:r>
            <a:r>
              <a:rPr lang="cs-CZ" sz="1700" dirty="0"/>
              <a:t>3 Činností zvláště důležitou z hlediska RO je</a:t>
            </a:r>
          </a:p>
          <a:p>
            <a:pPr marL="914400" lvl="2" indent="0">
              <a:buNone/>
            </a:pPr>
            <a:endParaRPr lang="cs-CZ" sz="1700" dirty="0" smtClean="0"/>
          </a:p>
          <a:p>
            <a:pPr marL="914400" lvl="2" indent="0">
              <a:buNone/>
            </a:pPr>
            <a:r>
              <a:rPr lang="cs-CZ" sz="1700" dirty="0" smtClean="0"/>
              <a:t>a</a:t>
            </a:r>
            <a:r>
              <a:rPr lang="cs-CZ" sz="1700" dirty="0"/>
              <a:t>) vykonávání soustavného dohledu nad dodržováním požadavků RO jako</a:t>
            </a:r>
          </a:p>
          <a:p>
            <a:pPr marL="1371600" lvl="3" indent="0">
              <a:buNone/>
            </a:pPr>
            <a:r>
              <a:rPr lang="cs-CZ" sz="1700" dirty="0"/>
              <a:t>1. dohlížející osoba (DO), nebo</a:t>
            </a:r>
          </a:p>
          <a:p>
            <a:pPr marL="1371600" lvl="3" indent="0">
              <a:buNone/>
            </a:pPr>
            <a:r>
              <a:rPr lang="cs-CZ" sz="1700" dirty="0"/>
              <a:t>2. osoba s přímým dohledem nad RO (</a:t>
            </a:r>
            <a:r>
              <a:rPr lang="cs-CZ" sz="1700" dirty="0" err="1" smtClean="0"/>
              <a:t>PeDRO</a:t>
            </a:r>
            <a:r>
              <a:rPr lang="cs-CZ" sz="1700" dirty="0" smtClean="0"/>
              <a:t>)</a:t>
            </a:r>
            <a:endParaRPr lang="cs-CZ" sz="1700" dirty="0"/>
          </a:p>
          <a:p>
            <a:pPr marL="0" indent="0">
              <a:buNone/>
            </a:pPr>
            <a:endParaRPr lang="cs-CZ" sz="1700" dirty="0" smtClean="0"/>
          </a:p>
          <a:p>
            <a:pPr marL="0" indent="0">
              <a:buNone/>
            </a:pPr>
            <a:r>
              <a:rPr lang="cs-CZ" sz="1700" dirty="0"/>
              <a:t>	</a:t>
            </a:r>
            <a:r>
              <a:rPr lang="cs-CZ" sz="1700" dirty="0" smtClean="0"/>
              <a:t>n</a:t>
            </a:r>
            <a:r>
              <a:rPr lang="cs-CZ" sz="1600" dirty="0" smtClean="0"/>
              <a:t>áplň </a:t>
            </a:r>
            <a:r>
              <a:rPr lang="cs-CZ" sz="1600" dirty="0"/>
              <a:t>práce </a:t>
            </a:r>
            <a:r>
              <a:rPr lang="cs-CZ" sz="1600" dirty="0" smtClean="0"/>
              <a:t>DO, </a:t>
            </a:r>
            <a:r>
              <a:rPr lang="cs-CZ" sz="1600" dirty="0" err="1" smtClean="0"/>
              <a:t>PeDRO</a:t>
            </a:r>
            <a:r>
              <a:rPr lang="cs-CZ" sz="1600" dirty="0" smtClean="0"/>
              <a:t> v </a:t>
            </a:r>
            <a:r>
              <a:rPr lang="cs-CZ" sz="1600" dirty="0"/>
              <a:t>§ </a:t>
            </a:r>
            <a:r>
              <a:rPr lang="cs-CZ" sz="1600" dirty="0" smtClean="0"/>
              <a:t>43 a 44 </a:t>
            </a:r>
            <a:r>
              <a:rPr lang="cs-CZ" sz="1600" dirty="0"/>
              <a:t>V </a:t>
            </a:r>
            <a:r>
              <a:rPr lang="cs-CZ" sz="1600" dirty="0" smtClean="0"/>
              <a:t>422 </a:t>
            </a:r>
          </a:p>
          <a:p>
            <a:pPr marL="0" indent="0">
              <a:buNone/>
            </a:pPr>
            <a:r>
              <a:rPr lang="cs-CZ" sz="1600" dirty="0" smtClean="0"/>
              <a:t>	na </a:t>
            </a:r>
            <a:r>
              <a:rPr lang="cs-CZ" sz="1600" dirty="0"/>
              <a:t>pracovišti, kde je vymezeno KP, musí </a:t>
            </a:r>
            <a:r>
              <a:rPr lang="cs-CZ" sz="1600" dirty="0" smtClean="0"/>
              <a:t>DO a </a:t>
            </a:r>
            <a:r>
              <a:rPr lang="cs-CZ" sz="1600" dirty="0" err="1" smtClean="0"/>
              <a:t>PeDRO</a:t>
            </a:r>
            <a:r>
              <a:rPr lang="cs-CZ" sz="1600" dirty="0" smtClean="0"/>
              <a:t> být RPA</a:t>
            </a:r>
          </a:p>
          <a:p>
            <a:pPr marL="0" indent="0">
              <a:buNone/>
            </a:pPr>
            <a:r>
              <a:rPr lang="cs-CZ" sz="1600" dirty="0" smtClean="0"/>
              <a:t>	</a:t>
            </a:r>
          </a:p>
          <a:p>
            <a:pPr marL="0" indent="0">
              <a:buNone/>
            </a:pPr>
            <a:r>
              <a:rPr lang="cs-CZ" sz="1600" dirty="0"/>
              <a:t>	</a:t>
            </a:r>
            <a:r>
              <a:rPr lang="cs-CZ" sz="1600" dirty="0" smtClean="0">
                <a:solidFill>
                  <a:srgbClr val="FF0000"/>
                </a:solidFill>
              </a:rPr>
              <a:t>43/3/l) </a:t>
            </a:r>
            <a:r>
              <a:rPr lang="cs-CZ" sz="1600" dirty="0" smtClean="0"/>
              <a:t>DO musí pro DP zajišťovat </a:t>
            </a:r>
            <a:r>
              <a:rPr lang="cs-CZ" sz="1600" dirty="0" smtClean="0">
                <a:solidFill>
                  <a:srgbClr val="FF0000"/>
                </a:solidFill>
              </a:rPr>
              <a:t>řízení </a:t>
            </a:r>
            <a:r>
              <a:rPr lang="cs-CZ" sz="1600" dirty="0" smtClean="0"/>
              <a:t>ZPS, </a:t>
            </a:r>
            <a:r>
              <a:rPr lang="cs-CZ" sz="1400" dirty="0" smtClean="0"/>
              <a:t>nestanoví-li V 422 jinak </a:t>
            </a:r>
            <a:r>
              <a:rPr lang="cs-CZ" sz="1600" dirty="0" smtClean="0"/>
              <a:t>  </a:t>
            </a:r>
          </a:p>
          <a:p>
            <a:pPr marL="0" lvl="0" indent="0">
              <a:buNone/>
            </a:pPr>
            <a:r>
              <a:rPr lang="cs-CZ" sz="1600" dirty="0" smtClean="0"/>
              <a:t>	</a:t>
            </a:r>
            <a:r>
              <a:rPr lang="cs-CZ" sz="1600" dirty="0" smtClean="0">
                <a:solidFill>
                  <a:srgbClr val="FF0000"/>
                </a:solidFill>
              </a:rPr>
              <a:t>43/5 DO </a:t>
            </a:r>
            <a:r>
              <a:rPr lang="cs-CZ" sz="1600" dirty="0">
                <a:solidFill>
                  <a:srgbClr val="FF0000"/>
                </a:solidFill>
              </a:rPr>
              <a:t>spolupracuje s klinickým </a:t>
            </a:r>
            <a:r>
              <a:rPr lang="cs-CZ" sz="1600" dirty="0" smtClean="0">
                <a:solidFill>
                  <a:srgbClr val="FF0000"/>
                </a:solidFill>
              </a:rPr>
              <a:t>RF</a:t>
            </a:r>
            <a:r>
              <a:rPr lang="cs-CZ" sz="1600" dirty="0" smtClean="0"/>
              <a:t>, </a:t>
            </a:r>
            <a:r>
              <a:rPr lang="cs-CZ" sz="1400" dirty="0"/>
              <a:t>pokud jiný předpis vyžaduje jeho dostupnost </a:t>
            </a:r>
          </a:p>
          <a:p>
            <a:pPr marL="0" indent="0">
              <a:buNone/>
            </a:pPr>
            <a:r>
              <a:rPr lang="cs-CZ" sz="1600" dirty="0" smtClean="0"/>
              <a:t>	</a:t>
            </a:r>
          </a:p>
          <a:p>
            <a:pPr marL="0" indent="0">
              <a:buNone/>
            </a:pPr>
            <a:endParaRPr lang="cs-CZ" sz="1800" dirty="0" smtClean="0"/>
          </a:p>
          <a:p>
            <a:pPr marL="0" indent="0">
              <a:buNone/>
            </a:pPr>
            <a:endParaRPr lang="en-US" sz="1800" dirty="0"/>
          </a:p>
          <a:p>
            <a:pPr marL="0" indent="0">
              <a:buNone/>
            </a:pPr>
            <a:r>
              <a:rPr lang="en-US" sz="1800" dirty="0"/>
              <a:t> </a:t>
            </a:r>
          </a:p>
          <a:p>
            <a:pPr marL="0" indent="0">
              <a:buNone/>
            </a:pPr>
            <a:endParaRPr lang="cs-CZ" sz="1700" dirty="0"/>
          </a:p>
          <a:p>
            <a:pPr marL="0" indent="0">
              <a:buNone/>
            </a:pPr>
            <a:endParaRPr lang="cs-CZ" sz="1700" dirty="0" smtClean="0"/>
          </a:p>
          <a:p>
            <a:pPr marL="1371600" lvl="3" indent="0">
              <a:buNone/>
            </a:pPr>
            <a:endParaRPr lang="cs-CZ" sz="1700" dirty="0" smtClean="0"/>
          </a:p>
          <a:p>
            <a:pPr marL="1371600" lvl="3" indent="0">
              <a:buNone/>
            </a:pPr>
            <a:endParaRPr lang="cs-CZ" sz="1600" dirty="0"/>
          </a:p>
          <a:p>
            <a:pPr marL="1371600" lvl="3" indent="0">
              <a:buNone/>
            </a:pPr>
            <a:endParaRPr lang="cs-CZ" sz="1600" dirty="0" smtClean="0"/>
          </a:p>
          <a:p>
            <a:pPr marL="1371600" lvl="3" indent="0">
              <a:buNone/>
            </a:pPr>
            <a:endParaRPr lang="cs-CZ" sz="1600" dirty="0"/>
          </a:p>
          <a:p>
            <a:pPr marL="1371600" lvl="3" indent="0">
              <a:buNone/>
            </a:pPr>
            <a:endParaRPr lang="cs-CZ" sz="1600" dirty="0" smtClean="0"/>
          </a:p>
          <a:p>
            <a:pPr marL="914400" lvl="2" indent="0">
              <a:buNone/>
            </a:pPr>
            <a:endParaRPr lang="cs-CZ" sz="1600" dirty="0" smtClean="0"/>
          </a:p>
          <a:p>
            <a:pPr marL="457200" lvl="1" indent="0">
              <a:buNone/>
            </a:pPr>
            <a:endParaRPr lang="cs-CZ" sz="1800" dirty="0" smtClean="0"/>
          </a:p>
        </p:txBody>
      </p:sp>
    </p:spTree>
    <p:extLst>
      <p:ext uri="{BB962C8B-B14F-4D97-AF65-F5344CB8AC3E}">
        <p14:creationId xmlns:p14="http://schemas.microsoft.com/office/powerpoint/2010/main" val="34405381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sz="2800" dirty="0" smtClean="0"/>
              <a:t/>
            </a:r>
            <a:br>
              <a:rPr lang="cs-CZ" altLang="cs-CZ" sz="2800" dirty="0" smtClean="0"/>
            </a:br>
            <a:r>
              <a:rPr lang="cs-CZ" altLang="cs-CZ" sz="2800" dirty="0" smtClean="0"/>
              <a:t>činnost podle § 3 a)</a:t>
            </a:r>
            <a:endParaRPr lang="cs-CZ" dirty="0"/>
          </a:p>
        </p:txBody>
      </p:sp>
      <p:sp>
        <p:nvSpPr>
          <p:cNvPr id="3" name="Zástupný symbol pro obsah 2"/>
          <p:cNvSpPr>
            <a:spLocks noGrp="1"/>
          </p:cNvSpPr>
          <p:nvPr>
            <p:ph idx="1"/>
          </p:nvPr>
        </p:nvSpPr>
        <p:spPr/>
        <p:txBody>
          <a:bodyPr/>
          <a:lstStyle/>
          <a:p>
            <a:pPr marL="0" indent="0" eaLnBrk="1" hangingPunct="1">
              <a:lnSpc>
                <a:spcPct val="80000"/>
              </a:lnSpc>
              <a:buFontTx/>
              <a:buNone/>
              <a:defRPr/>
            </a:pPr>
            <a:endParaRPr lang="cs-CZ" altLang="cs-CZ" sz="1800" dirty="0" smtClean="0"/>
          </a:p>
          <a:p>
            <a:pPr marL="0" indent="0" eaLnBrk="1" hangingPunct="1">
              <a:lnSpc>
                <a:spcPct val="80000"/>
              </a:lnSpc>
              <a:buFontTx/>
              <a:buNone/>
              <a:defRPr/>
            </a:pPr>
            <a:endParaRPr lang="cs-CZ" altLang="cs-CZ" sz="1800" dirty="0"/>
          </a:p>
          <a:p>
            <a:pPr marL="0" indent="0" eaLnBrk="1" hangingPunct="1">
              <a:lnSpc>
                <a:spcPct val="80000"/>
              </a:lnSpc>
              <a:buFontTx/>
              <a:buNone/>
              <a:defRPr/>
            </a:pPr>
            <a:r>
              <a:rPr lang="cs-CZ" altLang="cs-CZ" sz="1800" dirty="0" smtClean="0"/>
              <a:t>vykonávání </a:t>
            </a:r>
            <a:r>
              <a:rPr lang="cs-CZ" altLang="cs-CZ" sz="1800" dirty="0"/>
              <a:t>soustavného dohledu </a:t>
            </a:r>
            <a:r>
              <a:rPr lang="cs-CZ" altLang="cs-CZ" sz="1800" u="sng" dirty="0" smtClean="0"/>
              <a:t>DO je vyžadováno</a:t>
            </a:r>
            <a:r>
              <a:rPr lang="cs-CZ" altLang="cs-CZ" sz="1600" dirty="0" smtClean="0"/>
              <a:t> (podle § 72AZ) u povolení </a:t>
            </a:r>
          </a:p>
          <a:p>
            <a:pPr marL="0" indent="0" eaLnBrk="1" hangingPunct="1">
              <a:lnSpc>
                <a:spcPct val="80000"/>
              </a:lnSpc>
              <a:buFontTx/>
              <a:buNone/>
              <a:defRPr/>
            </a:pPr>
            <a:endParaRPr lang="cs-CZ" altLang="cs-CZ" sz="1800" u="sng" dirty="0"/>
          </a:p>
          <a:p>
            <a:pPr marL="0" indent="0" eaLnBrk="1" hangingPunct="1">
              <a:lnSpc>
                <a:spcPct val="80000"/>
              </a:lnSpc>
              <a:buFontTx/>
              <a:buNone/>
              <a:defRPr/>
            </a:pPr>
            <a:r>
              <a:rPr lang="cs-CZ" altLang="cs-CZ" sz="1800" dirty="0" smtClean="0"/>
              <a:t>nakládání </a:t>
            </a:r>
            <a:r>
              <a:rPr lang="cs-CZ" altLang="cs-CZ" sz="1800" dirty="0"/>
              <a:t>se </a:t>
            </a:r>
            <a:r>
              <a:rPr lang="cs-CZ" altLang="cs-CZ" sz="1800" dirty="0" smtClean="0"/>
              <a:t>ZIZ </a:t>
            </a:r>
            <a:r>
              <a:rPr lang="cs-CZ" altLang="cs-CZ" sz="1400" dirty="0" smtClean="0"/>
              <a:t>(10 způsobů nakládání, nejenom používání, u používání v přihlášce 10 typů ZOZ)</a:t>
            </a:r>
          </a:p>
          <a:p>
            <a:pPr marL="0" indent="0" eaLnBrk="1" hangingPunct="1">
              <a:lnSpc>
                <a:spcPct val="80000"/>
              </a:lnSpc>
              <a:buFontTx/>
              <a:buNone/>
              <a:defRPr/>
            </a:pPr>
            <a:endParaRPr lang="cs-CZ" altLang="cs-CZ" sz="1400" dirty="0" smtClean="0"/>
          </a:p>
          <a:p>
            <a:pPr marL="0" indent="0" eaLnBrk="1" hangingPunct="1">
              <a:lnSpc>
                <a:spcPct val="80000"/>
              </a:lnSpc>
              <a:buNone/>
              <a:defRPr/>
            </a:pPr>
            <a:r>
              <a:rPr lang="cs-CZ" altLang="cs-CZ" sz="1800" dirty="0"/>
              <a:t>poskytování služeb v KP provozovateli pracoviště </a:t>
            </a:r>
            <a:r>
              <a:rPr lang="cs-CZ" altLang="cs-CZ" sz="1800" dirty="0" err="1"/>
              <a:t>IV.kategorie</a:t>
            </a:r>
            <a:r>
              <a:rPr lang="cs-CZ" altLang="cs-CZ" sz="1800" dirty="0"/>
              <a:t>   </a:t>
            </a:r>
          </a:p>
          <a:p>
            <a:pPr marL="0" indent="0" eaLnBrk="1" hangingPunct="1">
              <a:lnSpc>
                <a:spcPct val="80000"/>
              </a:lnSpc>
              <a:buFontTx/>
              <a:buNone/>
              <a:defRPr/>
            </a:pPr>
            <a:r>
              <a:rPr lang="cs-CZ" altLang="cs-CZ" sz="1800" dirty="0" smtClean="0"/>
              <a:t>provoz a vyřazování pracoviště </a:t>
            </a:r>
            <a:r>
              <a:rPr lang="cs-CZ" altLang="cs-CZ" sz="1800" dirty="0"/>
              <a:t>III. </a:t>
            </a:r>
            <a:r>
              <a:rPr lang="cs-CZ" altLang="cs-CZ" sz="1800" dirty="0" smtClean="0"/>
              <a:t>nebo IV</a:t>
            </a:r>
            <a:r>
              <a:rPr lang="cs-CZ" altLang="cs-CZ" sz="1800" dirty="0"/>
              <a:t>. </a:t>
            </a:r>
            <a:r>
              <a:rPr lang="cs-CZ" altLang="cs-CZ" sz="1800" dirty="0" smtClean="0"/>
              <a:t>kategorie </a:t>
            </a:r>
          </a:p>
          <a:p>
            <a:pPr marL="0" indent="0" eaLnBrk="1" hangingPunct="1">
              <a:lnSpc>
                <a:spcPct val="80000"/>
              </a:lnSpc>
              <a:buFontTx/>
              <a:buNone/>
              <a:defRPr/>
            </a:pPr>
            <a:r>
              <a:rPr lang="cs-CZ" altLang="cs-CZ" sz="1800" dirty="0" smtClean="0"/>
              <a:t>nakládání </a:t>
            </a:r>
            <a:r>
              <a:rPr lang="cs-CZ" altLang="cs-CZ" sz="1800" dirty="0"/>
              <a:t>s RAO </a:t>
            </a:r>
          </a:p>
          <a:p>
            <a:pPr marL="0" indent="0" eaLnBrk="1" hangingPunct="1">
              <a:lnSpc>
                <a:spcPct val="80000"/>
              </a:lnSpc>
              <a:buFontTx/>
              <a:buNone/>
              <a:defRPr/>
            </a:pPr>
            <a:endParaRPr lang="cs-CZ" altLang="cs-CZ" sz="1800" dirty="0" smtClean="0"/>
          </a:p>
          <a:p>
            <a:pPr marL="0" indent="0" eaLnBrk="1" hangingPunct="1">
              <a:lnSpc>
                <a:spcPct val="80000"/>
              </a:lnSpc>
              <a:buNone/>
              <a:defRPr/>
            </a:pPr>
            <a:r>
              <a:rPr lang="cs-CZ" altLang="cs-CZ" sz="1800" dirty="0" smtClean="0"/>
              <a:t>vykonávání </a:t>
            </a:r>
            <a:r>
              <a:rPr lang="cs-CZ" altLang="cs-CZ" sz="1800" dirty="0"/>
              <a:t>soustavného dohledu </a:t>
            </a:r>
            <a:r>
              <a:rPr lang="cs-CZ" altLang="cs-CZ" sz="1800" dirty="0" smtClean="0"/>
              <a:t>osobou </a:t>
            </a:r>
            <a:r>
              <a:rPr lang="cs-CZ" altLang="cs-CZ" sz="1800" u="sng" dirty="0" err="1" smtClean="0"/>
              <a:t>PeDRO</a:t>
            </a:r>
            <a:r>
              <a:rPr lang="cs-CZ" altLang="cs-CZ" sz="1800" u="sng" dirty="0" smtClean="0"/>
              <a:t> je vyžadováno na </a:t>
            </a:r>
            <a:r>
              <a:rPr lang="cs-CZ" altLang="cs-CZ" sz="1800" u="sng" dirty="0"/>
              <a:t>pracovištích </a:t>
            </a:r>
            <a:r>
              <a:rPr lang="cs-CZ" altLang="cs-CZ" sz="1800" u="sng" dirty="0" smtClean="0"/>
              <a:t>II</a:t>
            </a:r>
            <a:r>
              <a:rPr lang="cs-CZ" altLang="cs-CZ" sz="1800" u="sng" dirty="0"/>
              <a:t>. kategorie </a:t>
            </a:r>
            <a:r>
              <a:rPr lang="cs-CZ" altLang="cs-CZ" sz="1800" u="sng" dirty="0" smtClean="0"/>
              <a:t>a vyšší</a:t>
            </a:r>
            <a:endParaRPr lang="cs-CZ" dirty="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5</a:t>
            </a:fld>
            <a:endParaRPr lang="cs-CZ" altLang="cs-CZ"/>
          </a:p>
        </p:txBody>
      </p:sp>
    </p:spTree>
    <p:extLst>
      <p:ext uri="{BB962C8B-B14F-4D97-AF65-F5344CB8AC3E}">
        <p14:creationId xmlns:p14="http://schemas.microsoft.com/office/powerpoint/2010/main" val="20176759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400" dirty="0" smtClean="0"/>
              <a:t/>
            </a:r>
            <a:br>
              <a:rPr lang="cs-CZ" sz="2400" dirty="0" smtClean="0"/>
            </a:br>
            <a:r>
              <a:rPr lang="cs-CZ" sz="2400" dirty="0"/>
              <a:t>§ 19 V </a:t>
            </a:r>
            <a:r>
              <a:rPr lang="cs-CZ" sz="2400" dirty="0" smtClean="0"/>
              <a:t>422</a:t>
            </a:r>
            <a:endParaRPr lang="cs-CZ" sz="2400" dirty="0"/>
          </a:p>
        </p:txBody>
      </p:sp>
      <p:sp>
        <p:nvSpPr>
          <p:cNvPr id="3" name="Zástupný symbol pro obsah 2"/>
          <p:cNvSpPr>
            <a:spLocks noGrp="1"/>
          </p:cNvSpPr>
          <p:nvPr>
            <p:ph idx="1"/>
          </p:nvPr>
        </p:nvSpPr>
        <p:spPr/>
        <p:txBody>
          <a:bodyPr/>
          <a:lstStyle/>
          <a:p>
            <a:pPr marL="0" indent="0" eaLnBrk="1" hangingPunct="1">
              <a:lnSpc>
                <a:spcPct val="80000"/>
              </a:lnSpc>
              <a:buFontTx/>
              <a:buNone/>
              <a:defRPr/>
            </a:pPr>
            <a:endParaRPr lang="cs-CZ" altLang="cs-CZ" sz="1800" dirty="0" smtClean="0"/>
          </a:p>
          <a:p>
            <a:pPr>
              <a:buAutoNum type="arabicParenBoth"/>
            </a:pPr>
            <a:r>
              <a:rPr lang="en-US" sz="1600" dirty="0" err="1" smtClean="0"/>
              <a:t>Pracovištěm</a:t>
            </a:r>
            <a:r>
              <a:rPr lang="en-US" sz="1600" dirty="0" smtClean="0"/>
              <a:t> </a:t>
            </a:r>
            <a:r>
              <a:rPr lang="en-US" sz="1600" dirty="0"/>
              <a:t>I. </a:t>
            </a:r>
            <a:r>
              <a:rPr lang="en-US" sz="1600" dirty="0" err="1"/>
              <a:t>kategorie</a:t>
            </a:r>
            <a:r>
              <a:rPr lang="en-US" sz="1600" dirty="0"/>
              <a:t> </a:t>
            </a:r>
            <a:r>
              <a:rPr lang="en-US" sz="1600" dirty="0" smtClean="0"/>
              <a:t>je</a:t>
            </a:r>
            <a:endParaRPr lang="cs-CZ" sz="1600" dirty="0" smtClean="0"/>
          </a:p>
          <a:p>
            <a:pPr marL="0" indent="0">
              <a:buNone/>
            </a:pPr>
            <a:r>
              <a:rPr lang="cs-CZ" sz="1600" dirty="0" smtClean="0"/>
              <a:t>    </a:t>
            </a:r>
            <a:r>
              <a:rPr lang="en-US" sz="1600" dirty="0" err="1" smtClean="0"/>
              <a:t>pracoviště</a:t>
            </a:r>
            <a:r>
              <a:rPr lang="en-US" sz="1600" dirty="0"/>
              <a:t> s </a:t>
            </a:r>
            <a:r>
              <a:rPr lang="en-US" sz="1600" dirty="0" err="1"/>
              <a:t>drobným</a:t>
            </a:r>
            <a:r>
              <a:rPr lang="en-US" sz="1600" dirty="0"/>
              <a:t> ZIZ, </a:t>
            </a:r>
            <a:r>
              <a:rPr lang="en-US" sz="1600" dirty="0" err="1"/>
              <a:t>jehož</a:t>
            </a:r>
            <a:r>
              <a:rPr lang="en-US" sz="1600" dirty="0"/>
              <a:t> </a:t>
            </a:r>
            <a:r>
              <a:rPr lang="en-US" sz="1600" dirty="0" err="1"/>
              <a:t>typ</a:t>
            </a:r>
            <a:r>
              <a:rPr lang="en-US" sz="1600" dirty="0"/>
              <a:t> </a:t>
            </a:r>
            <a:r>
              <a:rPr lang="en-US" sz="1600" dirty="0" err="1"/>
              <a:t>není</a:t>
            </a:r>
            <a:r>
              <a:rPr lang="en-US" sz="1600" dirty="0"/>
              <a:t> </a:t>
            </a:r>
            <a:r>
              <a:rPr lang="en-US" sz="1600" dirty="0" err="1"/>
              <a:t>schvalován</a:t>
            </a:r>
            <a:r>
              <a:rPr lang="en-US" sz="1600" dirty="0"/>
              <a:t> </a:t>
            </a:r>
            <a:r>
              <a:rPr lang="en-US" sz="1600" dirty="0" err="1"/>
              <a:t>Úřadem</a:t>
            </a:r>
            <a:r>
              <a:rPr lang="en-US" sz="1600" dirty="0"/>
              <a:t>,</a:t>
            </a:r>
          </a:p>
          <a:p>
            <a:pPr marL="0" indent="0">
              <a:buNone/>
            </a:pPr>
            <a:r>
              <a:rPr lang="cs-CZ" sz="1600" dirty="0" smtClean="0">
                <a:solidFill>
                  <a:srgbClr val="FF0000"/>
                </a:solidFill>
              </a:rPr>
              <a:t>    </a:t>
            </a:r>
            <a:r>
              <a:rPr lang="en-US" sz="1600" dirty="0" err="1" smtClean="0">
                <a:solidFill>
                  <a:srgbClr val="FF0000"/>
                </a:solidFill>
              </a:rPr>
              <a:t>pracoviště</a:t>
            </a:r>
            <a:r>
              <a:rPr lang="en-US" sz="1600" dirty="0" smtClean="0">
                <a:solidFill>
                  <a:srgbClr val="FF0000"/>
                </a:solidFill>
              </a:rPr>
              <a:t> </a:t>
            </a:r>
            <a:r>
              <a:rPr lang="en-US" sz="1600" dirty="0">
                <a:solidFill>
                  <a:srgbClr val="FF0000"/>
                </a:solidFill>
              </a:rPr>
              <a:t>s </a:t>
            </a:r>
            <a:r>
              <a:rPr lang="en-US" sz="1600" dirty="0" err="1">
                <a:solidFill>
                  <a:srgbClr val="FF0000"/>
                </a:solidFill>
              </a:rPr>
              <a:t>drobným</a:t>
            </a:r>
            <a:r>
              <a:rPr lang="en-US" sz="1600" dirty="0">
                <a:solidFill>
                  <a:srgbClr val="FF0000"/>
                </a:solidFill>
              </a:rPr>
              <a:t> </a:t>
            </a:r>
            <a:r>
              <a:rPr lang="en-US" sz="1600" dirty="0" err="1">
                <a:solidFill>
                  <a:srgbClr val="FF0000"/>
                </a:solidFill>
              </a:rPr>
              <a:t>typově</a:t>
            </a:r>
            <a:r>
              <a:rPr lang="en-US" sz="1600" dirty="0">
                <a:solidFill>
                  <a:srgbClr val="FF0000"/>
                </a:solidFill>
              </a:rPr>
              <a:t> </a:t>
            </a:r>
            <a:r>
              <a:rPr lang="en-US" sz="1600" dirty="0" err="1">
                <a:solidFill>
                  <a:srgbClr val="FF0000"/>
                </a:solidFill>
              </a:rPr>
              <a:t>schváleným</a:t>
            </a:r>
            <a:r>
              <a:rPr lang="en-US" sz="1600" dirty="0">
                <a:solidFill>
                  <a:srgbClr val="FF0000"/>
                </a:solidFill>
              </a:rPr>
              <a:t> ZIZ </a:t>
            </a:r>
            <a:r>
              <a:rPr lang="en-US" sz="1600" dirty="0" err="1">
                <a:solidFill>
                  <a:srgbClr val="FF0000"/>
                </a:solidFill>
              </a:rPr>
              <a:t>používaným</a:t>
            </a:r>
            <a:r>
              <a:rPr lang="en-US" sz="1600" dirty="0">
                <a:solidFill>
                  <a:srgbClr val="FF0000"/>
                </a:solidFill>
              </a:rPr>
              <a:t> v </a:t>
            </a:r>
            <a:r>
              <a:rPr lang="en-US" sz="1600" dirty="0" smtClean="0">
                <a:solidFill>
                  <a:srgbClr val="FF0000"/>
                </a:solidFill>
              </a:rPr>
              <a:t>LO</a:t>
            </a:r>
            <a:r>
              <a:rPr lang="cs-CZ" sz="1600" dirty="0" smtClean="0">
                <a:solidFill>
                  <a:srgbClr val="FF0000"/>
                </a:solidFill>
              </a:rPr>
              <a:t> a </a:t>
            </a:r>
            <a:r>
              <a:rPr lang="cs-CZ" sz="1600" dirty="0" err="1" smtClean="0">
                <a:solidFill>
                  <a:srgbClr val="FF0000"/>
                </a:solidFill>
              </a:rPr>
              <a:t>neLO</a:t>
            </a:r>
            <a:r>
              <a:rPr lang="cs-CZ" sz="1600" dirty="0" smtClean="0">
                <a:solidFill>
                  <a:srgbClr val="FF0000"/>
                </a:solidFill>
              </a:rPr>
              <a:t>? návrh (ne ohlášení) </a:t>
            </a:r>
            <a:r>
              <a:rPr lang="en-US" sz="1600" dirty="0" smtClean="0">
                <a:solidFill>
                  <a:srgbClr val="FF0000"/>
                </a:solidFill>
              </a:rPr>
              <a:t> </a:t>
            </a:r>
            <a:endParaRPr lang="en-US" sz="1600" dirty="0">
              <a:solidFill>
                <a:srgbClr val="FF0000"/>
              </a:solidFill>
            </a:endParaRPr>
          </a:p>
          <a:p>
            <a:pPr marL="0" indent="0">
              <a:buNone/>
            </a:pPr>
            <a:r>
              <a:rPr lang="cs-CZ" sz="1600" dirty="0" smtClean="0"/>
              <a:t>  </a:t>
            </a:r>
            <a:r>
              <a:rPr lang="cs-CZ" sz="1600" dirty="0"/>
              <a:t>  pracoviště s drobným zdrojem ionizujícího záření, jehož typ není schvalován Úřadem,</a:t>
            </a:r>
            <a:endParaRPr lang="en-US" sz="1600" dirty="0"/>
          </a:p>
          <a:p>
            <a:pPr marL="0" indent="0">
              <a:buNone/>
            </a:pPr>
            <a:r>
              <a:rPr lang="cs-CZ" sz="1600" dirty="0" smtClean="0"/>
              <a:t> </a:t>
            </a:r>
            <a:r>
              <a:rPr lang="cs-CZ" sz="1600" dirty="0"/>
              <a:t>   pracoviště s kostním denzitometrem, </a:t>
            </a:r>
            <a:r>
              <a:rPr lang="cs-CZ" sz="1600" strike="sngStrike" dirty="0"/>
              <a:t>který není drobným zdrojem ionizujícího záření</a:t>
            </a:r>
            <a:r>
              <a:rPr lang="cs-CZ" sz="1600" dirty="0"/>
              <a:t>,</a:t>
            </a:r>
            <a:endParaRPr lang="en-US" sz="1600" dirty="0"/>
          </a:p>
          <a:p>
            <a:pPr marL="0" indent="0">
              <a:buNone/>
            </a:pPr>
            <a:r>
              <a:rPr lang="cs-CZ" sz="1600" dirty="0" smtClean="0"/>
              <a:t> </a:t>
            </a:r>
            <a:r>
              <a:rPr lang="cs-CZ" sz="1600" dirty="0"/>
              <a:t>   pracoviště </a:t>
            </a:r>
            <a:r>
              <a:rPr lang="cs-CZ" sz="1600" dirty="0">
                <a:solidFill>
                  <a:srgbClr val="FF0000"/>
                </a:solidFill>
              </a:rPr>
              <a:t>se</a:t>
            </a:r>
            <a:r>
              <a:rPr lang="cs-CZ" sz="1600" strike="sngStrike" dirty="0">
                <a:solidFill>
                  <a:srgbClr val="FF0000"/>
                </a:solidFill>
              </a:rPr>
              <a:t> veterinárním nebo </a:t>
            </a:r>
            <a:r>
              <a:rPr lang="cs-CZ" sz="1600" dirty="0"/>
              <a:t>zubním rentgenovým zařízením,</a:t>
            </a:r>
            <a:endParaRPr lang="en-US" sz="1600" dirty="0"/>
          </a:p>
          <a:p>
            <a:pPr marL="0" indent="0">
              <a:buNone/>
            </a:pPr>
            <a:r>
              <a:rPr lang="cs-CZ" sz="1600" dirty="0" smtClean="0"/>
              <a:t> </a:t>
            </a:r>
            <a:r>
              <a:rPr lang="cs-CZ" sz="1600" dirty="0"/>
              <a:t>   pracoviště s kabinovým rentgenovým zařízením,</a:t>
            </a:r>
            <a:endParaRPr lang="en-US" sz="1600" dirty="0"/>
          </a:p>
          <a:p>
            <a:pPr marL="0" indent="0">
              <a:buNone/>
            </a:pPr>
            <a:r>
              <a:rPr lang="cs-CZ" sz="1600" dirty="0" smtClean="0"/>
              <a:t>    pracoviště </a:t>
            </a:r>
            <a:r>
              <a:rPr lang="cs-CZ" sz="1600" dirty="0"/>
              <a:t>s indikačním nebo měřicím zařízením obsahujícím uzavřený </a:t>
            </a:r>
            <a:r>
              <a:rPr lang="cs-CZ" sz="1600" dirty="0" smtClean="0"/>
              <a:t>RDN, nevyžaduje </a:t>
            </a:r>
            <a:r>
              <a:rPr lang="cs-CZ" sz="1600" dirty="0"/>
              <a:t>vymezení </a:t>
            </a:r>
            <a:r>
              <a:rPr lang="cs-CZ" sz="1600" dirty="0" smtClean="0"/>
              <a:t>KP,</a:t>
            </a:r>
            <a:endParaRPr lang="en-US" sz="1600" dirty="0"/>
          </a:p>
          <a:p>
            <a:pPr marL="0" indent="0">
              <a:buNone/>
            </a:pPr>
            <a:r>
              <a:rPr lang="cs-CZ" sz="1600" dirty="0" smtClean="0"/>
              <a:t>    pracoviště </a:t>
            </a:r>
            <a:r>
              <a:rPr lang="cs-CZ" sz="1600" dirty="0"/>
              <a:t>s technickým rentgenovým </a:t>
            </a:r>
            <a:r>
              <a:rPr lang="cs-CZ" sz="1600" dirty="0" smtClean="0"/>
              <a:t>zařízením - charakter </a:t>
            </a:r>
            <a:r>
              <a:rPr lang="cs-CZ" sz="1600" dirty="0"/>
              <a:t>radiační činnosti nevyžaduje </a:t>
            </a:r>
            <a:r>
              <a:rPr lang="cs-CZ" sz="1600" dirty="0" smtClean="0"/>
              <a:t>KP</a:t>
            </a:r>
            <a:endParaRPr lang="en-US" sz="1600" dirty="0"/>
          </a:p>
          <a:p>
            <a:pPr marL="0" indent="0">
              <a:buNone/>
            </a:pPr>
            <a:r>
              <a:rPr lang="cs-CZ" sz="1600" dirty="0" smtClean="0">
                <a:solidFill>
                  <a:srgbClr val="FF0000"/>
                </a:solidFill>
              </a:rPr>
              <a:t>    pracoviště s rentgenovým </a:t>
            </a:r>
            <a:r>
              <a:rPr lang="cs-CZ" sz="1600" dirty="0">
                <a:solidFill>
                  <a:srgbClr val="FF0000"/>
                </a:solidFill>
              </a:rPr>
              <a:t>zařízením používaným ve veterinární </a:t>
            </a:r>
            <a:r>
              <a:rPr lang="cs-CZ" sz="1600" dirty="0" smtClean="0">
                <a:solidFill>
                  <a:srgbClr val="FF0000"/>
                </a:solidFill>
              </a:rPr>
              <a:t>medicíně, kromě radioterapie pro účely léčby  </a:t>
            </a:r>
            <a:r>
              <a:rPr lang="cs-CZ" sz="1600" dirty="0">
                <a:solidFill>
                  <a:srgbClr val="FF0000"/>
                </a:solidFill>
              </a:rPr>
              <a:t> </a:t>
            </a:r>
            <a:endParaRPr lang="en-US" sz="1600" dirty="0">
              <a:solidFill>
                <a:srgbClr val="FF0000"/>
              </a:solidFill>
            </a:endParaRPr>
          </a:p>
          <a:p>
            <a:endParaRPr lang="cs-CZ" sz="1800" dirty="0" smtClean="0"/>
          </a:p>
          <a:p>
            <a:pPr marL="0" indent="0" eaLnBrk="1" hangingPunct="1">
              <a:lnSpc>
                <a:spcPct val="80000"/>
              </a:lnSpc>
              <a:buFontTx/>
              <a:buNone/>
              <a:defRPr/>
            </a:pPr>
            <a:endParaRPr lang="cs-CZ" altLang="cs-CZ" sz="1800" dirty="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6</a:t>
            </a:fld>
            <a:endParaRPr lang="cs-CZ" altLang="cs-CZ"/>
          </a:p>
        </p:txBody>
      </p:sp>
    </p:spTree>
    <p:extLst>
      <p:ext uri="{BB962C8B-B14F-4D97-AF65-F5344CB8AC3E}">
        <p14:creationId xmlns:p14="http://schemas.microsoft.com/office/powerpoint/2010/main" val="25099789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400" dirty="0" smtClean="0"/>
              <a:t/>
            </a:r>
            <a:br>
              <a:rPr lang="cs-CZ" sz="2400" dirty="0" smtClean="0"/>
            </a:br>
            <a:r>
              <a:rPr lang="cs-CZ" sz="2000" dirty="0" smtClean="0"/>
              <a:t>změny: registrace (§10 AZ) a změny práce OZARA (§ 63 V 422) </a:t>
            </a:r>
            <a:r>
              <a:rPr lang="cs-CZ" sz="2400" dirty="0" smtClean="0"/>
              <a:t> </a:t>
            </a:r>
            <a:endParaRPr lang="cs-CZ" sz="2400" dirty="0"/>
          </a:p>
        </p:txBody>
      </p:sp>
      <p:sp>
        <p:nvSpPr>
          <p:cNvPr id="3" name="Zástupný symbol pro obsah 2"/>
          <p:cNvSpPr>
            <a:spLocks noGrp="1"/>
          </p:cNvSpPr>
          <p:nvPr>
            <p:ph idx="1"/>
          </p:nvPr>
        </p:nvSpPr>
        <p:spPr>
          <a:xfrm>
            <a:off x="322873" y="1820862"/>
            <a:ext cx="11044238" cy="4548188"/>
          </a:xfrm>
        </p:spPr>
        <p:txBody>
          <a:bodyPr/>
          <a:lstStyle/>
          <a:p>
            <a:pPr marL="0" indent="0">
              <a:buNone/>
            </a:pPr>
            <a:endParaRPr lang="cs-CZ" sz="1200" strike="sngStrike" dirty="0" smtClean="0"/>
          </a:p>
          <a:p>
            <a:pPr marL="0" indent="0">
              <a:buNone/>
            </a:pPr>
            <a:r>
              <a:rPr lang="cs-CZ" sz="1100" strike="sngStrike" dirty="0" smtClean="0"/>
              <a:t>Používat </a:t>
            </a:r>
            <a:r>
              <a:rPr lang="cs-CZ" sz="1100" strike="sngStrike" dirty="0"/>
              <a:t>zubní nebo veterinární rentgenové zařízení, rentgenový kostní denzitometr, který je nejvýše jednoduchým zdrojem ionizujícího záření, nebo dovážet, vyvážet nebo distribuovat </a:t>
            </a:r>
            <a:r>
              <a:rPr lang="cs-CZ" sz="1100" strike="sngStrike" dirty="0" smtClean="0"/>
              <a:t>generátor </a:t>
            </a:r>
            <a:r>
              <a:rPr lang="cs-CZ" sz="1100" strike="sngStrike" dirty="0"/>
              <a:t>záření lze jen, pokud Úřad provede registraci této činnosti.</a:t>
            </a:r>
            <a:endParaRPr lang="en-US" sz="1100" dirty="0"/>
          </a:p>
          <a:p>
            <a:pPr marL="0" indent="0">
              <a:buNone/>
            </a:pPr>
            <a:r>
              <a:rPr lang="cs-CZ" sz="1100" dirty="0" smtClean="0"/>
              <a:t>Registrace </a:t>
            </a:r>
            <a:r>
              <a:rPr lang="cs-CZ" sz="1100" dirty="0"/>
              <a:t>Úřadem je vyžadována </a:t>
            </a:r>
            <a:r>
              <a:rPr lang="cs-CZ" sz="1100" dirty="0" smtClean="0"/>
              <a:t>k  </a:t>
            </a:r>
          </a:p>
          <a:p>
            <a:pPr marL="0" indent="0">
              <a:buNone/>
            </a:pPr>
            <a:r>
              <a:rPr lang="cs-CZ" sz="1100" dirty="0" smtClean="0"/>
              <a:t>a</a:t>
            </a:r>
            <a:r>
              <a:rPr lang="cs-CZ" sz="1100" dirty="0"/>
              <a:t>) dovozu generátoru záření kromě dovozu pro vlastní potřebu,</a:t>
            </a:r>
            <a:endParaRPr lang="en-US" sz="1100" dirty="0"/>
          </a:p>
          <a:p>
            <a:pPr marL="0" indent="0">
              <a:buNone/>
            </a:pPr>
            <a:r>
              <a:rPr lang="cs-CZ" sz="1100" dirty="0"/>
              <a:t>b) vývozu generátoru záření kromě vývozu pro vlastní potřebu a vývozu generátoru záření, který je nevýznamným nebo drobným </a:t>
            </a:r>
            <a:r>
              <a:rPr lang="cs-CZ" sz="1100" dirty="0" smtClean="0"/>
              <a:t>ZIZ,</a:t>
            </a:r>
            <a:endParaRPr lang="en-US" sz="1100" dirty="0"/>
          </a:p>
          <a:p>
            <a:pPr marL="0" indent="0">
              <a:buNone/>
            </a:pPr>
            <a:r>
              <a:rPr lang="cs-CZ" sz="1100" dirty="0"/>
              <a:t>c) distribuci generátoru záření a</a:t>
            </a:r>
            <a:endParaRPr lang="en-US" sz="1100" dirty="0"/>
          </a:p>
          <a:p>
            <a:pPr marL="0" indent="0">
              <a:buNone/>
            </a:pPr>
            <a:r>
              <a:rPr lang="cs-CZ" sz="1200" dirty="0" smtClean="0"/>
              <a:t>d) používání</a:t>
            </a:r>
          </a:p>
          <a:p>
            <a:pPr marL="0" indent="0">
              <a:buNone/>
            </a:pPr>
            <a:r>
              <a:rPr lang="cs-CZ" sz="1200" dirty="0" smtClean="0"/>
              <a:t>1.     zubního </a:t>
            </a:r>
            <a:r>
              <a:rPr lang="cs-CZ" sz="1200" dirty="0"/>
              <a:t>rentgenového zařízení pro lékařské ozáření,</a:t>
            </a:r>
            <a:endParaRPr lang="en-US" sz="1200" dirty="0"/>
          </a:p>
          <a:p>
            <a:pPr marL="0" indent="0">
              <a:buNone/>
            </a:pPr>
            <a:r>
              <a:rPr lang="cs-CZ" sz="1200" dirty="0" smtClean="0"/>
              <a:t>2.     rentgenového </a:t>
            </a:r>
            <a:r>
              <a:rPr lang="cs-CZ" sz="1200" dirty="0"/>
              <a:t>kostního denzitometru </a:t>
            </a:r>
            <a:r>
              <a:rPr lang="cs-CZ" sz="1200" dirty="0">
                <a:solidFill>
                  <a:srgbClr val="FF0000"/>
                </a:solidFill>
              </a:rPr>
              <a:t>pro lékařské nebo nelékařské ozáření</a:t>
            </a:r>
            <a:r>
              <a:rPr lang="cs-CZ" sz="1200" dirty="0"/>
              <a:t> a</a:t>
            </a:r>
            <a:endParaRPr lang="en-US" sz="1200" dirty="0"/>
          </a:p>
          <a:p>
            <a:pPr>
              <a:buAutoNum type="arabicPeriod" startAt="3"/>
            </a:pPr>
            <a:r>
              <a:rPr lang="cs-CZ" sz="1200" dirty="0" smtClean="0">
                <a:solidFill>
                  <a:srgbClr val="FF0000"/>
                </a:solidFill>
              </a:rPr>
              <a:t>skiagrafického </a:t>
            </a:r>
            <a:r>
              <a:rPr lang="cs-CZ" sz="1200" dirty="0">
                <a:solidFill>
                  <a:srgbClr val="FF0000"/>
                </a:solidFill>
              </a:rPr>
              <a:t>nebo </a:t>
            </a:r>
            <a:r>
              <a:rPr lang="cs-CZ" sz="1200" dirty="0" err="1">
                <a:solidFill>
                  <a:srgbClr val="FF0000"/>
                </a:solidFill>
              </a:rPr>
              <a:t>intraorálního</a:t>
            </a:r>
            <a:r>
              <a:rPr lang="cs-CZ" sz="1200" dirty="0">
                <a:solidFill>
                  <a:srgbClr val="FF0000"/>
                </a:solidFill>
              </a:rPr>
              <a:t> rentgenového zařízení ve veterinární </a:t>
            </a:r>
            <a:r>
              <a:rPr lang="cs-CZ" sz="1200" dirty="0" smtClean="0">
                <a:solidFill>
                  <a:srgbClr val="FF0000"/>
                </a:solidFill>
              </a:rPr>
              <a:t>medicíně – </a:t>
            </a:r>
            <a:r>
              <a:rPr lang="cs-CZ" sz="1200" dirty="0" smtClean="0"/>
              <a:t>(ne všechny, </a:t>
            </a:r>
            <a:r>
              <a:rPr lang="cs-CZ" altLang="cs-CZ" sz="1200" dirty="0" smtClean="0">
                <a:solidFill>
                  <a:srgbClr val="FF0000"/>
                </a:solidFill>
              </a:rPr>
              <a:t>ostatní na povolení</a:t>
            </a:r>
            <a:r>
              <a:rPr lang="cs-CZ" altLang="cs-CZ" sz="1200" dirty="0" smtClean="0"/>
              <a:t>) </a:t>
            </a:r>
          </a:p>
          <a:p>
            <a:pPr>
              <a:buAutoNum type="arabicPeriod" startAt="3"/>
            </a:pPr>
            <a:endParaRPr lang="cs-CZ" altLang="cs-CZ" sz="1200" dirty="0"/>
          </a:p>
          <a:p>
            <a:pPr marL="0" indent="0">
              <a:buNone/>
            </a:pPr>
            <a:r>
              <a:rPr lang="cs-CZ" sz="1200" dirty="0" smtClean="0"/>
              <a:t>§ </a:t>
            </a:r>
            <a:r>
              <a:rPr lang="cs-CZ" sz="1200" dirty="0"/>
              <a:t>63 V 422 </a:t>
            </a:r>
            <a:r>
              <a:rPr lang="cs-CZ" sz="1200" dirty="0" smtClean="0"/>
              <a:t>- OZARO </a:t>
            </a:r>
            <a:r>
              <a:rPr lang="cs-CZ" sz="1200" dirty="0"/>
              <a:t>musí zajistit</a:t>
            </a:r>
          </a:p>
          <a:p>
            <a:pPr marL="0" indent="0">
              <a:buNone/>
            </a:pPr>
            <a:r>
              <a:rPr lang="cs-CZ" sz="1200" dirty="0">
                <a:solidFill>
                  <a:srgbClr val="FF0000"/>
                </a:solidFill>
              </a:rPr>
              <a:t>i)  </a:t>
            </a:r>
            <a:r>
              <a:rPr lang="cs-CZ" sz="1200" dirty="0"/>
              <a:t>nové písmeno </a:t>
            </a:r>
            <a:r>
              <a:rPr lang="cs-CZ" sz="1200" dirty="0">
                <a:solidFill>
                  <a:srgbClr val="FF0000"/>
                </a:solidFill>
              </a:rPr>
              <a:t>řízení ZPS </a:t>
            </a:r>
          </a:p>
          <a:p>
            <a:pPr marL="0" indent="0">
              <a:buNone/>
            </a:pPr>
            <a:r>
              <a:rPr lang="cs-CZ" sz="1200" dirty="0" smtClean="0">
                <a:solidFill>
                  <a:srgbClr val="FF0000"/>
                </a:solidFill>
              </a:rPr>
              <a:t>f</a:t>
            </a:r>
            <a:r>
              <a:rPr lang="cs-CZ" sz="1200" dirty="0">
                <a:solidFill>
                  <a:srgbClr val="FF0000"/>
                </a:solidFill>
              </a:rPr>
              <a:t>)  přeformulováno</a:t>
            </a:r>
            <a:r>
              <a:rPr lang="cs-CZ" sz="1200" dirty="0"/>
              <a:t>: </a:t>
            </a:r>
            <a:r>
              <a:rPr lang="cs-CZ" sz="1200" u="sng" dirty="0"/>
              <a:t>provádění postupů pro zajištění RO </a:t>
            </a:r>
            <a:r>
              <a:rPr lang="cs-CZ" sz="1200" u="sng" dirty="0" err="1"/>
              <a:t>registrantem</a:t>
            </a:r>
            <a:r>
              <a:rPr lang="cs-CZ" sz="1200" u="sng" dirty="0"/>
              <a:t> </a:t>
            </a:r>
            <a:r>
              <a:rPr lang="cs-CZ" sz="1200" dirty="0"/>
              <a:t>při používání ZIZ, postupů, jak zabránit 	neoprávněnému nakládání se ZIZ, jeho ztrátě, odcizení nebo poškození, a postupů pro případ odchylky od běžného </a:t>
            </a:r>
            <a:r>
              <a:rPr lang="cs-CZ" sz="1200" dirty="0" smtClean="0"/>
              <a:t>provozu </a:t>
            </a:r>
          </a:p>
          <a:p>
            <a:pPr marL="0" indent="0">
              <a:buNone/>
            </a:pPr>
            <a:r>
              <a:rPr lang="cs-CZ" sz="1200" dirty="0" smtClean="0"/>
              <a:t>§ 64 v 422: Postupy </a:t>
            </a:r>
            <a:r>
              <a:rPr lang="cs-CZ" sz="1200" dirty="0"/>
              <a:t>pro zajištění RO </a:t>
            </a:r>
            <a:r>
              <a:rPr lang="cs-CZ" sz="1200" dirty="0" err="1"/>
              <a:t>registrantem</a:t>
            </a:r>
            <a:r>
              <a:rPr lang="cs-CZ" sz="1200" dirty="0"/>
              <a:t> </a:t>
            </a:r>
            <a:r>
              <a:rPr lang="cs-CZ" sz="1200" dirty="0" smtClean="0"/>
              <a:t>stanoví </a:t>
            </a:r>
            <a:r>
              <a:rPr lang="cs-CZ" sz="1200" dirty="0"/>
              <a:t>příloha č. 20 V 422</a:t>
            </a:r>
            <a:endParaRPr lang="en-US" sz="1200" dirty="0"/>
          </a:p>
          <a:p>
            <a:pPr marL="0" indent="0">
              <a:buNone/>
            </a:pPr>
            <a:r>
              <a:rPr lang="cs-CZ" sz="1200" dirty="0">
                <a:solidFill>
                  <a:srgbClr val="FF0000"/>
                </a:solidFill>
              </a:rPr>
              <a:t>	</a:t>
            </a:r>
            <a:endParaRPr lang="cs-CZ" altLang="cs-CZ" sz="1200" dirty="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7</a:t>
            </a:fld>
            <a:endParaRPr lang="cs-CZ" altLang="cs-CZ"/>
          </a:p>
        </p:txBody>
      </p:sp>
    </p:spTree>
    <p:extLst>
      <p:ext uri="{BB962C8B-B14F-4D97-AF65-F5344CB8AC3E}">
        <p14:creationId xmlns:p14="http://schemas.microsoft.com/office/powerpoint/2010/main" val="38810674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4977" y="1"/>
            <a:ext cx="12446977" cy="800099"/>
          </a:xfrm>
        </p:spPr>
        <p:txBody>
          <a:bodyPr/>
          <a:lstStyle/>
          <a:p>
            <a:endParaRPr lang="cs-CZ" sz="2000" dirty="0">
              <a:solidFill>
                <a:srgbClr val="FFFF00"/>
              </a:solidFill>
            </a:endParaRPr>
          </a:p>
        </p:txBody>
      </p:sp>
      <p:sp>
        <p:nvSpPr>
          <p:cNvPr id="3" name="Zástupný symbol pro obsah 2"/>
          <p:cNvSpPr>
            <a:spLocks noGrp="1"/>
          </p:cNvSpPr>
          <p:nvPr>
            <p:ph idx="1"/>
          </p:nvPr>
        </p:nvSpPr>
        <p:spPr>
          <a:xfrm>
            <a:off x="0" y="1091045"/>
            <a:ext cx="12192000" cy="5766955"/>
          </a:xfrm>
        </p:spPr>
        <p:txBody>
          <a:bodyPr>
            <a:normAutofit/>
          </a:bodyPr>
          <a:lstStyle/>
          <a:p>
            <a:pPr marL="457200" lvl="1" indent="0">
              <a:buNone/>
            </a:pPr>
            <a:endParaRPr lang="cs-CZ" sz="1800" dirty="0" smtClean="0"/>
          </a:p>
          <a:p>
            <a:pPr marL="457200" lvl="1" indent="0">
              <a:buNone/>
            </a:pPr>
            <a:r>
              <a:rPr lang="cs-CZ" sz="1800" dirty="0" smtClean="0"/>
              <a:t> </a:t>
            </a:r>
            <a:endParaRPr lang="cs-CZ" sz="1800" dirty="0"/>
          </a:p>
          <a:p>
            <a:pPr marL="457200" lvl="1" indent="0">
              <a:buNone/>
            </a:pPr>
            <a:endParaRPr lang="cs-CZ" sz="1800" dirty="0" smtClean="0"/>
          </a:p>
          <a:p>
            <a:pPr marL="457200" lvl="1" indent="0">
              <a:buNone/>
            </a:pPr>
            <a:r>
              <a:rPr lang="cs-CZ" sz="1800" dirty="0" smtClean="0"/>
              <a:t>§ </a:t>
            </a:r>
            <a:r>
              <a:rPr lang="cs-CZ" sz="1800" dirty="0"/>
              <a:t>20 (3</a:t>
            </a:r>
            <a:r>
              <a:rPr lang="cs-CZ" sz="1800" dirty="0" smtClean="0"/>
              <a:t>): doplnění </a:t>
            </a:r>
          </a:p>
          <a:p>
            <a:pPr marL="457200" lvl="1" indent="0">
              <a:buNone/>
            </a:pPr>
            <a:endParaRPr lang="cs-CZ" sz="1800" dirty="0" smtClean="0"/>
          </a:p>
          <a:p>
            <a:pPr marL="457200" lvl="1" indent="0">
              <a:buNone/>
            </a:pPr>
            <a:r>
              <a:rPr lang="cs-CZ" sz="1800" dirty="0" smtClean="0"/>
              <a:t>Fyzická </a:t>
            </a:r>
            <a:r>
              <a:rPr lang="cs-CZ" sz="1800" dirty="0"/>
              <a:t>osoba, která je držitelem dokladu </a:t>
            </a:r>
            <a:r>
              <a:rPr lang="cs-CZ" sz="1800" dirty="0" smtClean="0"/>
              <a:t>ZOZ podle </a:t>
            </a:r>
            <a:r>
              <a:rPr lang="cs-CZ" sz="1800" dirty="0"/>
              <a:t>§ 3 písm. a) a která pravidelně absolvuje další odbornou přípravu dle § 18, se považuje za osobu, která splňuje požadavky na přípravu </a:t>
            </a:r>
            <a:r>
              <a:rPr lang="cs-CZ" sz="1800" dirty="0" err="1" smtClean="0"/>
              <a:t>OZARa</a:t>
            </a:r>
            <a:endParaRPr lang="cs-CZ" sz="1800" dirty="0" smtClean="0"/>
          </a:p>
          <a:p>
            <a:pPr marL="457200" lvl="1" indent="0">
              <a:buNone/>
            </a:pPr>
            <a:endParaRPr lang="cs-CZ" sz="1800" dirty="0"/>
          </a:p>
          <a:p>
            <a:pPr marL="457200" lvl="1" indent="0">
              <a:buNone/>
            </a:pPr>
            <a:r>
              <a:rPr lang="cs-CZ" sz="1800" dirty="0" smtClean="0">
                <a:solidFill>
                  <a:srgbClr val="FF0000"/>
                </a:solidFill>
              </a:rPr>
              <a:t>DO a PEDRO  může dělat OZARA </a:t>
            </a:r>
          </a:p>
          <a:p>
            <a:pPr marL="457200" lvl="1" indent="0">
              <a:buNone/>
            </a:pPr>
            <a:endParaRPr lang="cs-CZ" sz="1800" dirty="0"/>
          </a:p>
          <a:p>
            <a:pPr marL="457200" lvl="1" indent="0">
              <a:buNone/>
            </a:pPr>
            <a:r>
              <a:rPr lang="cs-CZ" sz="1400" dirty="0" smtClean="0"/>
              <a:t>DO </a:t>
            </a:r>
            <a:r>
              <a:rPr lang="cs-CZ" sz="1400" dirty="0"/>
              <a:t>nebo PEDRO v RDG mohou vykonávat </a:t>
            </a:r>
            <a:r>
              <a:rPr lang="cs-CZ" sz="1400" dirty="0" smtClean="0"/>
              <a:t>OZARO pro </a:t>
            </a:r>
            <a:r>
              <a:rPr lang="cs-CZ" sz="1400" dirty="0"/>
              <a:t>kostní denzitometrii a zubní </a:t>
            </a:r>
            <a:r>
              <a:rPr lang="cs-CZ" sz="1400" dirty="0" smtClean="0"/>
              <a:t>radiodiagnostiku</a:t>
            </a:r>
          </a:p>
          <a:p>
            <a:pPr marL="457200" lvl="1" indent="0">
              <a:buNone/>
            </a:pPr>
            <a:r>
              <a:rPr lang="cs-CZ" sz="1400" dirty="0" smtClean="0"/>
              <a:t>nutno splnit § 70/1 AZ (</a:t>
            </a:r>
            <a:r>
              <a:rPr lang="cs-CZ" sz="1400" dirty="0" err="1" smtClean="0"/>
              <a:t>registrant</a:t>
            </a:r>
            <a:r>
              <a:rPr lang="cs-CZ" sz="1400" dirty="0" smtClean="0"/>
              <a:t> povinen ustanovit, zajistit přípravu a </a:t>
            </a:r>
            <a:r>
              <a:rPr lang="cs-CZ" sz="1400" u="sng" dirty="0" smtClean="0"/>
              <a:t>přítomnost</a:t>
            </a:r>
            <a:r>
              <a:rPr lang="cs-CZ" sz="1400" dirty="0" smtClean="0"/>
              <a:t> </a:t>
            </a:r>
            <a:r>
              <a:rPr lang="cs-CZ" sz="1400" dirty="0" err="1" smtClean="0"/>
              <a:t>OZARa</a:t>
            </a:r>
            <a:r>
              <a:rPr lang="cs-CZ" sz="1400" dirty="0" smtClean="0"/>
              <a:t>)  </a:t>
            </a:r>
          </a:p>
          <a:p>
            <a:pPr marL="457200" lvl="1" indent="0">
              <a:buNone/>
            </a:pPr>
            <a:endParaRPr lang="cs-CZ" sz="1800" dirty="0"/>
          </a:p>
          <a:p>
            <a:pPr marL="0" indent="0">
              <a:buNone/>
            </a:pPr>
            <a:endParaRPr lang="cs-CZ" sz="2000" dirty="0" smtClean="0"/>
          </a:p>
        </p:txBody>
      </p:sp>
    </p:spTree>
    <p:extLst>
      <p:ext uri="{BB962C8B-B14F-4D97-AF65-F5344CB8AC3E}">
        <p14:creationId xmlns:p14="http://schemas.microsoft.com/office/powerpoint/2010/main" val="4489359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sz="2800" dirty="0" smtClean="0"/>
              <a:t/>
            </a:r>
            <a:br>
              <a:rPr lang="cs-CZ" altLang="cs-CZ" sz="2800" dirty="0" smtClean="0"/>
            </a:br>
            <a:r>
              <a:rPr lang="cs-CZ" altLang="cs-CZ" sz="2800" dirty="0" smtClean="0"/>
              <a:t>§ 72 AZ </a:t>
            </a:r>
            <a:endParaRPr lang="cs-CZ" dirty="0"/>
          </a:p>
        </p:txBody>
      </p:sp>
      <p:sp>
        <p:nvSpPr>
          <p:cNvPr id="3" name="Zástupný symbol pro obsah 2"/>
          <p:cNvSpPr>
            <a:spLocks noGrp="1"/>
          </p:cNvSpPr>
          <p:nvPr>
            <p:ph idx="1"/>
          </p:nvPr>
        </p:nvSpPr>
        <p:spPr/>
        <p:txBody>
          <a:bodyPr/>
          <a:lstStyle/>
          <a:p>
            <a:pPr marL="0" lvl="0" indent="0">
              <a:buNone/>
            </a:pPr>
            <a:r>
              <a:rPr lang="cs-CZ" sz="1800" dirty="0" smtClean="0"/>
              <a:t>V </a:t>
            </a:r>
            <a:r>
              <a:rPr lang="cs-CZ" sz="1800" dirty="0"/>
              <a:t>§ 72 </a:t>
            </a:r>
            <a:r>
              <a:rPr lang="cs-CZ" sz="1800" dirty="0" smtClean="0"/>
              <a:t>AZ se </a:t>
            </a:r>
            <a:r>
              <a:rPr lang="cs-CZ" sz="1800" dirty="0" smtClean="0">
                <a:solidFill>
                  <a:srgbClr val="FF0000"/>
                </a:solidFill>
              </a:rPr>
              <a:t>doplňuje „</a:t>
            </a:r>
            <a:r>
              <a:rPr lang="cs-CZ" sz="1800" dirty="0">
                <a:solidFill>
                  <a:srgbClr val="FF0000"/>
                </a:solidFill>
              </a:rPr>
              <a:t>Dohlížející osoba nesmí vykonávat soustavný dohled na nadměrném počtu pracovišť, který znemožňuje účinné zajištění </a:t>
            </a:r>
            <a:r>
              <a:rPr lang="cs-CZ" sz="1800" dirty="0" smtClean="0">
                <a:solidFill>
                  <a:srgbClr val="FF0000"/>
                </a:solidFill>
              </a:rPr>
              <a:t>RO.“ </a:t>
            </a:r>
            <a:endParaRPr lang="cs-CZ" sz="1800" dirty="0">
              <a:solidFill>
                <a:srgbClr val="FF0000"/>
              </a:solidFill>
            </a:endParaRPr>
          </a:p>
          <a:p>
            <a:pPr marL="0" indent="0">
              <a:buNone/>
            </a:pPr>
            <a:endParaRPr lang="cs-CZ" sz="1600" dirty="0" smtClean="0"/>
          </a:p>
          <a:p>
            <a:pPr marL="0" indent="0">
              <a:buNone/>
            </a:pPr>
            <a:r>
              <a:rPr lang="cs-CZ" sz="1600" dirty="0" smtClean="0"/>
              <a:t>počet, </a:t>
            </a:r>
            <a:r>
              <a:rPr lang="cs-CZ" sz="1600" dirty="0"/>
              <a:t>který se považuje </a:t>
            </a:r>
            <a:r>
              <a:rPr lang="cs-CZ" sz="1600" dirty="0" smtClean="0"/>
              <a:t>za nadměrný stanoví § 43/4  V 422: </a:t>
            </a:r>
          </a:p>
          <a:p>
            <a:pPr marL="0" indent="0">
              <a:buNone/>
            </a:pPr>
            <a:r>
              <a:rPr lang="cs-CZ" sz="1800" dirty="0" smtClean="0"/>
              <a:t>Počet </a:t>
            </a:r>
            <a:r>
              <a:rPr lang="cs-CZ" sz="1800" dirty="0"/>
              <a:t>pracovišť, na nichž </a:t>
            </a:r>
            <a:r>
              <a:rPr lang="cs-CZ" sz="1800" dirty="0" smtClean="0"/>
              <a:t>DO </a:t>
            </a:r>
            <a:r>
              <a:rPr lang="cs-CZ" sz="1800" dirty="0"/>
              <a:t>vykonává soustavný dohled, se považuje pro účely účinného zajištění </a:t>
            </a:r>
            <a:r>
              <a:rPr lang="cs-CZ" sz="1800" dirty="0" smtClean="0"/>
              <a:t>RO </a:t>
            </a:r>
            <a:r>
              <a:rPr lang="cs-CZ" sz="1800" dirty="0"/>
              <a:t>za nadměrný, pokud je na </a:t>
            </a:r>
            <a:r>
              <a:rPr lang="cs-CZ" sz="1800" dirty="0" smtClean="0"/>
              <a:t>pracovištích </a:t>
            </a:r>
            <a:r>
              <a:rPr lang="cs-CZ" sz="1800" dirty="0"/>
              <a:t>dohromady </a:t>
            </a:r>
            <a:r>
              <a:rPr lang="cs-CZ" sz="1800" u="sng" dirty="0"/>
              <a:t>více než 75 generátorů a zařízení s uzavřenými radionuklidovými zdroji nebo se jedná o pracoviště u více než 25 </a:t>
            </a:r>
            <a:r>
              <a:rPr lang="cs-CZ" sz="1800" u="sng" dirty="0" smtClean="0"/>
              <a:t>DP</a:t>
            </a:r>
            <a:r>
              <a:rPr lang="cs-CZ" sz="1800" dirty="0" smtClean="0"/>
              <a:t>. </a:t>
            </a:r>
          </a:p>
          <a:p>
            <a:pPr marL="0" indent="0">
              <a:buNone/>
            </a:pPr>
            <a:r>
              <a:rPr lang="cs-CZ" sz="1800" dirty="0" smtClean="0"/>
              <a:t>Toto </a:t>
            </a:r>
            <a:r>
              <a:rPr lang="cs-CZ" sz="1800" dirty="0"/>
              <a:t>omezení se netýká zajišťování soustavného dohledu </a:t>
            </a:r>
            <a:r>
              <a:rPr lang="cs-CZ" sz="1800" dirty="0" smtClean="0"/>
              <a:t>DO u DP podle </a:t>
            </a:r>
            <a:r>
              <a:rPr lang="cs-CZ" sz="1800" dirty="0"/>
              <a:t>§ </a:t>
            </a:r>
            <a:r>
              <a:rPr lang="cs-CZ" sz="1800" dirty="0" smtClean="0"/>
              <a:t>9/2/i)</a:t>
            </a:r>
            <a:endParaRPr lang="cs-CZ" sz="1800" dirty="0"/>
          </a:p>
          <a:p>
            <a:pPr marL="0" indent="0">
              <a:buNone/>
            </a:pPr>
            <a:endParaRPr lang="cs-CZ" sz="1400" dirty="0" smtClean="0"/>
          </a:p>
          <a:p>
            <a:pPr marL="0" indent="0">
              <a:buNone/>
            </a:pPr>
            <a:endParaRPr lang="cs-CZ" sz="1400" dirty="0" smtClean="0"/>
          </a:p>
          <a:p>
            <a:pPr marL="0" indent="0">
              <a:buNone/>
            </a:pPr>
            <a:r>
              <a:rPr lang="cs-CZ" sz="1400" dirty="0" smtClean="0"/>
              <a:t>75 </a:t>
            </a:r>
            <a:r>
              <a:rPr lang="cs-CZ" sz="1400" dirty="0"/>
              <a:t>generátorů a zařízení s URZ nebo 25 </a:t>
            </a:r>
            <a:r>
              <a:rPr lang="cs-CZ" sz="1400" dirty="0" smtClean="0"/>
              <a:t>DP platí </a:t>
            </a:r>
            <a:r>
              <a:rPr lang="cs-CZ" sz="1400" dirty="0"/>
              <a:t>jako součet přes všechny </a:t>
            </a:r>
            <a:r>
              <a:rPr lang="cs-CZ" sz="1400" dirty="0" smtClean="0"/>
              <a:t>oblasti, za </a:t>
            </a:r>
            <a:r>
              <a:rPr lang="cs-CZ" sz="1400" dirty="0"/>
              <a:t>nadměrné budeme považovat  80 </a:t>
            </a:r>
            <a:r>
              <a:rPr lang="cs-CZ" sz="1400" dirty="0" smtClean="0"/>
              <a:t>generátorů u </a:t>
            </a:r>
            <a:r>
              <a:rPr lang="cs-CZ" sz="1400" dirty="0"/>
              <a:t>5 DP, ale i 40 pracovišť u 30 </a:t>
            </a:r>
            <a:r>
              <a:rPr lang="cs-CZ" sz="1400" dirty="0" smtClean="0"/>
              <a:t>DP</a:t>
            </a:r>
            <a:endParaRPr lang="cs-CZ" sz="1400" dirty="0"/>
          </a:p>
          <a:p>
            <a:pPr marL="0" indent="0">
              <a:buNone/>
            </a:pPr>
            <a:r>
              <a:rPr lang="cs-CZ" sz="1400" dirty="0" err="1" smtClean="0"/>
              <a:t>om</a:t>
            </a:r>
            <a:r>
              <a:rPr lang="en-US" sz="1400" dirty="0" err="1" smtClean="0"/>
              <a:t>ezení</a:t>
            </a:r>
            <a:r>
              <a:rPr lang="en-US" sz="1400" dirty="0" smtClean="0"/>
              <a:t> </a:t>
            </a:r>
            <a:r>
              <a:rPr lang="en-US" sz="1400" dirty="0" err="1"/>
              <a:t>neplatí</a:t>
            </a:r>
            <a:r>
              <a:rPr lang="en-US" sz="1400" dirty="0"/>
              <a:t> </a:t>
            </a:r>
            <a:r>
              <a:rPr lang="en-US" sz="1400" dirty="0" err="1"/>
              <a:t>na</a:t>
            </a:r>
            <a:r>
              <a:rPr lang="en-US" sz="1400" dirty="0"/>
              <a:t> </a:t>
            </a:r>
            <a:r>
              <a:rPr lang="cs-CZ" sz="1400" dirty="0" smtClean="0"/>
              <a:t>jednotlivé URZ (nejsou-li součástí zařízení s URZ)</a:t>
            </a:r>
            <a:r>
              <a:rPr lang="en-US" sz="1400" dirty="0" smtClean="0"/>
              <a:t>, ale </a:t>
            </a:r>
            <a:r>
              <a:rPr lang="en-US" sz="1400" dirty="0" err="1"/>
              <a:t>na</a:t>
            </a:r>
            <a:r>
              <a:rPr lang="en-US" sz="1400" dirty="0"/>
              <a:t> </a:t>
            </a:r>
            <a:r>
              <a:rPr lang="en-US" sz="1400" dirty="0" err="1"/>
              <a:t>počty</a:t>
            </a:r>
            <a:r>
              <a:rPr lang="en-US" sz="1400" dirty="0"/>
              <a:t> </a:t>
            </a:r>
            <a:r>
              <a:rPr lang="en-US" sz="1400" dirty="0" err="1"/>
              <a:t>zařízení</a:t>
            </a:r>
            <a:r>
              <a:rPr lang="en-US" sz="1400" dirty="0"/>
              <a:t> s </a:t>
            </a:r>
            <a:r>
              <a:rPr lang="cs-CZ" sz="1400" dirty="0" smtClean="0"/>
              <a:t>URZ </a:t>
            </a:r>
            <a:endParaRPr lang="cs-CZ" altLang="cs-CZ" sz="1800" dirty="0"/>
          </a:p>
        </p:txBody>
      </p:sp>
      <p:sp>
        <p:nvSpPr>
          <p:cNvPr id="4" name="Zástupný symbol pro číslo snímku 3"/>
          <p:cNvSpPr>
            <a:spLocks noGrp="1"/>
          </p:cNvSpPr>
          <p:nvPr>
            <p:ph type="sldNum" sz="quarter" idx="10"/>
          </p:nvPr>
        </p:nvSpPr>
        <p:spPr/>
        <p:txBody>
          <a:bodyPr/>
          <a:lstStyle/>
          <a:p>
            <a:pPr>
              <a:defRPr/>
            </a:pPr>
            <a:fld id="{CCAE7E08-4A74-4F19-8EE3-0D3B3CD899A1}" type="slidenum">
              <a:rPr lang="cs-CZ" altLang="cs-CZ" smtClean="0"/>
              <a:pPr>
                <a:defRPr/>
              </a:pPr>
              <a:t>9</a:t>
            </a:fld>
            <a:endParaRPr lang="cs-CZ" altLang="cs-CZ"/>
          </a:p>
        </p:txBody>
      </p:sp>
    </p:spTree>
    <p:extLst>
      <p:ext uri="{BB962C8B-B14F-4D97-AF65-F5344CB8AC3E}">
        <p14:creationId xmlns:p14="http://schemas.microsoft.com/office/powerpoint/2010/main" val="291041487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SÚJB_předloha2">
  <a:themeElements>
    <a:clrScheme name="SÚJB_předloha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ÚJB_předloha2">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ÚJB_předloha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ÚJB_předloha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ÚJB_předloha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ÚJB_předloha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ÚJB_předloha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ÚJB_předloha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ÚJB_předloha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ÚJB_předloha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ÚJB_předloha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ÚJB_předloha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ÚJB_předloha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ÚJB_předloha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Vlastní návrh">
  <a:themeElements>
    <a:clrScheme name="Vlastn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lastn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lastn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lastn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lastn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lastn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lastn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lastn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lastn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lastn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lastn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lastn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lastn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lastn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8865</TotalTime>
  <Words>3451</Words>
  <Application>Microsoft Office PowerPoint</Application>
  <PresentationFormat>Širokoúhlá obrazovka</PresentationFormat>
  <Paragraphs>404</Paragraphs>
  <Slides>31</Slides>
  <Notes>0</Notes>
  <HiddenSlides>0</HiddenSlides>
  <MMClips>0</MMClips>
  <ScaleCrop>false</ScaleCrop>
  <HeadingPairs>
    <vt:vector size="6" baseType="variant">
      <vt:variant>
        <vt:lpstr>Použitá písma</vt:lpstr>
      </vt:variant>
      <vt:variant>
        <vt:i4>1</vt:i4>
      </vt:variant>
      <vt:variant>
        <vt:lpstr>Motiv</vt:lpstr>
      </vt:variant>
      <vt:variant>
        <vt:i4>2</vt:i4>
      </vt:variant>
      <vt:variant>
        <vt:lpstr>Nadpisy snímků</vt:lpstr>
      </vt:variant>
      <vt:variant>
        <vt:i4>31</vt:i4>
      </vt:variant>
    </vt:vector>
  </HeadingPairs>
  <TitlesOfParts>
    <vt:vector size="34" baseType="lpstr">
      <vt:lpstr>Arial</vt:lpstr>
      <vt:lpstr>SÚJB_předloha2</vt:lpstr>
      <vt:lpstr>Vlastní návrh</vt:lpstr>
      <vt:lpstr>    </vt:lpstr>
      <vt:lpstr> </vt:lpstr>
      <vt:lpstr>činnost  </vt:lpstr>
      <vt:lpstr> </vt:lpstr>
      <vt:lpstr> činnost podle § 3 a)</vt:lpstr>
      <vt:lpstr> § 19 V 422</vt:lpstr>
      <vt:lpstr> změny: registrace (§10 AZ) a změny práce OZARA (§ 63 V 422)  </vt:lpstr>
      <vt:lpstr>Prezentace aplikace PowerPoint</vt:lpstr>
      <vt:lpstr> § 72 AZ </vt:lpstr>
      <vt:lpstr>Prezentace aplikace PowerPoint</vt:lpstr>
      <vt:lpstr>   § 32 AZ a § 16 V 409 </vt:lpstr>
      <vt:lpstr>Prezentace aplikace PowerPoint</vt:lpstr>
      <vt:lpstr>Prezentace aplikace PowerPoint</vt:lpstr>
      <vt:lpstr>Prezentace aplikace PowerPoint</vt:lpstr>
      <vt:lpstr>Prezentace aplikace PowerPoint</vt:lpstr>
      <vt:lpstr>změny požadavku na vzdělání </vt:lpstr>
      <vt:lpstr>§ 8  změny praxe </vt:lpstr>
      <vt:lpstr>§ 15 - změny zkoušky ZOZ </vt:lpstr>
      <vt:lpstr> změna zkoušky ZOZ  </vt:lpstr>
      <vt:lpstr>změna zkoušky ZOZ</vt:lpstr>
      <vt:lpstr> změna obsahu zkoušky ZOZ   </vt:lpstr>
      <vt:lpstr> změna zkoušky ZOZ   </vt:lpstr>
      <vt:lpstr>další změny</vt:lpstr>
      <vt:lpstr>další změny</vt:lpstr>
      <vt:lpstr>posílení kvality kurzů </vt:lpstr>
      <vt:lpstr>posílení kvality kurzů </vt:lpstr>
      <vt:lpstr>posílení kvality kurzů </vt:lpstr>
      <vt:lpstr>stanoviska/vyjádření/otázky …</vt:lpstr>
      <vt:lpstr> ochranné prostředky pacient x osoba přidržující     </vt:lpstr>
      <vt:lpstr>Dotazy a odpovědi </vt:lpstr>
      <vt:lpstr>registrace </vt:lpstr>
    </vt:vector>
  </TitlesOfParts>
  <Company>SÚJB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milan.malik</dc:creator>
  <cp:lastModifiedBy>Papírník Petr</cp:lastModifiedBy>
  <cp:revision>632</cp:revision>
  <cp:lastPrinted>2024-12-13T09:57:34Z</cp:lastPrinted>
  <dcterms:created xsi:type="dcterms:W3CDTF">2012-06-25T10:54:14Z</dcterms:created>
  <dcterms:modified xsi:type="dcterms:W3CDTF">2025-03-04T13:59:58Z</dcterms:modified>
</cp:coreProperties>
</file>